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60" r:id="rId4"/>
    <p:sldId id="259" r:id="rId5"/>
    <p:sldId id="261" r:id="rId6"/>
    <p:sldId id="274" r:id="rId7"/>
    <p:sldId id="275" r:id="rId8"/>
    <p:sldId id="262" r:id="rId9"/>
    <p:sldId id="268" r:id="rId10"/>
    <p:sldId id="269" r:id="rId11"/>
    <p:sldId id="263" r:id="rId12"/>
    <p:sldId id="267" r:id="rId13"/>
    <p:sldId id="270" r:id="rId14"/>
    <p:sldId id="271" r:id="rId15"/>
    <p:sldId id="272" r:id="rId16"/>
    <p:sldId id="276" r:id="rId17"/>
    <p:sldId id="277" r:id="rId18"/>
    <p:sldId id="278" r:id="rId19"/>
    <p:sldId id="279" r:id="rId20"/>
    <p:sldId id="280" r:id="rId21"/>
    <p:sldId id="281" r:id="rId22"/>
    <p:sldId id="288" r:id="rId23"/>
    <p:sldId id="287" r:id="rId24"/>
    <p:sldId id="289" r:id="rId25"/>
    <p:sldId id="291" r:id="rId26"/>
    <p:sldId id="290" r:id="rId27"/>
    <p:sldId id="282" r:id="rId28"/>
    <p:sldId id="283" r:id="rId29"/>
    <p:sldId id="284" r:id="rId30"/>
    <p:sldId id="292" r:id="rId31"/>
    <p:sldId id="285" r:id="rId32"/>
    <p:sldId id="286" r:id="rId3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3DCF"/>
    <a:srgbClr val="F70980"/>
    <a:srgbClr val="1799E9"/>
    <a:srgbClr val="38ED1F"/>
    <a:srgbClr val="FFFF66"/>
    <a:srgbClr val="E0D10E"/>
    <a:srgbClr val="09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BE05C13C-C858-4BE6-91EE-10814E75E9A7}" type="presOf" srcId="{F2B4D3CF-78B4-438A-9588-4F8A42985717}" destId="{40B7998E-3818-405B-A15C-57843EF9257F}" srcOrd="0" destOrd="0" presId="urn:microsoft.com/office/officeart/2005/8/layout/vList2"/>
    <dgm:cxn modelId="{0D7B70A4-BA2D-4F6F-BD62-34FF28FD9A1C}" type="presOf" srcId="{528CFE95-E5B3-46A3-A3A0-1B74E4214AC3}" destId="{07DF9EC6-9E11-4DC4-A5A2-C66987B36A24}" srcOrd="0" destOrd="0" presId="urn:microsoft.com/office/officeart/2005/8/layout/vList2"/>
    <dgm:cxn modelId="{34F44902-922F-48B2-96C5-DC5387C4A5F9}" type="presOf" srcId="{AD348227-36FB-4F42-A85E-32E81E495F27}" destId="{F125D19A-0D28-41A6-9639-6D57877E2135}" srcOrd="0" destOrd="0" presId="urn:microsoft.com/office/officeart/2005/8/layout/vList2"/>
    <dgm:cxn modelId="{59EF5EC2-2AE2-4607-AE08-C3F4FEB11ABC}" type="presOf" srcId="{5B618D9A-5BDF-4F27-B307-4D22719886D3}" destId="{1F32C89A-410E-4A60-91AB-966389796028}" srcOrd="0" destOrd="0" presId="urn:microsoft.com/office/officeart/2005/8/layout/vList2"/>
    <dgm:cxn modelId="{EB2367B4-6BAD-44AD-B396-39CFF9B46958}" type="presOf" srcId="{9C87BBC5-84DD-42EC-AEEC-B81CD2C491E9}" destId="{55D04728-147C-4D7E-A570-7DBB07ED7384}" srcOrd="0" destOrd="0" presId="urn:microsoft.com/office/officeart/2005/8/layout/vList2"/>
    <dgm:cxn modelId="{57C0BC3F-E426-4827-92E2-5A3F206C5D81}" type="presParOf" srcId="{F125D19A-0D28-41A6-9639-6D57877E2135}" destId="{1F32C89A-410E-4A60-91AB-966389796028}" srcOrd="0" destOrd="0" presId="urn:microsoft.com/office/officeart/2005/8/layout/vList2"/>
    <dgm:cxn modelId="{8D9EE457-4B26-49AE-A3CD-F90D8A29F1BD}" type="presParOf" srcId="{F125D19A-0D28-41A6-9639-6D57877E2135}" destId="{691C2E30-D091-4EC8-AE86-385D1AF85DBB}" srcOrd="1" destOrd="0" presId="urn:microsoft.com/office/officeart/2005/8/layout/vList2"/>
    <dgm:cxn modelId="{E584C035-921A-4EF5-BB77-E7B7D6CB79CE}" type="presParOf" srcId="{F125D19A-0D28-41A6-9639-6D57877E2135}" destId="{55D04728-147C-4D7E-A570-7DBB07ED7384}" srcOrd="2" destOrd="0" presId="urn:microsoft.com/office/officeart/2005/8/layout/vList2"/>
    <dgm:cxn modelId="{D060083A-E04C-491B-AE39-854E0920E7E1}" type="presParOf" srcId="{F125D19A-0D28-41A6-9639-6D57877E2135}" destId="{0F029F93-3B8F-4E65-ADD2-3F62C5D8C9A4}" srcOrd="3" destOrd="0" presId="urn:microsoft.com/office/officeart/2005/8/layout/vList2"/>
    <dgm:cxn modelId="{7A41DED0-B9A2-4433-A279-5FBBA007315D}" type="presParOf" srcId="{F125D19A-0D28-41A6-9639-6D57877E2135}" destId="{40B7998E-3818-405B-A15C-57843EF9257F}" srcOrd="4" destOrd="0" presId="urn:microsoft.com/office/officeart/2005/8/layout/vList2"/>
    <dgm:cxn modelId="{F14D552E-F28E-4C12-AE2D-38E80F37124D}" type="presParOf" srcId="{F125D19A-0D28-41A6-9639-6D57877E2135}" destId="{D0EDAB40-5891-49E5-9C93-6DB12EC68B32}" srcOrd="5" destOrd="0" presId="urn:microsoft.com/office/officeart/2005/8/layout/vList2"/>
    <dgm:cxn modelId="{95751092-AD88-4E1B-A90C-B9B076A80AC6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76200">
          <a:solidFill>
            <a:srgbClr val="E0D10E"/>
          </a:solidFill>
        </a:ln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320DE988-8A1C-4FB8-BBF2-412D80787E38}" type="presOf" srcId="{528CFE95-E5B3-46A3-A3A0-1B74E4214AC3}" destId="{07DF9EC6-9E11-4DC4-A5A2-C66987B36A24}" srcOrd="0" destOrd="0" presId="urn:microsoft.com/office/officeart/2005/8/layout/vList2"/>
    <dgm:cxn modelId="{58FA4765-7933-42C4-AAE3-61B4E7F10AFA}" type="presOf" srcId="{F2B4D3CF-78B4-438A-9588-4F8A42985717}" destId="{40B7998E-3818-405B-A15C-57843EF9257F}" srcOrd="0" destOrd="0" presId="urn:microsoft.com/office/officeart/2005/8/layout/vList2"/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AE9737CF-9196-4F11-B66D-9783938D4931}" type="presOf" srcId="{9C87BBC5-84DD-42EC-AEEC-B81CD2C491E9}" destId="{55D04728-147C-4D7E-A570-7DBB07ED7384}" srcOrd="0" destOrd="0" presId="urn:microsoft.com/office/officeart/2005/8/layout/vList2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3F767C5B-9562-4C28-8A6E-68A7258C5996}" type="presOf" srcId="{5B618D9A-5BDF-4F27-B307-4D22719886D3}" destId="{1F32C89A-410E-4A60-91AB-966389796028}" srcOrd="0" destOrd="0" presId="urn:microsoft.com/office/officeart/2005/8/layout/vList2"/>
    <dgm:cxn modelId="{06D226D4-B215-449A-8C77-F9D68B369B87}" type="presOf" srcId="{AD348227-36FB-4F42-A85E-32E81E495F27}" destId="{F125D19A-0D28-41A6-9639-6D57877E2135}" srcOrd="0" destOrd="0" presId="urn:microsoft.com/office/officeart/2005/8/layout/vList2"/>
    <dgm:cxn modelId="{237AF309-E2CC-4F3E-878F-DA4433796A74}" type="presParOf" srcId="{F125D19A-0D28-41A6-9639-6D57877E2135}" destId="{1F32C89A-410E-4A60-91AB-966389796028}" srcOrd="0" destOrd="0" presId="urn:microsoft.com/office/officeart/2005/8/layout/vList2"/>
    <dgm:cxn modelId="{5DE9FFA7-4AD9-4382-ACBC-F7B7A4B77BE7}" type="presParOf" srcId="{F125D19A-0D28-41A6-9639-6D57877E2135}" destId="{691C2E30-D091-4EC8-AE86-385D1AF85DBB}" srcOrd="1" destOrd="0" presId="urn:microsoft.com/office/officeart/2005/8/layout/vList2"/>
    <dgm:cxn modelId="{0557E651-50C8-4DE5-899D-42C2B365284A}" type="presParOf" srcId="{F125D19A-0D28-41A6-9639-6D57877E2135}" destId="{55D04728-147C-4D7E-A570-7DBB07ED7384}" srcOrd="2" destOrd="0" presId="urn:microsoft.com/office/officeart/2005/8/layout/vList2"/>
    <dgm:cxn modelId="{6F91F1AF-83BF-4DA4-B647-83B43CD412D4}" type="presParOf" srcId="{F125D19A-0D28-41A6-9639-6D57877E2135}" destId="{0F029F93-3B8F-4E65-ADD2-3F62C5D8C9A4}" srcOrd="3" destOrd="0" presId="urn:microsoft.com/office/officeart/2005/8/layout/vList2"/>
    <dgm:cxn modelId="{3BD1E893-E4AE-49D2-A5DB-4ADF1E7BB15C}" type="presParOf" srcId="{F125D19A-0D28-41A6-9639-6D57877E2135}" destId="{40B7998E-3818-405B-A15C-57843EF9257F}" srcOrd="4" destOrd="0" presId="urn:microsoft.com/office/officeart/2005/8/layout/vList2"/>
    <dgm:cxn modelId="{5F530574-8F98-4D2B-BBB5-7D034BA8F2D7}" type="presParOf" srcId="{F125D19A-0D28-41A6-9639-6D57877E2135}" destId="{D0EDAB40-5891-49E5-9C93-6DB12EC68B32}" srcOrd="5" destOrd="0" presId="urn:microsoft.com/office/officeart/2005/8/layout/vList2"/>
    <dgm:cxn modelId="{9D5E94FF-AB23-47EA-A7C2-91471D90FA0B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3DD76972-D2BD-4E86-914A-3298536F93F4}" type="presOf" srcId="{AD348227-36FB-4F42-A85E-32E81E495F27}" destId="{F125D19A-0D28-41A6-9639-6D57877E2135}" srcOrd="0" destOrd="0" presId="urn:microsoft.com/office/officeart/2005/8/layout/vList2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02F4A585-EAD0-493F-BABA-A1E49AB0028C}" type="presOf" srcId="{5B618D9A-5BDF-4F27-B307-4D22719886D3}" destId="{1F32C89A-410E-4A60-91AB-966389796028}" srcOrd="0" destOrd="0" presId="urn:microsoft.com/office/officeart/2005/8/layout/vList2"/>
    <dgm:cxn modelId="{352B4A03-3B94-4DC9-8F72-473F2B059461}" type="presOf" srcId="{528CFE95-E5B3-46A3-A3A0-1B74E4214AC3}" destId="{07DF9EC6-9E11-4DC4-A5A2-C66987B36A24}" srcOrd="0" destOrd="0" presId="urn:microsoft.com/office/officeart/2005/8/layout/vList2"/>
    <dgm:cxn modelId="{90316722-F0D7-45AF-A61D-62B8B08331AD}" type="presOf" srcId="{F2B4D3CF-78B4-438A-9588-4F8A42985717}" destId="{40B7998E-3818-405B-A15C-57843EF9257F}" srcOrd="0" destOrd="0" presId="urn:microsoft.com/office/officeart/2005/8/layout/vList2"/>
    <dgm:cxn modelId="{4B925E17-2C80-4037-AA6D-C02A8BD6C46F}" type="presOf" srcId="{9C87BBC5-84DD-42EC-AEEC-B81CD2C491E9}" destId="{55D04728-147C-4D7E-A570-7DBB07ED7384}" srcOrd="0" destOrd="0" presId="urn:microsoft.com/office/officeart/2005/8/layout/vList2"/>
    <dgm:cxn modelId="{613B06B3-2DF8-4685-827E-B1C7A2BA72A4}" type="presParOf" srcId="{F125D19A-0D28-41A6-9639-6D57877E2135}" destId="{1F32C89A-410E-4A60-91AB-966389796028}" srcOrd="0" destOrd="0" presId="urn:microsoft.com/office/officeart/2005/8/layout/vList2"/>
    <dgm:cxn modelId="{BA7036C0-1801-40FF-A686-4957630DCB06}" type="presParOf" srcId="{F125D19A-0D28-41A6-9639-6D57877E2135}" destId="{691C2E30-D091-4EC8-AE86-385D1AF85DBB}" srcOrd="1" destOrd="0" presId="urn:microsoft.com/office/officeart/2005/8/layout/vList2"/>
    <dgm:cxn modelId="{E7C2CFAF-F4D5-4868-9328-0364944BBFC1}" type="presParOf" srcId="{F125D19A-0D28-41A6-9639-6D57877E2135}" destId="{55D04728-147C-4D7E-A570-7DBB07ED7384}" srcOrd="2" destOrd="0" presId="urn:microsoft.com/office/officeart/2005/8/layout/vList2"/>
    <dgm:cxn modelId="{5872541B-09FB-48CD-95B9-6AB2F1A43F90}" type="presParOf" srcId="{F125D19A-0D28-41A6-9639-6D57877E2135}" destId="{0F029F93-3B8F-4E65-ADD2-3F62C5D8C9A4}" srcOrd="3" destOrd="0" presId="urn:microsoft.com/office/officeart/2005/8/layout/vList2"/>
    <dgm:cxn modelId="{ADB40771-5AB5-4217-BC82-A8679330E4E8}" type="presParOf" srcId="{F125D19A-0D28-41A6-9639-6D57877E2135}" destId="{40B7998E-3818-405B-A15C-57843EF9257F}" srcOrd="4" destOrd="0" presId="urn:microsoft.com/office/officeart/2005/8/layout/vList2"/>
    <dgm:cxn modelId="{4120821F-9440-45A6-B507-872890EA6733}" type="presParOf" srcId="{F125D19A-0D28-41A6-9639-6D57877E2135}" destId="{D0EDAB40-5891-49E5-9C93-6DB12EC68B32}" srcOrd="5" destOrd="0" presId="urn:microsoft.com/office/officeart/2005/8/layout/vList2"/>
    <dgm:cxn modelId="{C21DBD54-57E5-474E-A243-9ECB399FA670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noFill/>
        <a:ln w="76200">
          <a:solidFill>
            <a:srgbClr val="38ED1F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　２　学習する組織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FA47BF-3F02-4D9A-95BC-43469FEA319A}" type="presOf" srcId="{F2B4D3CF-78B4-438A-9588-4F8A42985717}" destId="{40B7998E-3818-405B-A15C-57843EF9257F}" srcOrd="0" destOrd="0" presId="urn:microsoft.com/office/officeart/2005/8/layout/vList2"/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ACF7DA64-D4ED-413F-B43F-11AD9930526B}" type="presOf" srcId="{9C87BBC5-84DD-42EC-AEEC-B81CD2C491E9}" destId="{55D04728-147C-4D7E-A570-7DBB07ED7384}" srcOrd="0" destOrd="0" presId="urn:microsoft.com/office/officeart/2005/8/layout/vList2"/>
    <dgm:cxn modelId="{89FFC8DC-6D25-4214-8E1C-3569B74500B7}" type="presOf" srcId="{5B618D9A-5BDF-4F27-B307-4D22719886D3}" destId="{1F32C89A-410E-4A60-91AB-966389796028}" srcOrd="0" destOrd="0" presId="urn:microsoft.com/office/officeart/2005/8/layout/vList2"/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EBAE62FA-C787-4059-8257-D9710A322B6C}" type="presOf" srcId="{528CFE95-E5B3-46A3-A3A0-1B74E4214AC3}" destId="{07DF9EC6-9E11-4DC4-A5A2-C66987B36A24}" srcOrd="0" destOrd="0" presId="urn:microsoft.com/office/officeart/2005/8/layout/vList2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F3CFC2D4-5DED-4739-8FB3-26D65BBE7C76}" type="presOf" srcId="{AD348227-36FB-4F42-A85E-32E81E495F27}" destId="{F125D19A-0D28-41A6-9639-6D57877E2135}" srcOrd="0" destOrd="0" presId="urn:microsoft.com/office/officeart/2005/8/layout/vList2"/>
    <dgm:cxn modelId="{7FDCA54F-4E64-4EBA-9F42-5D66E1193F4D}" type="presParOf" srcId="{F125D19A-0D28-41A6-9639-6D57877E2135}" destId="{1F32C89A-410E-4A60-91AB-966389796028}" srcOrd="0" destOrd="0" presId="urn:microsoft.com/office/officeart/2005/8/layout/vList2"/>
    <dgm:cxn modelId="{42D994D7-21C0-41D6-9937-F7BA02210072}" type="presParOf" srcId="{F125D19A-0D28-41A6-9639-6D57877E2135}" destId="{691C2E30-D091-4EC8-AE86-385D1AF85DBB}" srcOrd="1" destOrd="0" presId="urn:microsoft.com/office/officeart/2005/8/layout/vList2"/>
    <dgm:cxn modelId="{427105ED-8F16-4201-8960-94579D419207}" type="presParOf" srcId="{F125D19A-0D28-41A6-9639-6D57877E2135}" destId="{55D04728-147C-4D7E-A570-7DBB07ED7384}" srcOrd="2" destOrd="0" presId="urn:microsoft.com/office/officeart/2005/8/layout/vList2"/>
    <dgm:cxn modelId="{69CAD961-1D2B-4C62-95B4-AC5373886E6E}" type="presParOf" srcId="{F125D19A-0D28-41A6-9639-6D57877E2135}" destId="{0F029F93-3B8F-4E65-ADD2-3F62C5D8C9A4}" srcOrd="3" destOrd="0" presId="urn:microsoft.com/office/officeart/2005/8/layout/vList2"/>
    <dgm:cxn modelId="{9DFF0269-9E05-4D3D-8E75-F5EB5D385CEB}" type="presParOf" srcId="{F125D19A-0D28-41A6-9639-6D57877E2135}" destId="{40B7998E-3818-405B-A15C-57843EF9257F}" srcOrd="4" destOrd="0" presId="urn:microsoft.com/office/officeart/2005/8/layout/vList2"/>
    <dgm:cxn modelId="{B6EDC2A4-4D74-475A-A742-06EED30D6033}" type="presParOf" srcId="{F125D19A-0D28-41A6-9639-6D57877E2135}" destId="{D0EDAB40-5891-49E5-9C93-6DB12EC68B32}" srcOrd="5" destOrd="0" presId="urn:microsoft.com/office/officeart/2005/8/layout/vList2"/>
    <dgm:cxn modelId="{B86E1B2E-FDE0-4C5D-8681-2EF954B4708D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507E6E-55C6-46B8-8719-2C5E2BBCE0A3}" type="presOf" srcId="{AD348227-36FB-4F42-A85E-32E81E495F27}" destId="{F125D19A-0D28-41A6-9639-6D57877E2135}" srcOrd="0" destOrd="0" presId="urn:microsoft.com/office/officeart/2005/8/layout/vList2"/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A70C3242-9BC2-49A9-905F-426C9C7F1083}" type="presOf" srcId="{528CFE95-E5B3-46A3-A3A0-1B74E4214AC3}" destId="{07DF9EC6-9E11-4DC4-A5A2-C66987B36A24}" srcOrd="0" destOrd="0" presId="urn:microsoft.com/office/officeart/2005/8/layout/vList2"/>
    <dgm:cxn modelId="{FD63B945-7B09-4B31-92C8-A8A8834C3F16}" type="presOf" srcId="{5B618D9A-5BDF-4F27-B307-4D22719886D3}" destId="{1F32C89A-410E-4A60-91AB-966389796028}" srcOrd="0" destOrd="0" presId="urn:microsoft.com/office/officeart/2005/8/layout/vList2"/>
    <dgm:cxn modelId="{E226F9E0-6B06-40F2-8521-C6C0D7F4A60F}" type="presOf" srcId="{F2B4D3CF-78B4-438A-9588-4F8A42985717}" destId="{40B7998E-3818-405B-A15C-57843EF9257F}" srcOrd="0" destOrd="0" presId="urn:microsoft.com/office/officeart/2005/8/layout/vList2"/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D63CB305-52C9-46F8-AB07-832F449BCE37}" type="presOf" srcId="{9C87BBC5-84DD-42EC-AEEC-B81CD2C491E9}" destId="{55D04728-147C-4D7E-A570-7DBB07ED7384}" srcOrd="0" destOrd="0" presId="urn:microsoft.com/office/officeart/2005/8/layout/vList2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C8E32A19-9B94-4575-9E6C-210F1554F546}" type="presParOf" srcId="{F125D19A-0D28-41A6-9639-6D57877E2135}" destId="{1F32C89A-410E-4A60-91AB-966389796028}" srcOrd="0" destOrd="0" presId="urn:microsoft.com/office/officeart/2005/8/layout/vList2"/>
    <dgm:cxn modelId="{347096D6-229F-4704-AC49-66EF14C95E11}" type="presParOf" srcId="{F125D19A-0D28-41A6-9639-6D57877E2135}" destId="{691C2E30-D091-4EC8-AE86-385D1AF85DBB}" srcOrd="1" destOrd="0" presId="urn:microsoft.com/office/officeart/2005/8/layout/vList2"/>
    <dgm:cxn modelId="{B6D86297-23B1-4F37-AF55-FB5FF7C1B54C}" type="presParOf" srcId="{F125D19A-0D28-41A6-9639-6D57877E2135}" destId="{55D04728-147C-4D7E-A570-7DBB07ED7384}" srcOrd="2" destOrd="0" presId="urn:microsoft.com/office/officeart/2005/8/layout/vList2"/>
    <dgm:cxn modelId="{027745DA-6E28-40E3-AA8B-E72F1AA9E48F}" type="presParOf" srcId="{F125D19A-0D28-41A6-9639-6D57877E2135}" destId="{0F029F93-3B8F-4E65-ADD2-3F62C5D8C9A4}" srcOrd="3" destOrd="0" presId="urn:microsoft.com/office/officeart/2005/8/layout/vList2"/>
    <dgm:cxn modelId="{ABA04373-AC03-4C09-B6EC-7B03B91BCBEC}" type="presParOf" srcId="{F125D19A-0D28-41A6-9639-6D57877E2135}" destId="{40B7998E-3818-405B-A15C-57843EF9257F}" srcOrd="4" destOrd="0" presId="urn:microsoft.com/office/officeart/2005/8/layout/vList2"/>
    <dgm:cxn modelId="{48D17950-8886-4A51-8C06-3D96A3C05339}" type="presParOf" srcId="{F125D19A-0D28-41A6-9639-6D57877E2135}" destId="{D0EDAB40-5891-49E5-9C93-6DB12EC68B32}" srcOrd="5" destOrd="0" presId="urn:microsoft.com/office/officeart/2005/8/layout/vList2"/>
    <dgm:cxn modelId="{89ADEC3A-8E80-4B50-8184-B3E7D397628F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chemeClr val="bg1"/>
        </a:solidFill>
        <a:ln w="76200">
          <a:solidFill>
            <a:srgbClr val="1799E9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　３　実際の企業例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00B96269-A1D4-4F96-82B2-13B6D07EB912}" type="presOf" srcId="{528CFE95-E5B3-46A3-A3A0-1B74E4214AC3}" destId="{07DF9EC6-9E11-4DC4-A5A2-C66987B36A24}" srcOrd="0" destOrd="0" presId="urn:microsoft.com/office/officeart/2005/8/layout/vList2"/>
    <dgm:cxn modelId="{A1778DE8-4354-4DD6-BB57-41E26641F5CA}" type="presOf" srcId="{F2B4D3CF-78B4-438A-9588-4F8A42985717}" destId="{40B7998E-3818-405B-A15C-57843EF9257F}" srcOrd="0" destOrd="0" presId="urn:microsoft.com/office/officeart/2005/8/layout/vList2"/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278D6A25-9E86-4A92-BF50-3B26C713E6D9}" type="presOf" srcId="{AD348227-36FB-4F42-A85E-32E81E495F27}" destId="{F125D19A-0D28-41A6-9639-6D57877E2135}" srcOrd="0" destOrd="0" presId="urn:microsoft.com/office/officeart/2005/8/layout/vList2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DBD0C74D-8D34-4DD5-BA1B-E14460E7A341}" type="presOf" srcId="{5B618D9A-5BDF-4F27-B307-4D22719886D3}" destId="{1F32C89A-410E-4A60-91AB-966389796028}" srcOrd="0" destOrd="0" presId="urn:microsoft.com/office/officeart/2005/8/layout/vList2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49B723E1-0B27-4582-9F9A-3AD505BB3BF5}" type="presOf" srcId="{9C87BBC5-84DD-42EC-AEEC-B81CD2C491E9}" destId="{55D04728-147C-4D7E-A570-7DBB07ED7384}" srcOrd="0" destOrd="0" presId="urn:microsoft.com/office/officeart/2005/8/layout/vList2"/>
    <dgm:cxn modelId="{288F8253-740D-4E98-B4F1-C96DF210209B}" type="presParOf" srcId="{F125D19A-0D28-41A6-9639-6D57877E2135}" destId="{1F32C89A-410E-4A60-91AB-966389796028}" srcOrd="0" destOrd="0" presId="urn:microsoft.com/office/officeart/2005/8/layout/vList2"/>
    <dgm:cxn modelId="{113AEF0F-CC83-4051-A420-3A51BD3710A4}" type="presParOf" srcId="{F125D19A-0D28-41A6-9639-6D57877E2135}" destId="{691C2E30-D091-4EC8-AE86-385D1AF85DBB}" srcOrd="1" destOrd="0" presId="urn:microsoft.com/office/officeart/2005/8/layout/vList2"/>
    <dgm:cxn modelId="{8EBFB407-722A-40AE-B9A4-6D125816F3CD}" type="presParOf" srcId="{F125D19A-0D28-41A6-9639-6D57877E2135}" destId="{55D04728-147C-4D7E-A570-7DBB07ED7384}" srcOrd="2" destOrd="0" presId="urn:microsoft.com/office/officeart/2005/8/layout/vList2"/>
    <dgm:cxn modelId="{7DCB031F-D070-462F-8709-264E761B45EE}" type="presParOf" srcId="{F125D19A-0D28-41A6-9639-6D57877E2135}" destId="{0F029F93-3B8F-4E65-ADD2-3F62C5D8C9A4}" srcOrd="3" destOrd="0" presId="urn:microsoft.com/office/officeart/2005/8/layout/vList2"/>
    <dgm:cxn modelId="{9925DCB5-ADD6-4FED-8E29-4C57B1DDA26F}" type="presParOf" srcId="{F125D19A-0D28-41A6-9639-6D57877E2135}" destId="{40B7998E-3818-405B-A15C-57843EF9257F}" srcOrd="4" destOrd="0" presId="urn:microsoft.com/office/officeart/2005/8/layout/vList2"/>
    <dgm:cxn modelId="{9104ED18-389C-4DF8-BB33-846C58130552}" type="presParOf" srcId="{F125D19A-0D28-41A6-9639-6D57877E2135}" destId="{D0EDAB40-5891-49E5-9C93-6DB12EC68B32}" srcOrd="5" destOrd="0" presId="urn:microsoft.com/office/officeart/2005/8/layout/vList2"/>
    <dgm:cxn modelId="{5685C91B-8EFC-40BC-B613-8E4E761D9C59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rgbClr val="B73DCF"/>
        </a:solidFill>
      </dgm:spPr>
      <dgm:t>
        <a:bodyPr/>
        <a:lstStyle/>
        <a:p>
          <a:r>
            <a:rPr kumimoji="1" lang="ja-JP" altLang="en-US" dirty="0" smtClean="0"/>
            <a:t>　４　まとめ</a:t>
          </a:r>
          <a:endParaRPr kumimoji="1" lang="ja-JP" altLang="en-US" dirty="0"/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786438E-3277-4558-ABCB-F207AA614AC4}" type="presOf" srcId="{AD348227-36FB-4F42-A85E-32E81E495F27}" destId="{F125D19A-0D28-41A6-9639-6D57877E2135}" srcOrd="0" destOrd="0" presId="urn:microsoft.com/office/officeart/2005/8/layout/vList2"/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2C81CBC4-D367-4365-A050-A7B374A02D4A}" type="presOf" srcId="{F2B4D3CF-78B4-438A-9588-4F8A42985717}" destId="{40B7998E-3818-405B-A15C-57843EF9257F}" srcOrd="0" destOrd="0" presId="urn:microsoft.com/office/officeart/2005/8/layout/vList2"/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5A69A9AF-FDDA-4CA9-904B-E962BDB12E05}" type="presOf" srcId="{528CFE95-E5B3-46A3-A3A0-1B74E4214AC3}" destId="{07DF9EC6-9E11-4DC4-A5A2-C66987B36A24}" srcOrd="0" destOrd="0" presId="urn:microsoft.com/office/officeart/2005/8/layout/vList2"/>
    <dgm:cxn modelId="{27397841-9CBD-47F4-B5A8-427E8C3DFA60}" type="presOf" srcId="{9C87BBC5-84DD-42EC-AEEC-B81CD2C491E9}" destId="{55D04728-147C-4D7E-A570-7DBB07ED7384}" srcOrd="0" destOrd="0" presId="urn:microsoft.com/office/officeart/2005/8/layout/vList2"/>
    <dgm:cxn modelId="{2A321043-C2CC-46CE-BFCE-F054FB009A75}" type="presOf" srcId="{5B618D9A-5BDF-4F27-B307-4D22719886D3}" destId="{1F32C89A-410E-4A60-91AB-966389796028}" srcOrd="0" destOrd="0" presId="urn:microsoft.com/office/officeart/2005/8/layout/vList2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62D2A3D0-61C0-4D9B-9CFD-714F0AF05B77}" type="presParOf" srcId="{F125D19A-0D28-41A6-9639-6D57877E2135}" destId="{1F32C89A-410E-4A60-91AB-966389796028}" srcOrd="0" destOrd="0" presId="urn:microsoft.com/office/officeart/2005/8/layout/vList2"/>
    <dgm:cxn modelId="{5C4B537E-E7D0-44F6-8AEC-5922CE0B04E1}" type="presParOf" srcId="{F125D19A-0D28-41A6-9639-6D57877E2135}" destId="{691C2E30-D091-4EC8-AE86-385D1AF85DBB}" srcOrd="1" destOrd="0" presId="urn:microsoft.com/office/officeart/2005/8/layout/vList2"/>
    <dgm:cxn modelId="{C640784C-8CA0-40AC-AFB4-A92017347DA0}" type="presParOf" srcId="{F125D19A-0D28-41A6-9639-6D57877E2135}" destId="{55D04728-147C-4D7E-A570-7DBB07ED7384}" srcOrd="2" destOrd="0" presId="urn:microsoft.com/office/officeart/2005/8/layout/vList2"/>
    <dgm:cxn modelId="{698CF854-1977-41C7-AE14-34AA1590463C}" type="presParOf" srcId="{F125D19A-0D28-41A6-9639-6D57877E2135}" destId="{0F029F93-3B8F-4E65-ADD2-3F62C5D8C9A4}" srcOrd="3" destOrd="0" presId="urn:microsoft.com/office/officeart/2005/8/layout/vList2"/>
    <dgm:cxn modelId="{81516B2F-3C63-44F7-93E1-449C7FD9AC06}" type="presParOf" srcId="{F125D19A-0D28-41A6-9639-6D57877E2135}" destId="{40B7998E-3818-405B-A15C-57843EF9257F}" srcOrd="4" destOrd="0" presId="urn:microsoft.com/office/officeart/2005/8/layout/vList2"/>
    <dgm:cxn modelId="{48203B3B-5D05-4830-99DB-A9E03D2B08A2}" type="presParOf" srcId="{F125D19A-0D28-41A6-9639-6D57877E2135}" destId="{D0EDAB40-5891-49E5-9C93-6DB12EC68B32}" srcOrd="5" destOrd="0" presId="urn:microsoft.com/office/officeart/2005/8/layout/vList2"/>
    <dgm:cxn modelId="{03FDE3B5-67FB-4672-9133-495D7E4F92B7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D348227-36FB-4F42-A85E-32E81E495F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C87BBC5-84DD-42EC-AEEC-B81CD2C491E9}">
      <dgm:prSet phldrT="[テキスト]"/>
      <dgm:spPr>
        <a:solidFill>
          <a:srgbClr val="38ED1F"/>
        </a:solidFill>
      </dgm:spPr>
      <dgm:t>
        <a:bodyPr/>
        <a:lstStyle/>
        <a:p>
          <a:r>
            <a:rPr kumimoji="1" lang="ja-JP" altLang="en-US" dirty="0" smtClean="0"/>
            <a:t>　２　学習する組織</a:t>
          </a:r>
          <a:endParaRPr kumimoji="1" lang="ja-JP" altLang="en-US" dirty="0"/>
        </a:p>
      </dgm:t>
    </dgm:pt>
    <dgm:pt modelId="{9FA12F1D-7545-4A38-9442-376C36C14668}" type="par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C315A674-C3CF-461E-8AAF-6B360A6B6CA4}" type="sibTrans" cxnId="{88567423-AEAC-4F1B-9E0D-2AC3B0507CA2}">
      <dgm:prSet/>
      <dgm:spPr/>
      <dgm:t>
        <a:bodyPr/>
        <a:lstStyle/>
        <a:p>
          <a:endParaRPr kumimoji="1" lang="ja-JP" altLang="en-US"/>
        </a:p>
      </dgm:t>
    </dgm:pt>
    <dgm:pt modelId="{F2B4D3CF-78B4-438A-9588-4F8A42985717}">
      <dgm:prSet phldrT="[テキスト]"/>
      <dgm:spPr>
        <a:solidFill>
          <a:srgbClr val="1799E9"/>
        </a:solidFill>
      </dgm:spPr>
      <dgm:t>
        <a:bodyPr/>
        <a:lstStyle/>
        <a:p>
          <a:r>
            <a:rPr kumimoji="1" lang="ja-JP" altLang="en-US" dirty="0" smtClean="0"/>
            <a:t>　３　実際の企業例</a:t>
          </a:r>
          <a:endParaRPr kumimoji="1" lang="ja-JP" altLang="en-US" dirty="0"/>
        </a:p>
      </dgm:t>
    </dgm:pt>
    <dgm:pt modelId="{2A8472B0-529B-4313-94DC-0A957497DCAB}" type="par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CB1794CB-67BA-4B13-9FBF-D9342B33E715}" type="sibTrans" cxnId="{702733D7-5C9C-4511-8B57-76C184129C93}">
      <dgm:prSet/>
      <dgm:spPr/>
      <dgm:t>
        <a:bodyPr/>
        <a:lstStyle/>
        <a:p>
          <a:endParaRPr kumimoji="1" lang="ja-JP" altLang="en-US"/>
        </a:p>
      </dgm:t>
    </dgm:pt>
    <dgm:pt modelId="{528CFE95-E5B3-46A3-A3A0-1B74E4214AC3}">
      <dgm:prSet phldrT="[テキスト]"/>
      <dgm:spPr>
        <a:solidFill>
          <a:schemeClr val="bg1"/>
        </a:solidFill>
        <a:ln w="76200">
          <a:solidFill>
            <a:srgbClr val="B73DCF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　４　まとめ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DF0971BC-4BC4-45FC-8ECC-110ED1FEB96F}" type="par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0CDD4FFD-B0B4-4BDD-91E6-EAE4A17AB363}" type="sibTrans" cxnId="{95571483-449E-4FDD-A5A3-ADE33F230CFE}">
      <dgm:prSet/>
      <dgm:spPr/>
      <dgm:t>
        <a:bodyPr/>
        <a:lstStyle/>
        <a:p>
          <a:endParaRPr kumimoji="1" lang="ja-JP" altLang="en-US"/>
        </a:p>
      </dgm:t>
    </dgm:pt>
    <dgm:pt modelId="{5B618D9A-5BDF-4F27-B307-4D22719886D3}">
      <dgm:prSet phldrT="[テキスト]"/>
      <dgm:spPr>
        <a:solidFill>
          <a:srgbClr val="E0D10E"/>
        </a:solidFill>
      </dgm:spPr>
      <dgm:t>
        <a:bodyPr/>
        <a:lstStyle/>
        <a:p>
          <a:r>
            <a:rPr kumimoji="1" lang="ja-JP" altLang="en-US" dirty="0" smtClean="0"/>
            <a:t>　１　ケース紹介の目的</a:t>
          </a:r>
          <a:endParaRPr kumimoji="1" lang="ja-JP" altLang="en-US" dirty="0"/>
        </a:p>
      </dgm:t>
    </dgm:pt>
    <dgm:pt modelId="{2A5F6585-C853-4453-92FB-CB843CED6A7A}" type="par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B60CFFF9-C266-4E87-848B-6483D6E4E31F}" type="sibTrans" cxnId="{CD53EAE4-0A6C-4178-94F8-A2EB7994819E}">
      <dgm:prSet/>
      <dgm:spPr/>
      <dgm:t>
        <a:bodyPr/>
        <a:lstStyle/>
        <a:p>
          <a:endParaRPr kumimoji="1" lang="ja-JP" altLang="en-US"/>
        </a:p>
      </dgm:t>
    </dgm:pt>
    <dgm:pt modelId="{F125D19A-0D28-41A6-9639-6D57877E2135}" type="pres">
      <dgm:prSet presAssocID="{AD348227-36FB-4F42-A85E-32E81E495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2C89A-410E-4A60-91AB-966389796028}" type="pres">
      <dgm:prSet presAssocID="{5B618D9A-5BDF-4F27-B307-4D22719886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1C2E30-D091-4EC8-AE86-385D1AF85DBB}" type="pres">
      <dgm:prSet presAssocID="{B60CFFF9-C266-4E87-848B-6483D6E4E31F}" presName="spacer" presStyleCnt="0"/>
      <dgm:spPr/>
    </dgm:pt>
    <dgm:pt modelId="{55D04728-147C-4D7E-A570-7DBB07ED7384}" type="pres">
      <dgm:prSet presAssocID="{9C87BBC5-84DD-42EC-AEEC-B81CD2C491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029F93-3B8F-4E65-ADD2-3F62C5D8C9A4}" type="pres">
      <dgm:prSet presAssocID="{C315A674-C3CF-461E-8AAF-6B360A6B6CA4}" presName="spacer" presStyleCnt="0"/>
      <dgm:spPr/>
    </dgm:pt>
    <dgm:pt modelId="{40B7998E-3818-405B-A15C-57843EF9257F}" type="pres">
      <dgm:prSet presAssocID="{F2B4D3CF-78B4-438A-9588-4F8A4298571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EDAB40-5891-49E5-9C93-6DB12EC68B32}" type="pres">
      <dgm:prSet presAssocID="{CB1794CB-67BA-4B13-9FBF-D9342B33E715}" presName="spacer" presStyleCnt="0"/>
      <dgm:spPr/>
    </dgm:pt>
    <dgm:pt modelId="{07DF9EC6-9E11-4DC4-A5A2-C66987B36A24}" type="pres">
      <dgm:prSet presAssocID="{528CFE95-E5B3-46A3-A3A0-1B74E4214AC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D53EAE4-0A6C-4178-94F8-A2EB7994819E}" srcId="{AD348227-36FB-4F42-A85E-32E81E495F27}" destId="{5B618D9A-5BDF-4F27-B307-4D22719886D3}" srcOrd="0" destOrd="0" parTransId="{2A5F6585-C853-4453-92FB-CB843CED6A7A}" sibTransId="{B60CFFF9-C266-4E87-848B-6483D6E4E31F}"/>
    <dgm:cxn modelId="{FAD7A286-A27A-4B10-9B93-D0F6B83872E1}" type="presOf" srcId="{F2B4D3CF-78B4-438A-9588-4F8A42985717}" destId="{40B7998E-3818-405B-A15C-57843EF9257F}" srcOrd="0" destOrd="0" presId="urn:microsoft.com/office/officeart/2005/8/layout/vList2"/>
    <dgm:cxn modelId="{88567423-AEAC-4F1B-9E0D-2AC3B0507CA2}" srcId="{AD348227-36FB-4F42-A85E-32E81E495F27}" destId="{9C87BBC5-84DD-42EC-AEEC-B81CD2C491E9}" srcOrd="1" destOrd="0" parTransId="{9FA12F1D-7545-4A38-9442-376C36C14668}" sibTransId="{C315A674-C3CF-461E-8AAF-6B360A6B6CA4}"/>
    <dgm:cxn modelId="{F33B236C-C1C3-48C0-8E38-822158F980A1}" type="presOf" srcId="{5B618D9A-5BDF-4F27-B307-4D22719886D3}" destId="{1F32C89A-410E-4A60-91AB-966389796028}" srcOrd="0" destOrd="0" presId="urn:microsoft.com/office/officeart/2005/8/layout/vList2"/>
    <dgm:cxn modelId="{0768DF10-8970-4E4D-B7A5-29AFB76EE284}" type="presOf" srcId="{9C87BBC5-84DD-42EC-AEEC-B81CD2C491E9}" destId="{55D04728-147C-4D7E-A570-7DBB07ED7384}" srcOrd="0" destOrd="0" presId="urn:microsoft.com/office/officeart/2005/8/layout/vList2"/>
    <dgm:cxn modelId="{702733D7-5C9C-4511-8B57-76C184129C93}" srcId="{AD348227-36FB-4F42-A85E-32E81E495F27}" destId="{F2B4D3CF-78B4-438A-9588-4F8A42985717}" srcOrd="2" destOrd="0" parTransId="{2A8472B0-529B-4313-94DC-0A957497DCAB}" sibTransId="{CB1794CB-67BA-4B13-9FBF-D9342B33E715}"/>
    <dgm:cxn modelId="{2C633A32-F9DE-431A-A81F-8A54A22A2949}" type="presOf" srcId="{AD348227-36FB-4F42-A85E-32E81E495F27}" destId="{F125D19A-0D28-41A6-9639-6D57877E2135}" srcOrd="0" destOrd="0" presId="urn:microsoft.com/office/officeart/2005/8/layout/vList2"/>
    <dgm:cxn modelId="{95571483-449E-4FDD-A5A3-ADE33F230CFE}" srcId="{AD348227-36FB-4F42-A85E-32E81E495F27}" destId="{528CFE95-E5B3-46A3-A3A0-1B74E4214AC3}" srcOrd="3" destOrd="0" parTransId="{DF0971BC-4BC4-45FC-8ECC-110ED1FEB96F}" sibTransId="{0CDD4FFD-B0B4-4BDD-91E6-EAE4A17AB363}"/>
    <dgm:cxn modelId="{4F1630C8-6BBE-44C6-834C-78BD632E6936}" type="presOf" srcId="{528CFE95-E5B3-46A3-A3A0-1B74E4214AC3}" destId="{07DF9EC6-9E11-4DC4-A5A2-C66987B36A24}" srcOrd="0" destOrd="0" presId="urn:microsoft.com/office/officeart/2005/8/layout/vList2"/>
    <dgm:cxn modelId="{0512E0CB-67BE-4129-A5A8-40FFAA47C642}" type="presParOf" srcId="{F125D19A-0D28-41A6-9639-6D57877E2135}" destId="{1F32C89A-410E-4A60-91AB-966389796028}" srcOrd="0" destOrd="0" presId="urn:microsoft.com/office/officeart/2005/8/layout/vList2"/>
    <dgm:cxn modelId="{DBAB0805-7B4C-4DF2-A303-7C5D4A70DEA8}" type="presParOf" srcId="{F125D19A-0D28-41A6-9639-6D57877E2135}" destId="{691C2E30-D091-4EC8-AE86-385D1AF85DBB}" srcOrd="1" destOrd="0" presId="urn:microsoft.com/office/officeart/2005/8/layout/vList2"/>
    <dgm:cxn modelId="{0C8CC07D-27FB-41A0-B6C7-B90A112C1A3B}" type="presParOf" srcId="{F125D19A-0D28-41A6-9639-6D57877E2135}" destId="{55D04728-147C-4D7E-A570-7DBB07ED7384}" srcOrd="2" destOrd="0" presId="urn:microsoft.com/office/officeart/2005/8/layout/vList2"/>
    <dgm:cxn modelId="{96491431-1808-4E08-8B26-FB8F8CF9EEC5}" type="presParOf" srcId="{F125D19A-0D28-41A6-9639-6D57877E2135}" destId="{0F029F93-3B8F-4E65-ADD2-3F62C5D8C9A4}" srcOrd="3" destOrd="0" presId="urn:microsoft.com/office/officeart/2005/8/layout/vList2"/>
    <dgm:cxn modelId="{0F00A53F-49B4-41D1-BCAE-FBB0507BEE42}" type="presParOf" srcId="{F125D19A-0D28-41A6-9639-6D57877E2135}" destId="{40B7998E-3818-405B-A15C-57843EF9257F}" srcOrd="4" destOrd="0" presId="urn:microsoft.com/office/officeart/2005/8/layout/vList2"/>
    <dgm:cxn modelId="{8EA6613B-D7D9-4A40-A082-DD8E7B9F3612}" type="presParOf" srcId="{F125D19A-0D28-41A6-9639-6D57877E2135}" destId="{D0EDAB40-5891-49E5-9C93-6DB12EC68B32}" srcOrd="5" destOrd="0" presId="urn:microsoft.com/office/officeart/2005/8/layout/vList2"/>
    <dgm:cxn modelId="{135054DF-0ABF-4454-812D-0BD70335E2BA}" type="presParOf" srcId="{F125D19A-0D28-41A6-9639-6D57877E2135}" destId="{07DF9EC6-9E11-4DC4-A5A2-C66987B36A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chemeClr val="lt1"/>
        </a:solidFill>
        <a:ln w="76200" cap="flat" cmpd="sng" algn="ctr">
          <a:solidFill>
            <a:srgbClr val="E0D10E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noFill/>
        <a:ln w="76200" cap="flat" cmpd="sng" algn="ctr">
          <a:solidFill>
            <a:srgbClr val="38ED1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>
              <a:solidFill>
                <a:schemeClr val="tx1"/>
              </a:solidFill>
            </a:rPr>
            <a:t>　２　学習する組織</a:t>
          </a:r>
          <a:endParaRPr kumimoji="1" lang="ja-JP" altLang="en-US" sz="3100" kern="1200" dirty="0">
            <a:solidFill>
              <a:schemeClr val="tx1"/>
            </a:solidFill>
          </a:endParaRPr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chemeClr val="bg1"/>
        </a:solidFill>
        <a:ln w="76200" cap="flat" cmpd="sng" algn="ctr">
          <a:solidFill>
            <a:srgbClr val="1799E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>
              <a:solidFill>
                <a:schemeClr val="tx1"/>
              </a:solidFill>
            </a:rPr>
            <a:t>　３　実際の企業例</a:t>
          </a:r>
          <a:endParaRPr kumimoji="1" lang="ja-JP" altLang="en-US" sz="3100" kern="1200" dirty="0">
            <a:solidFill>
              <a:schemeClr val="tx1"/>
            </a:solidFill>
          </a:endParaRPr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rgbClr val="B73D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４　まとめ</a:t>
          </a:r>
          <a:endParaRPr kumimoji="1" lang="ja-JP" altLang="en-US" sz="3100" kern="1200" dirty="0"/>
        </a:p>
      </dsp:txBody>
      <dsp:txXfrm>
        <a:off x="52038" y="3571987"/>
        <a:ext cx="7600780" cy="9619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2C89A-410E-4A60-91AB-966389796028}">
      <dsp:nvSpPr>
        <dsp:cNvPr id="0" name=""/>
        <dsp:cNvSpPr/>
      </dsp:nvSpPr>
      <dsp:spPr>
        <a:xfrm>
          <a:off x="0" y="54116"/>
          <a:ext cx="7704856" cy="1065997"/>
        </a:xfrm>
        <a:prstGeom prst="roundRect">
          <a:avLst/>
        </a:prstGeom>
        <a:solidFill>
          <a:srgbClr val="E0D10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１　ケース紹介の目的</a:t>
          </a:r>
          <a:endParaRPr kumimoji="1" lang="ja-JP" altLang="en-US" sz="3100" kern="1200" dirty="0"/>
        </a:p>
      </dsp:txBody>
      <dsp:txXfrm>
        <a:off x="52038" y="106154"/>
        <a:ext cx="7600780" cy="961921"/>
      </dsp:txXfrm>
    </dsp:sp>
    <dsp:sp modelId="{55D04728-147C-4D7E-A570-7DBB07ED7384}">
      <dsp:nvSpPr>
        <dsp:cNvPr id="0" name=""/>
        <dsp:cNvSpPr/>
      </dsp:nvSpPr>
      <dsp:spPr>
        <a:xfrm>
          <a:off x="0" y="1209394"/>
          <a:ext cx="7704856" cy="1065997"/>
        </a:xfrm>
        <a:prstGeom prst="roundRect">
          <a:avLst/>
        </a:prstGeom>
        <a:solidFill>
          <a:srgbClr val="38ED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２　学習する組織</a:t>
          </a:r>
          <a:endParaRPr kumimoji="1" lang="ja-JP" altLang="en-US" sz="3100" kern="1200" dirty="0"/>
        </a:p>
      </dsp:txBody>
      <dsp:txXfrm>
        <a:off x="52038" y="1261432"/>
        <a:ext cx="7600780" cy="961921"/>
      </dsp:txXfrm>
    </dsp:sp>
    <dsp:sp modelId="{40B7998E-3818-405B-A15C-57843EF9257F}">
      <dsp:nvSpPr>
        <dsp:cNvPr id="0" name=""/>
        <dsp:cNvSpPr/>
      </dsp:nvSpPr>
      <dsp:spPr>
        <a:xfrm>
          <a:off x="0" y="2364672"/>
          <a:ext cx="7704856" cy="1065997"/>
        </a:xfrm>
        <a:prstGeom prst="roundRect">
          <a:avLst/>
        </a:prstGeom>
        <a:solidFill>
          <a:srgbClr val="1799E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　３　実際の企業例</a:t>
          </a:r>
          <a:endParaRPr kumimoji="1" lang="ja-JP" altLang="en-US" sz="3100" kern="1200" dirty="0"/>
        </a:p>
      </dsp:txBody>
      <dsp:txXfrm>
        <a:off x="52038" y="2416710"/>
        <a:ext cx="7600780" cy="961921"/>
      </dsp:txXfrm>
    </dsp:sp>
    <dsp:sp modelId="{07DF9EC6-9E11-4DC4-A5A2-C66987B36A24}">
      <dsp:nvSpPr>
        <dsp:cNvPr id="0" name=""/>
        <dsp:cNvSpPr/>
      </dsp:nvSpPr>
      <dsp:spPr>
        <a:xfrm>
          <a:off x="0" y="3519949"/>
          <a:ext cx="7704856" cy="1065997"/>
        </a:xfrm>
        <a:prstGeom prst="roundRect">
          <a:avLst/>
        </a:prstGeom>
        <a:solidFill>
          <a:schemeClr val="bg1"/>
        </a:solidFill>
        <a:ln w="76200" cap="flat" cmpd="sng" algn="ctr">
          <a:solidFill>
            <a:srgbClr val="B73DC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>
              <a:solidFill>
                <a:schemeClr val="tx1"/>
              </a:solidFill>
            </a:rPr>
            <a:t>　４　まとめ</a:t>
          </a:r>
          <a:endParaRPr kumimoji="1" lang="ja-JP" altLang="en-US" sz="3100" kern="1200" dirty="0">
            <a:solidFill>
              <a:schemeClr val="tx1"/>
            </a:solidFill>
          </a:endParaRPr>
        </a:p>
      </dsp:txBody>
      <dsp:txXfrm>
        <a:off x="52038" y="3571987"/>
        <a:ext cx="7600780" cy="961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5499F-CE73-4BE5-A7F4-5E1DEFAB6B88}" type="datetimeFigureOut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DA701-F337-46A3-82F9-A702DFBDC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269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19F9-20C8-470F-B419-E4036B143F61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449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026A1-EE93-4E93-B104-120747908276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37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0AC3B-6B91-4359-A0E7-978FAF02339E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89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B9584-77CB-42E0-A2FD-DF12475C5F6A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48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AD5E-E060-49D8-98BE-477B4020681B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50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F9D1-829F-4662-ADF2-048FCAF1C445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53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D9A71-3814-45FF-B271-B0BB8DABB663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866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9E1F7-0001-4C1D-B318-4466082F53E6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1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2C25-259D-4324-923B-A536A147F7FB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00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CD95A-3038-4F9B-841F-C4CF69A526BA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05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6B2A-9C97-481D-AACC-45E3B8ACAE92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64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52BFC-2699-4460-9665-F3F69E0E1F23}" type="datetime1">
              <a:rPr kumimoji="1" lang="ja-JP" altLang="en-US" smtClean="0"/>
              <a:t>2014/10/2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3F77-77A7-4BBD-95D4-CEE666733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90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.jp/url?sa=i&amp;rct=j&amp;q=&amp;esrc=s&amp;source=images&amp;cd=&amp;cad=rja&amp;uact=8&amp;docid=n7qiN3UEUZcYHM&amp;tbnid=_SGzvHM_24vnKM:&amp;ved=0CAcQjRw&amp;url=http://www.genius-japan.com/blog/%E4%BA%BA%E6%9D%90%E6%A5%AD%E7%95%8C%E3%81%AE%E6%B1%BA%E7%AE%97%E3%81%8C%E5%87%BA%E3%81%9D%E3%82%8D%E3%81%84%E3%81%BE%E3%81%97%E3%81%9F%E3%81%AD%E3%80%81%E3%83%AA%E3%82%AF%E3%83%AB%E3%83%BC%E3%83%881/&amp;ei=imksVP6nM9CZuQTRnYDoDg&amp;psig=AFQjCNHgn9hIXnBlaIoWCZhCkL6CjD1nZQ&amp;ust=1412283143913370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cruit.jp/service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F709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-4268" y="790815"/>
            <a:ext cx="7164288" cy="309843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最強組織の法則</a:t>
            </a:r>
            <a:endParaRPr kumimoji="1" lang="en-US" altLang="ja-JP" sz="3200" b="1" dirty="0" smtClean="0"/>
          </a:p>
          <a:p>
            <a:pPr algn="ctr"/>
            <a:r>
              <a:rPr lang="ja-JP" altLang="en-US" sz="3200" b="1" dirty="0" err="1" smtClean="0"/>
              <a:t>ー</a:t>
            </a:r>
            <a:r>
              <a:rPr lang="ja-JP" altLang="en-US" sz="3200" b="1" dirty="0" smtClean="0"/>
              <a:t>新時代のチームワークとは何かー</a:t>
            </a:r>
            <a:endParaRPr lang="en-US" altLang="ja-JP" sz="3200" b="1" dirty="0" smtClean="0"/>
          </a:p>
          <a:p>
            <a:pPr algn="ctr"/>
            <a:endParaRPr kumimoji="1" lang="en-US" altLang="ja-JP" sz="3200" b="1" dirty="0"/>
          </a:p>
          <a:p>
            <a:pPr algn="ctr"/>
            <a:r>
              <a:rPr lang="ja-JP" altLang="en-US" sz="2400" b="1" dirty="0" smtClean="0"/>
              <a:t>第１章　ケース紹介</a:t>
            </a:r>
            <a:endParaRPr kumimoji="1" lang="ja-JP" altLang="en-US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10" b="100000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03636"/>
            <a:ext cx="3073524" cy="299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円形吹き出し 7"/>
          <p:cNvSpPr/>
          <p:nvPr/>
        </p:nvSpPr>
        <p:spPr>
          <a:xfrm>
            <a:off x="6853436" y="4171206"/>
            <a:ext cx="2016224" cy="1296144"/>
          </a:xfrm>
          <a:prstGeom prst="wedgeEllipseCallout">
            <a:avLst>
              <a:gd name="adj1" fmla="val -52231"/>
              <a:gd name="adj2" fmla="val 58159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桑田</a:t>
            </a:r>
            <a:endParaRPr kumimoji="1" lang="ja-JP" altLang="en-US" sz="2800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47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11760" y="1700808"/>
            <a:ext cx="42484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学 習</a:t>
            </a:r>
            <a:endParaRPr kumimoji="1" lang="ja-JP" altLang="en-US" sz="1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99592" y="4034564"/>
            <a:ext cx="8032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 smtClean="0">
                <a:effectLst/>
              </a:rPr>
              <a:t>思考や行動パターンも変えていくこと</a:t>
            </a:r>
            <a:endParaRPr lang="ja-JP" altLang="en-US" sz="3600" dirty="0"/>
          </a:p>
        </p:txBody>
      </p:sp>
      <p:sp>
        <p:nvSpPr>
          <p:cNvPr id="4" name="等号 3"/>
          <p:cNvSpPr/>
          <p:nvPr/>
        </p:nvSpPr>
        <p:spPr>
          <a:xfrm>
            <a:off x="251519" y="3916799"/>
            <a:ext cx="680505" cy="751032"/>
          </a:xfrm>
          <a:prstGeom prst="mathEqual">
            <a:avLst>
              <a:gd name="adj1" fmla="val 4582"/>
              <a:gd name="adj2" fmla="val 19252"/>
            </a:avLst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95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pic>
        <p:nvPicPr>
          <p:cNvPr id="8" name="Picture 2" descr="クリックすると新しいウィンドウで開きます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7" t="-754" r="15785"/>
          <a:stretch/>
        </p:blipFill>
        <p:spPr bwMode="auto">
          <a:xfrm>
            <a:off x="68792" y="1484784"/>
            <a:ext cx="3038621" cy="452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角丸四角形吹き出し 9"/>
          <p:cNvSpPr/>
          <p:nvPr/>
        </p:nvSpPr>
        <p:spPr>
          <a:xfrm>
            <a:off x="3243205" y="1268760"/>
            <a:ext cx="5793291" cy="4536503"/>
          </a:xfrm>
          <a:prstGeom prst="wedgeRoundRectCallout">
            <a:avLst>
              <a:gd name="adj1" fmla="val -51020"/>
              <a:gd name="adj2" fmla="val 58558"/>
              <a:gd name="adj3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000" dirty="0" smtClean="0"/>
          </a:p>
          <a:p>
            <a:r>
              <a:rPr lang="ja-JP" altLang="en-US" sz="2400" dirty="0" smtClean="0"/>
              <a:t>●人々がたゆみなく能力を伸ばし、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心から望む結果を実現しうる組織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●革新的で発展的な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思考パターンが育まれる組織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●共通の目的に向かって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自由に羽ばたく組織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●共同して学ぶ方法を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たえず学び続ける組織</a:t>
            </a:r>
            <a:endParaRPr lang="en-US" altLang="ja-JP" sz="2000" dirty="0" smtClean="0"/>
          </a:p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5076056" y="6007137"/>
            <a:ext cx="3740583" cy="504056"/>
          </a:xfrm>
          <a:prstGeom prst="rect">
            <a:avLst/>
          </a:prstGeom>
          <a:solidFill>
            <a:srgbClr val="FFFF66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わかりやすく言うと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？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pic>
        <p:nvPicPr>
          <p:cNvPr id="8" name="Picture 2" descr="クリックすると新しいウィンドウで開きます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7" t="-754" r="15785"/>
          <a:stretch/>
        </p:blipFill>
        <p:spPr bwMode="auto">
          <a:xfrm>
            <a:off x="68792" y="1484784"/>
            <a:ext cx="3038621" cy="452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角丸四角形吹き出し 9"/>
          <p:cNvSpPr/>
          <p:nvPr/>
        </p:nvSpPr>
        <p:spPr>
          <a:xfrm>
            <a:off x="3243205" y="1484783"/>
            <a:ext cx="5793291" cy="4522353"/>
          </a:xfrm>
          <a:prstGeom prst="wedgeRoundRectCallout">
            <a:avLst>
              <a:gd name="adj1" fmla="val -51020"/>
              <a:gd name="adj2" fmla="val 58558"/>
              <a:gd name="adj3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000" dirty="0" smtClean="0"/>
          </a:p>
          <a:p>
            <a:r>
              <a:rPr lang="ja-JP" altLang="en-US" sz="2300" dirty="0" smtClean="0"/>
              <a:t>環境変化に適応し、構成員が自発的な</a:t>
            </a:r>
            <a:endParaRPr lang="en-US" altLang="ja-JP" sz="2300" dirty="0" smtClean="0"/>
          </a:p>
          <a:p>
            <a:r>
              <a:rPr lang="ja-JP" altLang="en-US" sz="2300" dirty="0"/>
              <a:t>行動</a:t>
            </a:r>
            <a:r>
              <a:rPr lang="ja-JP" altLang="en-US" sz="2300" dirty="0" smtClean="0"/>
              <a:t>をすることで組織全体が成長する</a:t>
            </a:r>
            <a:endParaRPr lang="en-US" altLang="ja-JP" sz="2300" dirty="0" smtClean="0"/>
          </a:p>
          <a:p>
            <a:endParaRPr lang="en-US" altLang="ja-JP" sz="2000" dirty="0"/>
          </a:p>
          <a:p>
            <a:endParaRPr lang="en-US" altLang="ja-JP" sz="2000" dirty="0" smtClean="0"/>
          </a:p>
          <a:p>
            <a:endParaRPr lang="en-US" altLang="ja-JP" sz="2000" dirty="0"/>
          </a:p>
          <a:p>
            <a:endParaRPr lang="en-US" altLang="ja-JP" sz="2000" dirty="0" smtClean="0"/>
          </a:p>
          <a:p>
            <a:endParaRPr lang="en-US" altLang="ja-JP" sz="2000" dirty="0"/>
          </a:p>
          <a:p>
            <a:endParaRPr lang="en-US" altLang="ja-JP" sz="2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781828" y="1916832"/>
            <a:ext cx="3740583" cy="504056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学習する組織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5" name="爆発 2 14"/>
          <p:cNvSpPr/>
          <p:nvPr/>
        </p:nvSpPr>
        <p:spPr>
          <a:xfrm>
            <a:off x="3243205" y="3284984"/>
            <a:ext cx="5793291" cy="3384376"/>
          </a:xfrm>
          <a:prstGeom prst="irregularSeal2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突発的な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出来事に対し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指示しなくても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各々動ける組織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7713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sp>
        <p:nvSpPr>
          <p:cNvPr id="6" name="円形吹き出し 5"/>
          <p:cNvSpPr/>
          <p:nvPr/>
        </p:nvSpPr>
        <p:spPr>
          <a:xfrm>
            <a:off x="229352" y="2132856"/>
            <a:ext cx="5544616" cy="3421380"/>
          </a:xfrm>
          <a:prstGeom prst="wedgeEllipseCallout">
            <a:avLst>
              <a:gd name="adj1" fmla="val 63656"/>
              <a:gd name="adj2" fmla="val 43435"/>
            </a:avLst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なぜ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「学習する組織」が求められているの？</a:t>
            </a:r>
            <a:endParaRPr kumimoji="1" lang="en-US" altLang="ja-JP" sz="32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46780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疑問②</a:t>
            </a:r>
            <a:endParaRPr kumimoji="1" lang="ja-JP" altLang="en-US" sz="2800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16" b="100000" l="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3832820" cy="475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0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8559" y="1503565"/>
            <a:ext cx="1321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従来は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1519755" y="1340768"/>
            <a:ext cx="2952328" cy="624462"/>
          </a:xfrm>
          <a:prstGeom prst="rect">
            <a:avLst/>
          </a:prstGeom>
          <a:solidFill>
            <a:schemeClr val="accent6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</a:rPr>
              <a:t>官僚主義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98559" y="3572126"/>
            <a:ext cx="4013401" cy="3025225"/>
          </a:xfrm>
          <a:prstGeom prst="roundRect">
            <a:avLst>
              <a:gd name="adj" fmla="val 10157"/>
            </a:avLst>
          </a:prstGeom>
          <a:ln w="3810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　　　●正確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　　●迅速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　　　●一貫性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　　●没人格性</a:t>
            </a:r>
            <a:endParaRPr lang="en-US" altLang="ja-JP" sz="2400" dirty="0" smtClean="0"/>
          </a:p>
          <a:p>
            <a:endParaRPr kumimoji="1" lang="en-US" altLang="ja-JP" sz="2400" dirty="0"/>
          </a:p>
          <a:p>
            <a:r>
              <a:rPr lang="ja-JP" altLang="en-US" sz="2400" dirty="0" smtClean="0"/>
              <a:t>　　　安定した環境での　　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大規模経営に向く</a:t>
            </a:r>
            <a:endParaRPr kumimoji="1" lang="ja-JP" altLang="en-US" sz="2400" dirty="0"/>
          </a:p>
        </p:txBody>
      </p:sp>
      <p:sp>
        <p:nvSpPr>
          <p:cNvPr id="5" name="正方形/長方形 4"/>
          <p:cNvSpPr/>
          <p:nvPr/>
        </p:nvSpPr>
        <p:spPr>
          <a:xfrm>
            <a:off x="323528" y="1965230"/>
            <a:ext cx="8424936" cy="1463770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組織の構成員が、あるケースに対して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独自の裁量と責任で行動するのではなく、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規則や前例をもとに画一的・形式的な対応をする。</a:t>
            </a:r>
            <a:endParaRPr kumimoji="1" lang="ja-JP" altLang="en-US" sz="2400" dirty="0"/>
          </a:p>
        </p:txBody>
      </p:sp>
      <p:sp>
        <p:nvSpPr>
          <p:cNvPr id="10" name="加算記号 9"/>
          <p:cNvSpPr/>
          <p:nvPr/>
        </p:nvSpPr>
        <p:spPr>
          <a:xfrm>
            <a:off x="198559" y="3572127"/>
            <a:ext cx="916286" cy="864096"/>
          </a:xfrm>
          <a:prstGeom prst="mathPlus">
            <a:avLst>
              <a:gd name="adj1" fmla="val 2178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>
            <a:off x="656701" y="5840544"/>
            <a:ext cx="535629" cy="21602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爆発 2 17"/>
          <p:cNvSpPr/>
          <p:nvPr/>
        </p:nvSpPr>
        <p:spPr>
          <a:xfrm>
            <a:off x="4211960" y="4882128"/>
            <a:ext cx="4968552" cy="1916832"/>
          </a:xfrm>
          <a:prstGeom prst="irregularSeal2">
            <a:avLst/>
          </a:prstGeom>
          <a:solidFill>
            <a:srgbClr val="FFFF6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4609710" y="3572125"/>
            <a:ext cx="4013401" cy="3025225"/>
          </a:xfrm>
          <a:prstGeom prst="roundRect">
            <a:avLst>
              <a:gd name="adj" fmla="val 10157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/>
              <a:t>　　　</a:t>
            </a:r>
            <a:r>
              <a:rPr lang="ja-JP" altLang="en-US" sz="2000" dirty="0" smtClean="0"/>
              <a:t>●中央集権化され　　　　　　　　　　　　　　</a:t>
            </a:r>
            <a:endParaRPr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　意思決定の大半が</a:t>
            </a:r>
            <a:endParaRPr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　トップでなされるため　　</a:t>
            </a:r>
            <a:endParaRPr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　活気・革新がなくなる</a:t>
            </a:r>
            <a:endParaRPr lang="en-US" altLang="ja-JP" sz="2000" dirty="0" smtClean="0"/>
          </a:p>
          <a:p>
            <a:endParaRPr kumimoji="1" lang="en-US" altLang="ja-JP" sz="2400" dirty="0"/>
          </a:p>
          <a:p>
            <a:r>
              <a:rPr kumimoji="1" lang="ja-JP" altLang="en-US" sz="2400" dirty="0" smtClean="0"/>
              <a:t>　　　不安定で変化の　　　　　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　</a:t>
            </a:r>
            <a:r>
              <a:rPr kumimoji="1" lang="ja-JP" altLang="en-US" sz="2400" dirty="0" smtClean="0"/>
              <a:t>激しい環境には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　　　合わない</a:t>
            </a:r>
            <a:endParaRPr kumimoji="1" lang="en-US" altLang="ja-JP" sz="2400" dirty="0"/>
          </a:p>
        </p:txBody>
      </p:sp>
      <p:sp>
        <p:nvSpPr>
          <p:cNvPr id="16" name="減算記号 15"/>
          <p:cNvSpPr/>
          <p:nvPr/>
        </p:nvSpPr>
        <p:spPr>
          <a:xfrm>
            <a:off x="4609710" y="3572126"/>
            <a:ext cx="916286" cy="864096"/>
          </a:xfrm>
          <a:prstGeom prst="mathMinus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5067852" y="5761706"/>
            <a:ext cx="535629" cy="21602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66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3" grpId="0" animBg="1"/>
      <p:bldP spid="18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1484784"/>
            <a:ext cx="2860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現在の経営環境は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  <p:sp>
        <p:nvSpPr>
          <p:cNvPr id="18" name="正方形/長方形 17"/>
          <p:cNvSpPr/>
          <p:nvPr/>
        </p:nvSpPr>
        <p:spPr>
          <a:xfrm>
            <a:off x="683568" y="2132856"/>
            <a:ext cx="7776864" cy="624462"/>
          </a:xfrm>
          <a:prstGeom prst="rect">
            <a:avLst/>
          </a:prstGeom>
          <a:solidFill>
            <a:schemeClr val="accent6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</a:rPr>
              <a:t>グローバル化</a:t>
            </a:r>
            <a:r>
              <a:rPr lang="ja-JP" altLang="en-US" sz="3200" dirty="0" smtClean="0">
                <a:solidFill>
                  <a:schemeClr val="bg1"/>
                </a:solidFill>
              </a:rPr>
              <a:t>が進み競合が増えている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83568" y="2924944"/>
            <a:ext cx="7776864" cy="624462"/>
          </a:xfrm>
          <a:prstGeom prst="rect">
            <a:avLst/>
          </a:prstGeom>
          <a:solidFill>
            <a:schemeClr val="accent6"/>
          </a:soli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</a:rPr>
              <a:t>製品サイクル</a:t>
            </a:r>
            <a:r>
              <a:rPr lang="ja-JP" altLang="en-US" sz="3200" dirty="0" smtClean="0">
                <a:solidFill>
                  <a:schemeClr val="bg1"/>
                </a:solidFill>
              </a:rPr>
              <a:t>が早い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827584" y="3861048"/>
            <a:ext cx="1008112" cy="432048"/>
          </a:xfrm>
          <a:prstGeom prst="rightArrow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51720" y="3815462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環境は不確実・複雑に</a:t>
            </a:r>
            <a:endParaRPr kumimoji="1" lang="ja-JP" altLang="en-US" sz="2800" dirty="0"/>
          </a:p>
        </p:txBody>
      </p:sp>
      <p:sp>
        <p:nvSpPr>
          <p:cNvPr id="20" name="爆発 2 19"/>
          <p:cNvSpPr/>
          <p:nvPr/>
        </p:nvSpPr>
        <p:spPr>
          <a:xfrm>
            <a:off x="171658" y="4285064"/>
            <a:ext cx="9144000" cy="2159278"/>
          </a:xfrm>
          <a:prstGeom prst="irregularSeal2">
            <a:avLst/>
          </a:prstGeom>
          <a:solidFill>
            <a:srgbClr val="FFFF6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従来の官僚主義では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対応できない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09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9" grpId="0" animBg="1"/>
      <p:bldP spid="11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594840169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8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14148594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8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179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実際</a:t>
            </a:r>
            <a:r>
              <a:rPr lang="ja-JP" altLang="en-US" sz="3200" b="1" dirty="0" smtClean="0"/>
              <a:t>の企業例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9" r="-271" b="32666"/>
          <a:stretch/>
        </p:blipFill>
        <p:spPr bwMode="auto">
          <a:xfrm>
            <a:off x="1475656" y="1596683"/>
            <a:ext cx="5920612" cy="173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19" y="3573016"/>
            <a:ext cx="190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659" y="3573016"/>
            <a:ext cx="190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721" y="3573016"/>
            <a:ext cx="190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ゼクシィ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969" y="3573016"/>
            <a:ext cx="1905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95536" y="5013176"/>
            <a:ext cx="8505433" cy="1296144"/>
          </a:xfrm>
          <a:prstGeom prst="rect">
            <a:avLst/>
          </a:prstGeom>
          <a:solidFill>
            <a:schemeClr val="bg1"/>
          </a:solidFill>
          <a:ln w="76200">
            <a:solidFill>
              <a:srgbClr val="1799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広告を主体とし、出版・インターネットの情報サービス、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人材紹介、教育など多方面に事業を手掛けている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0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179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実際</a:t>
            </a:r>
            <a:r>
              <a:rPr lang="ja-JP" altLang="en-US" sz="3200" b="1" dirty="0" smtClean="0"/>
              <a:t>の企業例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323528" y="1602018"/>
            <a:ext cx="8496944" cy="72008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リクルートは「人に新しい生き方を提供する会社」</a:t>
            </a:r>
            <a:endParaRPr kumimoji="1" lang="ja-JP" altLang="en-US" sz="2800" dirty="0"/>
          </a:p>
        </p:txBody>
      </p:sp>
      <p:sp>
        <p:nvSpPr>
          <p:cNvPr id="7" name="下矢印 6"/>
          <p:cNvSpPr/>
          <p:nvPr/>
        </p:nvSpPr>
        <p:spPr>
          <a:xfrm>
            <a:off x="3959932" y="2255015"/>
            <a:ext cx="1224136" cy="360040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323528" y="2731422"/>
            <a:ext cx="8496944" cy="72008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リクルート</a:t>
            </a:r>
            <a:r>
              <a:rPr lang="ja-JP" altLang="en-US" sz="2800" dirty="0" smtClean="0"/>
              <a:t>の資産は「人」</a:t>
            </a:r>
            <a:endParaRPr kumimoji="1" lang="ja-JP" altLang="en-US" sz="2800" dirty="0"/>
          </a:p>
        </p:txBody>
      </p:sp>
      <p:sp>
        <p:nvSpPr>
          <p:cNvPr id="14" name="下矢印 13"/>
          <p:cNvSpPr/>
          <p:nvPr/>
        </p:nvSpPr>
        <p:spPr>
          <a:xfrm>
            <a:off x="3959932" y="3384419"/>
            <a:ext cx="1224136" cy="36004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23528" y="3906273"/>
            <a:ext cx="8496944" cy="101303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顧客満足のため</a:t>
            </a:r>
            <a:r>
              <a:rPr lang="ja-JP" altLang="en-US" sz="2800" dirty="0" smtClean="0"/>
              <a:t>に個々人が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成長していかなければ</a:t>
            </a:r>
            <a:endParaRPr kumimoji="1" lang="ja-JP" altLang="en-US" sz="2800" dirty="0"/>
          </a:p>
        </p:txBody>
      </p:sp>
      <p:sp>
        <p:nvSpPr>
          <p:cNvPr id="16" name="下矢印 15"/>
          <p:cNvSpPr/>
          <p:nvPr/>
        </p:nvSpPr>
        <p:spPr>
          <a:xfrm>
            <a:off x="3959932" y="4869225"/>
            <a:ext cx="1224136" cy="360040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323528" y="5445224"/>
            <a:ext cx="8496944" cy="7200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学習</a:t>
            </a:r>
            <a:r>
              <a:rPr lang="ja-JP" altLang="en-US" sz="2800" dirty="0" smtClean="0"/>
              <a:t>する場つくり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143032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802479694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8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179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実際</a:t>
            </a:r>
            <a:r>
              <a:rPr lang="ja-JP" altLang="en-US" sz="3200" b="1" dirty="0" smtClean="0"/>
              <a:t>の企業例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9759" y="1480138"/>
            <a:ext cx="5040560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リーダーシップジャーニー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2685" y="2128210"/>
            <a:ext cx="8784976" cy="108012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リーダーの「こうありたい」を解放するための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リーダーシップ研修</a:t>
            </a:r>
            <a:r>
              <a:rPr lang="ja-JP" altLang="en-US" sz="2400" dirty="0" smtClean="0">
                <a:solidFill>
                  <a:schemeClr val="tx1"/>
                </a:solidFill>
              </a:rPr>
              <a:t>（動機探し）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12685" y="5788985"/>
            <a:ext cx="3740583" cy="504056"/>
          </a:xfrm>
          <a:prstGeom prst="rect">
            <a:avLst/>
          </a:prstGeom>
          <a:solidFill>
            <a:srgbClr val="FFFF66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自己マスタリー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79759" y="3409855"/>
            <a:ext cx="5040560" cy="93610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ソーシャルシナリオ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プランニング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12685" y="4293096"/>
            <a:ext cx="8784976" cy="108012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</a:rPr>
              <a:t>10</a:t>
            </a:r>
            <a:r>
              <a:rPr lang="ja-JP" altLang="en-US" sz="2400" dirty="0" smtClean="0">
                <a:solidFill>
                  <a:schemeClr val="tx1"/>
                </a:solidFill>
              </a:rPr>
              <a:t>年後「こんな社会を創ってみたい」と思える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文脈づくりと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経営者としての意志を高める場（市場動向分析）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45633" y="5856347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＝個人の視野を明瞭にし、深めていく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1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179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実際</a:t>
            </a:r>
            <a:r>
              <a:rPr lang="ja-JP" altLang="en-US" sz="3200" b="1" dirty="0" smtClean="0"/>
              <a:t>の企業例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9759" y="1243114"/>
            <a:ext cx="5040560" cy="96174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エンゲージメントサーベイ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800" dirty="0" smtClean="0">
                <a:solidFill>
                  <a:schemeClr val="bg1"/>
                </a:solidFill>
              </a:rPr>
              <a:t>＆ビジョンプレ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99082" y="2201097"/>
            <a:ext cx="8784976" cy="1584177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～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50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人程度の部署単位で「自分たちの組織をこうしたい」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「仕事を</a:t>
            </a:r>
            <a:r>
              <a:rPr lang="ja-JP" altLang="en-US" sz="2400" dirty="0" smtClean="0">
                <a:solidFill>
                  <a:schemeClr val="tx1"/>
                </a:solidFill>
              </a:rPr>
              <a:t>通して社会にこんな価値を提供したい」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といった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ことを考える場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99082" y="4107657"/>
            <a:ext cx="3740583" cy="504056"/>
          </a:xfrm>
          <a:prstGeom prst="rect">
            <a:avLst/>
          </a:prstGeom>
          <a:solidFill>
            <a:srgbClr val="FFFF66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メンタルモデルの克服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45633" y="4159630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＝心に固定化されたイメージを拭う</a:t>
            </a:r>
            <a:endParaRPr kumimoji="1" lang="en-US" altLang="ja-JP" sz="2000" dirty="0" smtClean="0"/>
          </a:p>
        </p:txBody>
      </p:sp>
      <p:sp>
        <p:nvSpPr>
          <p:cNvPr id="11" name="正方形/長方形 10"/>
          <p:cNvSpPr/>
          <p:nvPr/>
        </p:nvSpPr>
        <p:spPr>
          <a:xfrm>
            <a:off x="199082" y="4869160"/>
            <a:ext cx="3740583" cy="504056"/>
          </a:xfrm>
          <a:prstGeom prst="rect">
            <a:avLst/>
          </a:prstGeom>
          <a:solidFill>
            <a:srgbClr val="FFFF66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共有ビジョン</a:t>
            </a:r>
            <a:r>
              <a:rPr lang="ja-JP" altLang="en-US" sz="2400" dirty="0" smtClean="0">
                <a:solidFill>
                  <a:schemeClr val="tx1"/>
                </a:solidFill>
              </a:rPr>
              <a:t>の構築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45633" y="4921133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＝達成すべき将来のイメージの共有</a:t>
            </a:r>
            <a:endParaRPr kumimoji="1" lang="en-US" altLang="ja-JP" sz="2000" dirty="0" smtClean="0"/>
          </a:p>
        </p:txBody>
      </p:sp>
      <p:sp>
        <p:nvSpPr>
          <p:cNvPr id="13" name="正方形/長方形 12"/>
          <p:cNvSpPr/>
          <p:nvPr/>
        </p:nvSpPr>
        <p:spPr>
          <a:xfrm>
            <a:off x="199081" y="5589240"/>
            <a:ext cx="3740583" cy="504056"/>
          </a:xfrm>
          <a:prstGeom prst="rect">
            <a:avLst/>
          </a:prstGeom>
          <a:solidFill>
            <a:srgbClr val="FFFF66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チーム学習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45632" y="5641213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＝対話から共同思考へ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98232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クイズ</a:t>
            </a:r>
            <a:endParaRPr kumimoji="1" lang="ja-JP" altLang="en-US" sz="32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02" b="100000" l="99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00608" y="2297786"/>
            <a:ext cx="6127743" cy="45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2163263" y="1484784"/>
            <a:ext cx="6657209" cy="3528392"/>
          </a:xfrm>
          <a:prstGeom prst="wedgeEllipseCallout">
            <a:avLst>
              <a:gd name="adj1" fmla="val -39217"/>
              <a:gd name="adj2" fmla="val 6915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いつも渋滞している道路があるとします。</a:t>
            </a:r>
            <a:endParaRPr lang="en-US" altLang="ja-JP" sz="2800" dirty="0" smtClean="0"/>
          </a:p>
          <a:p>
            <a:pPr algn="ctr"/>
            <a:endParaRPr kumimoji="1" lang="en-US" altLang="ja-JP" sz="2800" dirty="0"/>
          </a:p>
          <a:p>
            <a:pPr algn="ctr"/>
            <a:r>
              <a:rPr lang="ja-JP" altLang="en-US" sz="2800" dirty="0" smtClean="0"/>
              <a:t>あなたならどう対策する？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74950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目の前のできごとにとらわれると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71600" y="1664804"/>
            <a:ext cx="6408712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道路が渋滞している</a:t>
            </a:r>
            <a:endParaRPr kumimoji="1" lang="ja-JP" altLang="en-US" sz="2800" dirty="0"/>
          </a:p>
        </p:txBody>
      </p:sp>
      <p:sp>
        <p:nvSpPr>
          <p:cNvPr id="7" name="下矢印 6"/>
          <p:cNvSpPr/>
          <p:nvPr/>
        </p:nvSpPr>
        <p:spPr>
          <a:xfrm>
            <a:off x="3613653" y="2312876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971600" y="2816932"/>
            <a:ext cx="6408712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道路</a:t>
            </a:r>
            <a:r>
              <a:rPr lang="ja-JP" altLang="en-US" sz="2800" dirty="0" smtClean="0"/>
              <a:t>を拡張すればいい！</a:t>
            </a:r>
            <a:endParaRPr kumimoji="1" lang="ja-JP" altLang="en-US" sz="2800" dirty="0"/>
          </a:p>
        </p:txBody>
      </p:sp>
      <p:sp>
        <p:nvSpPr>
          <p:cNvPr id="16" name="下矢印 15"/>
          <p:cNvSpPr/>
          <p:nvPr/>
        </p:nvSpPr>
        <p:spPr>
          <a:xfrm>
            <a:off x="3613653" y="3465004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971600" y="3977444"/>
            <a:ext cx="6408712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一時</a:t>
            </a:r>
            <a:r>
              <a:rPr lang="ja-JP" altLang="en-US" sz="2800" dirty="0" smtClean="0"/>
              <a:t>は緩和するが</a:t>
            </a:r>
            <a:endParaRPr kumimoji="1" lang="ja-JP" altLang="en-US" sz="2800" dirty="0"/>
          </a:p>
        </p:txBody>
      </p:sp>
      <p:sp>
        <p:nvSpPr>
          <p:cNvPr id="19" name="下矢印 18"/>
          <p:cNvSpPr/>
          <p:nvPr/>
        </p:nvSpPr>
        <p:spPr>
          <a:xfrm>
            <a:off x="3613653" y="4625516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971600" y="5193196"/>
            <a:ext cx="6408712" cy="1152128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通勤圏が広がり郊外開発が</a:t>
            </a:r>
            <a:r>
              <a:rPr lang="ja-JP" altLang="en-US" sz="2800" dirty="0" smtClean="0"/>
              <a:t>進み</a:t>
            </a:r>
            <a:endParaRPr lang="en-US" altLang="ja-JP" sz="2800" smtClean="0"/>
          </a:p>
          <a:p>
            <a:pPr algn="ctr"/>
            <a:r>
              <a:rPr lang="ja-JP" altLang="en-US" sz="2800" smtClean="0"/>
              <a:t>車</a:t>
            </a:r>
            <a:r>
              <a:rPr lang="ja-JP" altLang="en-US" sz="2800" dirty="0" smtClean="0"/>
              <a:t>の台数が増えまた渋滞が起こる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60032" y="4712328"/>
            <a:ext cx="25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長期的に見ると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1301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システム</a:t>
            </a:r>
            <a:r>
              <a:rPr lang="ja-JP" altLang="en-US" sz="3200" b="1" dirty="0" smtClean="0"/>
              <a:t>思考　①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393" y="1269676"/>
            <a:ext cx="911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＝</a:t>
            </a:r>
            <a:r>
              <a:rPr lang="ja-JP" altLang="en-US" sz="2400" dirty="0"/>
              <a:t>視野</a:t>
            </a:r>
            <a:r>
              <a:rPr lang="ja-JP" altLang="en-US" sz="2400" dirty="0" smtClean="0"/>
              <a:t>を広げ長い時間軸で物事の本質や</a:t>
            </a:r>
            <a:r>
              <a:rPr kumimoji="1" lang="ja-JP" altLang="en-US" sz="2400" dirty="0" smtClean="0"/>
              <a:t>つながりを捉える思考法</a:t>
            </a:r>
            <a:endParaRPr kumimoji="1" lang="en-US" altLang="ja-JP" sz="2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971600" y="1988840"/>
            <a:ext cx="6408712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道路が渋滞している</a:t>
            </a:r>
            <a:endParaRPr kumimoji="1" lang="ja-JP" altLang="en-US" sz="2800" dirty="0"/>
          </a:p>
        </p:txBody>
      </p:sp>
      <p:sp>
        <p:nvSpPr>
          <p:cNvPr id="7" name="下矢印 6"/>
          <p:cNvSpPr/>
          <p:nvPr/>
        </p:nvSpPr>
        <p:spPr>
          <a:xfrm>
            <a:off x="3613653" y="2636912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971600" y="3140968"/>
            <a:ext cx="6408712" cy="100811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渋滞していてもバスだけは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スイスイ走れるレーンを設ける</a:t>
            </a:r>
            <a:endParaRPr kumimoji="1" lang="ja-JP" altLang="en-US" sz="2800" dirty="0"/>
          </a:p>
        </p:txBody>
      </p:sp>
      <p:sp>
        <p:nvSpPr>
          <p:cNvPr id="16" name="下矢印 15"/>
          <p:cNvSpPr/>
          <p:nvPr/>
        </p:nvSpPr>
        <p:spPr>
          <a:xfrm>
            <a:off x="3613653" y="4149080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953482" y="4775125"/>
            <a:ext cx="6408712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車</a:t>
            </a:r>
            <a:r>
              <a:rPr lang="ja-JP" altLang="en-US" sz="2800" dirty="0" smtClean="0"/>
              <a:t>からバスに乗り換える人が増える</a:t>
            </a:r>
            <a:endParaRPr kumimoji="1" lang="ja-JP" altLang="en-US" sz="2800" dirty="0"/>
          </a:p>
        </p:txBody>
      </p:sp>
      <p:sp>
        <p:nvSpPr>
          <p:cNvPr id="19" name="下矢印 18"/>
          <p:cNvSpPr/>
          <p:nvPr/>
        </p:nvSpPr>
        <p:spPr>
          <a:xfrm>
            <a:off x="3595535" y="5423197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971600" y="5949280"/>
            <a:ext cx="6408712" cy="720080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車</a:t>
            </a:r>
            <a:r>
              <a:rPr lang="ja-JP" altLang="en-US" sz="2800" dirty="0" smtClean="0"/>
              <a:t>の台数が減り渋滞は緩和する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46375" y="5480683"/>
            <a:ext cx="25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長期的に見ると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4541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7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システム</a:t>
            </a:r>
            <a:r>
              <a:rPr lang="ja-JP" altLang="en-US" sz="3200" b="1" dirty="0" smtClean="0"/>
              <a:t>思考　②</a:t>
            </a:r>
            <a:endParaRPr kumimoji="1" lang="ja-JP" altLang="en-US" sz="32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393" y="1269676"/>
            <a:ext cx="911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＝</a:t>
            </a:r>
            <a:r>
              <a:rPr lang="ja-JP" altLang="en-US" sz="2400" dirty="0"/>
              <a:t>視野</a:t>
            </a:r>
            <a:r>
              <a:rPr lang="ja-JP" altLang="en-US" sz="2400" dirty="0" smtClean="0"/>
              <a:t>を広げ長い時間軸で物事の本質や</a:t>
            </a:r>
            <a:r>
              <a:rPr kumimoji="1" lang="ja-JP" altLang="en-US" sz="2400" dirty="0" smtClean="0"/>
              <a:t>つながりを捉える思考法</a:t>
            </a:r>
            <a:endParaRPr kumimoji="1" lang="en-US" altLang="ja-JP" sz="24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971600" y="1988840"/>
            <a:ext cx="6408712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道路が渋滞している</a:t>
            </a:r>
            <a:endParaRPr kumimoji="1" lang="ja-JP" altLang="en-US" sz="2800" dirty="0"/>
          </a:p>
        </p:txBody>
      </p:sp>
      <p:sp>
        <p:nvSpPr>
          <p:cNvPr id="7" name="下矢印 6"/>
          <p:cNvSpPr/>
          <p:nvPr/>
        </p:nvSpPr>
        <p:spPr>
          <a:xfrm>
            <a:off x="3613653" y="2636912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971600" y="3140968"/>
            <a:ext cx="6408712" cy="100811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車の制限速度を抑え</a:t>
            </a:r>
            <a:endParaRPr lang="en-US" altLang="ja-JP" sz="2800" dirty="0" smtClean="0"/>
          </a:p>
          <a:p>
            <a:pPr algn="ctr"/>
            <a:r>
              <a:rPr lang="ja-JP" altLang="en-US" sz="2800" dirty="0"/>
              <a:t>道路</a:t>
            </a:r>
            <a:r>
              <a:rPr lang="ja-JP" altLang="en-US" sz="2800" dirty="0" smtClean="0"/>
              <a:t>に障害物をおく</a:t>
            </a:r>
            <a:endParaRPr lang="en-US" altLang="ja-JP" sz="2800" dirty="0" smtClean="0"/>
          </a:p>
        </p:txBody>
      </p:sp>
      <p:sp>
        <p:nvSpPr>
          <p:cNvPr id="16" name="下矢印 15"/>
          <p:cNvSpPr/>
          <p:nvPr/>
        </p:nvSpPr>
        <p:spPr>
          <a:xfrm>
            <a:off x="3613653" y="4149080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854529" y="4775125"/>
            <a:ext cx="6642854" cy="648072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車</a:t>
            </a:r>
            <a:r>
              <a:rPr lang="ja-JP" altLang="en-US" sz="2800" dirty="0" smtClean="0"/>
              <a:t>から他の交通手段に換える人が増える</a:t>
            </a:r>
            <a:endParaRPr kumimoji="1" lang="ja-JP" altLang="en-US" sz="2800" dirty="0"/>
          </a:p>
        </p:txBody>
      </p:sp>
      <p:sp>
        <p:nvSpPr>
          <p:cNvPr id="19" name="下矢印 18"/>
          <p:cNvSpPr/>
          <p:nvPr/>
        </p:nvSpPr>
        <p:spPr>
          <a:xfrm>
            <a:off x="3595535" y="5423197"/>
            <a:ext cx="1124606" cy="36004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971600" y="5949280"/>
            <a:ext cx="6408712" cy="720080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車</a:t>
            </a:r>
            <a:r>
              <a:rPr lang="ja-JP" altLang="en-US" sz="2800" dirty="0" smtClean="0"/>
              <a:t>の台数が減り渋滞は緩和する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46375" y="5480683"/>
            <a:ext cx="25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長期的に見ると</a:t>
            </a:r>
            <a:r>
              <a:rPr kumimoji="1" lang="en-US" altLang="ja-JP" sz="2400" dirty="0" smtClean="0"/>
              <a:t>…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531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7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b="1" dirty="0" smtClean="0"/>
              <a:t>　</a:t>
            </a:r>
            <a:r>
              <a:rPr lang="ja-JP" altLang="en-US" sz="3200" b="1" dirty="0"/>
              <a:t>このよう</a:t>
            </a:r>
            <a:r>
              <a:rPr lang="ja-JP" altLang="en-US" sz="3200" b="1" dirty="0" smtClean="0"/>
              <a:t>に</a:t>
            </a:r>
            <a:r>
              <a:rPr lang="en-US" altLang="ja-JP" sz="3200" b="1" dirty="0" smtClean="0"/>
              <a:t>…</a:t>
            </a:r>
            <a:endParaRPr kumimoji="1" lang="ja-JP" altLang="en-US" sz="4000" b="1" dirty="0"/>
          </a:p>
        </p:txBody>
      </p:sp>
      <p:sp>
        <p:nvSpPr>
          <p:cNvPr id="4" name="AutoShape 2" descr="data:image/jpeg;base64,/9j/4AAQSkZJRgABAQAAAQABAAD/2wCEAAkGBxQHBhUUEBAPFBUUFR4XEhIVGBYUHRoQFx0XIhgdGxgcHCgjGBwlHBkYJTElKSkrLi4zGx8zOTQsNygtLisBCgoKDg0OGhAQGywlHiQsLCwsLCwvLCwsLCwsLCwsLCwvMCwsLCwsLCwsLCwsLCwsLCwsLCwsLCwsLCwsLCwtLP/AABEIALgAtwMBEQACEQEDEQH/xAAcAAEBAAMBAQEBAAAAAAAAAAAABgQFBwMIAgH/xAA9EAACAQMCAwUEBgcJAAAAAAAAAQIDBBEFEgYhMQcTQVFhIoGRsRQ2UnFzshUyNUJywdEzN0NidIOhwuH/xAAaAQEAAwEBAQAAAAAAAAAAAAAAAQIFAwYE/8QAKREBAAIBAwMEAgIDAQAAAAAAAAECEQMhMQUSQQQyUXEiM2GRFUKxE//aAAwDAQACEQMRAD8A7iAAAAAAAAAAAAAAAAAAAAAAAAAAAAAAAAAAAAAAAAAAAAAAAAAAAAAAAAAAAAAAAAAAAAAAAAAAAAAAAAAAAAAAAAAAAAAAAAAAAAAAAAAAAAAAAAAAAAAAAAAAAAAAAAAAAAAAAAAAAAAAAAAAAAAAAAAAAAAAAAAAAAAAAAAAAAAAAAAAAAAAAAAAAAAAAAAAAAAAAAAAAAAAAAAAAAAAAAAAAAAAAAAAAAAAAAAAAAAAAAAAPOtWjQpOU5KMVzbfJJExWbTiFbWisZtwh9c7RI2s9tvS3/55tpe6K5v4o09HpkzvecfTI1urxE4065/mUxW7S7xT5Kgl5bf/AE+r/G6P8uEdT1p+G00btWzWUbuglF/4lNvl98H19z9x8+r0zbNJ/t9el1LM4vH9OlWtzG7t4zpyUoyWYyXNNMyrVms4nlqVtFozD1ISAAAAAAAAAAAAAAAAAAAwOdccay7i4dOL9iDxjzn4tm16HQ7a908y871H1M6l+yOI/wCoKNGeo3sadKLlObxFLzNK1q0rNp4hnadLal4rHLoGk9l9GNLN1VnOb6xh7EV6Z6v7+X3GNq9TvM/hGIb+j0ylY/OcyxuIOy2nK1crOc1NLKpze5S9E+sX8UTo9StnGpG3ytq9PrjNOWN2NavJVqtrNvCXeU0+sWniax8H7n5lupaUbakfUo9BqTvSXVDJaYAAAAAAAAAAAAAAAAAAPG8rfR7Scvsxb+CZale60QpqW7aTb4hxHVbjcz1FKvG2lUdktiqlxWryXOOIQfk3ly/42/Fmb1TU2rSPts9I0vdefpf19Up0Hzll+S5mRht5hiS1+CfKEn8ET2o7kHw1Y1KfajVqxo1I0pb5bsez7aT69P1smlq6tbeliM7vh0tOY9RM42dTRltB/QAAAAAAAAAAAAAAAAABg648aNW/Dl8mddD9lfuHH1H6rfUuDXlXcz1MbPH8yq+ALiS0urFNpOplrz9lGN1L31+noOmbac/a50zSPpEd08qPgvF/0MyZacQzdZqLRtEq1aVOG6nBySa8fXxIjeUztCJ0nizUta3O3oUJKGN3LGM5x1l6MvNaw5xe08Papxzd6LdRjfWcUpc8xzFuPi4vLUseXL3DtieE98xzCyv9bp2mgu65yhsUopcm89F6cykRvh0m22UZp3Fmo645Stbajsi8Pxw+uNzay8ehea1jlzi1p4hvNEvNSqajFXVvRjSed0k+a5PGPa88FZiPC0TbO5xhxnHh6apwh3lVrOG8KMX0cvN+nyFa5LXw1VHWdYuKW+NpSSfNJrDw/Ryz8ScVVzf4b2jq11b8MVq11Qpwq01JxgujiksN4b8c+PgRiM7LZnGZSuk8X6lrU5fR6NCW3G7ljGc46y9GWmtYUi9p4e9bje90W4ir6zioy6OOYtrxw8tPHl8h2xPCe+Y5hQ8R8Ruy4XV1bqMtzjt3p42y9E+pWI3xK1rYjMPbgvWZ69ove1VBS3yjiOUsLHm35kWjEppOYY3HfEVTh20pypRpyc5tPem+SWeWGiaxlF7Ye1PXakuCvpe2Hedy57ee3cvfnAxvg7vxy13CPE9xr+m3Mu7pd5Siu5jHKUpuM2k8vziibViJhFbTMSwb7iPVLC0lUq2dCMI85S64TaXhPzZOKom1o8PDSuLtS1ek5W9rQmovEmsrDxnxmJrEEWtPELXh6vcXOnbrulGnU3NbY9Nvg+rKTjw6Vz5fviF40Kv+FL8rOmh+2v3Dl6j9VvqXz7cTPUy8lSF12V2/0unNPp3mZfcooxep++Ppv9Nj8J+3V0sIy2o03Gn1VuPw3/ImvKt+Jc04I4gq6HRq91Z1LhScXJxckobVLrinLrl+XQ6WjLlS0x4emp6nX7QNQp06VGnDYm0t+eUtuW5NLK5LkkIiKkzN1fxbYLTOz10k893GEc+bTWX8StZzZe0YrhK8D319a6ZNWVvTqwdVuUpeFTbDK/WXgo/EtaI8qUm2NlnoOoajcako3VrTp0sPM49c+H7zKTEeHSJtndEcSrve0qKlzTr0U0/JyhlF49rnb3OwHJ3afjD6r3H4UvkTXlW3EuX8D67V0Tve6s6lzv27tjktu3d1xCXXPp0Oloy40tMPfVdZr8e3dOjSowhtzJR37vRtyaXJLyXiIiKpmZvspONNP/RPZ5Cju3d3KCcumXnmVrObL2jFcMzsr+q3+7P+RF+TT9rA7X/2bQ/Ef5WTRGrwyaH91L/0z/mP9kx7GB2Pf2Nz/FT+Uyb+EaXCm4/+qFx/CvzxK15Xv7Wh7IP2VX/FX5UTdXS4XxR0YWtUJXOkVYQWZSpyUV5yaeDppWit6zPy561Ztp2iPh893tnVt6+2dKrGX2ZRafw8T08albRmJ2eX/wDK1Z7Zjd1Tsm0mrp+mVZ1qcod5NbFJYe1JZeHzXMxOo6lb6kds5xDd9Bp2pSe6ML0z33tTxZQlc8N14Qi5SlTajFc236ExyrbhNdlum1dOo1++pTp7pQ27ljOFLPzRa85V04mM5avinhivpGvRuLCEmnLdtgs7KnisfZf9UTFomMSrasxOYVuqW8+JuEZR2SpVJxzsnyxUi+j9HjqVjaXSY7qo3hq8vuFKM6X6Pq1VKe/lu5Swk8SipJrEUWmIny51m1fCo0PiW61HUYwq6bUpQed1Ryl7PJ+DgslZrHyvFpmeGr474Rq3moq5tOc+W+Cwnvj+rKL8fDl6E1t4lW9JneClxfqFKltnpk5SXWSU0n7lF/MdsfJ3W+G3rXNxrXB1x3trKlUlGUYUubbWFh8/N5+BG0StmZq1PZbplbTpV++pVKe7Zt3LGcb84JvMSrpxMcsHi/hatp2txubCEnmW5xgsuFVdXj7L/r5k1tmMSi1cTmFTfWsuK+E3CpCVGrJZ2zT9mrH/AKt/MrxK8x3QktAuNQ4RpypOxnWhKW5bcv2sJPEop8nhdUWnFvKle6u2HjxTd3vFFGEP0dWp7JZ/eeW1jxisE1iI8otM28KqGnVafZw6Lpy736O4931e7y+8pn8nTE9jB7LdNq6dSuO+pTp7nDbuWM4U84+KJvOUacTDf8a287vhetCnGUpSitsVzb9qJWvK1+Gm7L9Pq6dptZVqU6bdRNKSxlbUWvOVdOJiN1qUdAAAAAAAAAAAAAAAAAAAAAAAAAAAAAAAAAAAAAAAAAAAAAAAAAAAAAAAAAAAAAAAAAAAAAAAAAAAAAAAAAAAAAAAAAAAAAAAAAAAAAAAAAAAAAAAAAAAAAAAAAAAAAAAAAAAAAAAAAAAAAAAAAAAAAAAAAAAAAAAAAAAAAAAAAAAAAAAAAAAAAAAAAAAAAAAAAAAAAAAAAAAAAAAAAAAAAAAf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050925"/>
            <a:ext cx="21812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02" b="100000" l="99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00608" y="2297786"/>
            <a:ext cx="6127743" cy="45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爆発 2 22"/>
          <p:cNvSpPr/>
          <p:nvPr/>
        </p:nvSpPr>
        <p:spPr>
          <a:xfrm>
            <a:off x="3347864" y="5048026"/>
            <a:ext cx="6056526" cy="1845751"/>
          </a:xfrm>
          <a:prstGeom prst="irregularSeal2">
            <a:avLst/>
          </a:prstGeom>
          <a:solidFill>
            <a:srgbClr val="FFFF6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広い視野での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思考が必要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2" name="円形吹き出し 21"/>
          <p:cNvSpPr/>
          <p:nvPr/>
        </p:nvSpPr>
        <p:spPr>
          <a:xfrm>
            <a:off x="2163263" y="1484784"/>
            <a:ext cx="6801225" cy="2016224"/>
          </a:xfrm>
          <a:prstGeom prst="wedgeEllipseCallout">
            <a:avLst>
              <a:gd name="adj1" fmla="val -39217"/>
              <a:gd name="adj2" fmla="val 69150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渋滞解消のためにはひとつの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原因（道路）だけ考えてもだめ！</a:t>
            </a:r>
            <a:endParaRPr lang="en-US" altLang="ja-JP" sz="24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03848" y="3982358"/>
            <a:ext cx="51090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●道路を広げるとなにが起こる？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●なぜ人は車を選ぶの？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●道路や車はなんのためにあるの？</a:t>
            </a:r>
            <a:endParaRPr kumimoji="1" lang="ja-JP" altLang="en-US" sz="2400" dirty="0"/>
          </a:p>
        </p:txBody>
      </p:sp>
      <p:sp>
        <p:nvSpPr>
          <p:cNvPr id="10" name="左中かっこ 9"/>
          <p:cNvSpPr/>
          <p:nvPr/>
        </p:nvSpPr>
        <p:spPr>
          <a:xfrm>
            <a:off x="2915816" y="3982358"/>
            <a:ext cx="432048" cy="1200329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76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8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50932576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113820794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B73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まとめ</a:t>
            </a:r>
            <a:endParaRPr kumimoji="1" lang="ja-JP" altLang="en-US" sz="3200" b="1" dirty="0"/>
          </a:p>
        </p:txBody>
      </p:sp>
      <p:sp>
        <p:nvSpPr>
          <p:cNvPr id="5" name="角丸四角形 4"/>
          <p:cNvSpPr/>
          <p:nvPr/>
        </p:nvSpPr>
        <p:spPr>
          <a:xfrm>
            <a:off x="323528" y="1556792"/>
            <a:ext cx="3960440" cy="79208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学習する組織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2534587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＝突発的に出来事に対し指示がなくても各々動ける組織</a:t>
            </a:r>
            <a:endParaRPr kumimoji="1" lang="ja-JP" altLang="en-US" sz="2400" dirty="0"/>
          </a:p>
        </p:txBody>
      </p:sp>
      <p:sp>
        <p:nvSpPr>
          <p:cNvPr id="7" name="爆発 2 6"/>
          <p:cNvSpPr/>
          <p:nvPr/>
        </p:nvSpPr>
        <p:spPr>
          <a:xfrm>
            <a:off x="0" y="2996252"/>
            <a:ext cx="9144000" cy="2304956"/>
          </a:xfrm>
          <a:prstGeom prst="irregularSeal2">
            <a:avLst/>
          </a:prstGeom>
          <a:solidFill>
            <a:srgbClr val="FFFF6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環境の不確実性が高く働きがいが求められる今必要とされる概念</a:t>
            </a:r>
            <a:endParaRPr kumimoji="1"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44016" y="5817140"/>
            <a:ext cx="2483768" cy="977636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システム思考</a:t>
            </a:r>
            <a:endParaRPr kumimoji="1" lang="ja-JP" altLang="en-US" sz="2000" dirty="0"/>
          </a:p>
        </p:txBody>
      </p:sp>
      <p:sp>
        <p:nvSpPr>
          <p:cNvPr id="9" name="円/楕円 8"/>
          <p:cNvSpPr/>
          <p:nvPr/>
        </p:nvSpPr>
        <p:spPr>
          <a:xfrm>
            <a:off x="1739957" y="5294582"/>
            <a:ext cx="2327987" cy="837974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自己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マスタリー</a:t>
            </a:r>
            <a:endParaRPr kumimoji="1" lang="ja-JP" altLang="en-US" sz="2000" dirty="0"/>
          </a:p>
        </p:txBody>
      </p:sp>
      <p:sp>
        <p:nvSpPr>
          <p:cNvPr id="10" name="円/楕円 9"/>
          <p:cNvSpPr/>
          <p:nvPr/>
        </p:nvSpPr>
        <p:spPr>
          <a:xfrm>
            <a:off x="3258725" y="5847616"/>
            <a:ext cx="2537411" cy="977636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メンタル・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モデルの克服</a:t>
            </a:r>
            <a:endParaRPr lang="en-US" altLang="ja-JP" sz="2000" dirty="0" smtClean="0"/>
          </a:p>
        </p:txBody>
      </p:sp>
      <p:sp>
        <p:nvSpPr>
          <p:cNvPr id="11" name="円/楕円 10"/>
          <p:cNvSpPr/>
          <p:nvPr/>
        </p:nvSpPr>
        <p:spPr>
          <a:xfrm>
            <a:off x="4751788" y="5294582"/>
            <a:ext cx="2556515" cy="837974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共有ビジョン</a:t>
            </a:r>
            <a:r>
              <a:rPr lang="ja-JP" altLang="en-US" sz="2000" dirty="0" smtClean="0"/>
              <a:t>の構築</a:t>
            </a:r>
            <a:endParaRPr lang="en-US" altLang="ja-JP" sz="2000" dirty="0" smtClean="0"/>
          </a:p>
        </p:txBody>
      </p:sp>
      <p:sp>
        <p:nvSpPr>
          <p:cNvPr id="12" name="円/楕円 11"/>
          <p:cNvSpPr/>
          <p:nvPr/>
        </p:nvSpPr>
        <p:spPr>
          <a:xfrm>
            <a:off x="6372200" y="5817140"/>
            <a:ext cx="2537411" cy="977636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チーム学習</a:t>
            </a: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219285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142565532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9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B73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まとめ</a:t>
            </a:r>
            <a:endParaRPr kumimoji="1" lang="ja-JP" altLang="en-US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02" b="100000" l="99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00608" y="2297786"/>
            <a:ext cx="6127743" cy="45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爆発 2 2"/>
          <p:cNvSpPr/>
          <p:nvPr/>
        </p:nvSpPr>
        <p:spPr>
          <a:xfrm rot="756870">
            <a:off x="2147396" y="1110648"/>
            <a:ext cx="6779342" cy="4803681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詳しく</a:t>
            </a:r>
            <a:r>
              <a:rPr lang="ja-JP" altLang="en-US" sz="2400" dirty="0" smtClean="0">
                <a:solidFill>
                  <a:schemeClr val="tx1"/>
                </a:solidFill>
              </a:rPr>
              <a:t>は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これから勉強していこう！</a:t>
            </a:r>
            <a:endParaRPr kumimoji="1" lang="en-US" altLang="ja-JP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98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F7098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10" b="100000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3073524" cy="299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円形吹き出し 7"/>
          <p:cNvSpPr/>
          <p:nvPr/>
        </p:nvSpPr>
        <p:spPr>
          <a:xfrm>
            <a:off x="251520" y="548680"/>
            <a:ext cx="8064896" cy="3096344"/>
          </a:xfrm>
          <a:prstGeom prst="wedgeEllipseCallout">
            <a:avLst>
              <a:gd name="adj1" fmla="val 28356"/>
              <a:gd name="adj2" fmla="val 68154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ご清聴ありがとうございました！</a:t>
            </a:r>
            <a:endParaRPr kumimoji="1" lang="ja-JP" altLang="en-US" sz="2800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9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43608" y="1196752"/>
            <a:ext cx="5170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参考資料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リクルート</a:t>
            </a:r>
            <a:r>
              <a:rPr kumimoji="1" lang="en-US" altLang="ja-JP" dirty="0" smtClean="0"/>
              <a:t>HP</a:t>
            </a:r>
            <a:r>
              <a:rPr kumimoji="1" lang="ja-JP" altLang="en-US" dirty="0" smtClean="0"/>
              <a:t>　</a:t>
            </a:r>
            <a:r>
              <a:rPr lang="en-US" altLang="ja-JP" dirty="0">
                <a:hlinkClick r:id="rId2"/>
              </a:rPr>
              <a:t>http://www.recruit.jp/service</a:t>
            </a:r>
            <a:r>
              <a:rPr lang="en-US" altLang="ja-JP" dirty="0" smtClean="0">
                <a:hlinkClick r:id="rId2"/>
              </a:rPr>
              <a:t>/</a:t>
            </a:r>
            <a:endParaRPr lang="en-US" altLang="ja-JP" dirty="0" smtClean="0"/>
          </a:p>
          <a:p>
            <a:r>
              <a:rPr kumimoji="1" lang="en-US" altLang="ja-JP" dirty="0" err="1" smtClean="0"/>
              <a:t>SoL</a:t>
            </a:r>
            <a:r>
              <a:rPr kumimoji="1" lang="ja-JP" altLang="en-US" dirty="0" smtClean="0"/>
              <a:t>ジャパン　</a:t>
            </a:r>
            <a:r>
              <a:rPr lang="en-US" altLang="ja-JP" dirty="0"/>
              <a:t>http://www.soljapan.org/?page_id=9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813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クリックすると新しいウィンドウで開きます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7" t="-754" r="15785"/>
          <a:stretch/>
        </p:blipFill>
        <p:spPr bwMode="auto">
          <a:xfrm>
            <a:off x="196947" y="1954245"/>
            <a:ext cx="3038621" cy="452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角丸四角形吹き出し 4"/>
          <p:cNvSpPr/>
          <p:nvPr/>
        </p:nvSpPr>
        <p:spPr>
          <a:xfrm>
            <a:off x="3497193" y="1954245"/>
            <a:ext cx="5472608" cy="1656184"/>
          </a:xfrm>
          <a:prstGeom prst="wedgeRoundRectCallout">
            <a:avLst>
              <a:gd name="adj1" fmla="val -50781"/>
              <a:gd name="adj2" fmla="val 91782"/>
              <a:gd name="adj3" fmla="val 1666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800" b="1" dirty="0"/>
              <a:t>「学習する</a:t>
            </a:r>
            <a:r>
              <a:rPr lang="ja-JP" altLang="en-US" sz="4800" b="1" dirty="0" smtClean="0"/>
              <a:t>組織」</a:t>
            </a:r>
            <a:r>
              <a:rPr lang="ja-JP" altLang="en-US" sz="2800" dirty="0" smtClean="0"/>
              <a:t>について書かれた本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3497193" y="4748406"/>
            <a:ext cx="5472608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第１章は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これからの学習の導入部分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E0D1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ケース紹介</a:t>
            </a:r>
            <a:r>
              <a:rPr lang="ja-JP" altLang="en-US" sz="3200" b="1" dirty="0" smtClean="0"/>
              <a:t>の目的</a:t>
            </a:r>
            <a:endParaRPr kumimoji="1" lang="ja-JP" altLang="en-US" sz="3200" b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233497" y="3717032"/>
            <a:ext cx="0" cy="864096"/>
          </a:xfrm>
          <a:prstGeom prst="straightConnector1">
            <a:avLst/>
          </a:prstGeom>
          <a:ln w="762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02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E0D1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ケース紹介</a:t>
            </a:r>
            <a:r>
              <a:rPr lang="ja-JP" altLang="en-US" sz="3200" b="1" dirty="0" smtClean="0"/>
              <a:t>の目的</a:t>
            </a:r>
            <a:endParaRPr kumimoji="1" lang="ja-JP" altLang="en-US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02" b="100000" l="99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00608" y="2297786"/>
            <a:ext cx="6127743" cy="45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爆発 2 2"/>
          <p:cNvSpPr/>
          <p:nvPr/>
        </p:nvSpPr>
        <p:spPr>
          <a:xfrm rot="756870">
            <a:off x="2147396" y="1110648"/>
            <a:ext cx="6779342" cy="4803681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詳しい学習に入る前に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学ぶ目的を</a:t>
            </a:r>
            <a:endParaRPr lang="en-US" altLang="ja-JP" sz="3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確認しよう！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91880" y="5632868"/>
            <a:ext cx="5349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理論について</a:t>
            </a:r>
            <a:r>
              <a:rPr lang="ja-JP" altLang="en-US" sz="2000" dirty="0" smtClean="0"/>
              <a:t>はあとの章で学べるよ＼</a:t>
            </a:r>
            <a:r>
              <a:rPr lang="en-US" altLang="ja-JP" sz="2000" dirty="0" smtClean="0"/>
              <a:t>(^o^)</a:t>
            </a:r>
            <a:r>
              <a:rPr lang="ja-JP" altLang="en-US" sz="2000" dirty="0" smtClean="0"/>
              <a:t>／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749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270430216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7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F709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kumimoji="1" lang="ja-JP" altLang="en-US" sz="3200" b="1" dirty="0" smtClean="0"/>
              <a:t>流れ</a:t>
            </a:r>
            <a:endParaRPr kumimoji="1" lang="ja-JP" altLang="en-US" sz="3200" b="1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978966667"/>
              </p:ext>
            </p:extLst>
          </p:nvPr>
        </p:nvGraphicFramePr>
        <p:xfrm>
          <a:off x="683568" y="1628800"/>
          <a:ext cx="7704856" cy="4640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7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sp>
        <p:nvSpPr>
          <p:cNvPr id="6" name="円形吹き出し 5"/>
          <p:cNvSpPr/>
          <p:nvPr/>
        </p:nvSpPr>
        <p:spPr>
          <a:xfrm>
            <a:off x="229352" y="2132856"/>
            <a:ext cx="5544616" cy="3421380"/>
          </a:xfrm>
          <a:prstGeom prst="wedgeEllipseCallout">
            <a:avLst>
              <a:gd name="adj1" fmla="val 63656"/>
              <a:gd name="adj2" fmla="val 43435"/>
            </a:avLst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「学習する組織」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ってなに？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46780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疑問①</a:t>
            </a:r>
            <a:endParaRPr kumimoji="1" lang="ja-JP" altLang="en-US" sz="2800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16" b="100000" l="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3832820" cy="475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19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3573016"/>
            <a:ext cx="4432548" cy="313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3F77-77A7-4BBD-95D4-CEE66673335A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04664"/>
            <a:ext cx="5652120" cy="720080"/>
          </a:xfrm>
          <a:prstGeom prst="rect">
            <a:avLst/>
          </a:prstGeom>
          <a:solidFill>
            <a:srgbClr val="38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/>
              <a:t>　　</a:t>
            </a:r>
            <a:r>
              <a:rPr lang="ja-JP" altLang="en-US" sz="3200" b="1" dirty="0"/>
              <a:t>学習する組織</a:t>
            </a:r>
            <a:endParaRPr kumimoji="1"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11760" y="1700808"/>
            <a:ext cx="42484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学 習</a:t>
            </a:r>
            <a:endParaRPr kumimoji="1" lang="ja-JP" altLang="en-US" sz="1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円形吹き出し 11"/>
          <p:cNvSpPr/>
          <p:nvPr/>
        </p:nvSpPr>
        <p:spPr>
          <a:xfrm>
            <a:off x="234237" y="3498530"/>
            <a:ext cx="2896645" cy="1226614"/>
          </a:xfrm>
          <a:prstGeom prst="wedgeEllipseCallout">
            <a:avLst>
              <a:gd name="adj1" fmla="val 75813"/>
              <a:gd name="adj2" fmla="val -118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お勉強</a:t>
            </a:r>
            <a:endParaRPr lang="en-US" altLang="ja-JP" sz="2000" dirty="0"/>
          </a:p>
        </p:txBody>
      </p:sp>
      <p:sp>
        <p:nvSpPr>
          <p:cNvPr id="15" name="円形吹き出し 14"/>
          <p:cNvSpPr/>
          <p:nvPr/>
        </p:nvSpPr>
        <p:spPr>
          <a:xfrm>
            <a:off x="1498626" y="4365104"/>
            <a:ext cx="2896645" cy="1226614"/>
          </a:xfrm>
          <a:prstGeom prst="wedgeEllipseCallout">
            <a:avLst>
              <a:gd name="adj1" fmla="val 61243"/>
              <a:gd name="adj2" fmla="val -4705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知識</a:t>
            </a:r>
            <a:r>
              <a:rPr lang="ja-JP" altLang="en-US" sz="2000" dirty="0" smtClean="0"/>
              <a:t>を得たか？</a:t>
            </a:r>
            <a:endParaRPr lang="en-US" altLang="ja-JP" sz="2000" dirty="0"/>
          </a:p>
        </p:txBody>
      </p:sp>
      <p:sp>
        <p:nvSpPr>
          <p:cNvPr id="16" name="円形吹き出し 15"/>
          <p:cNvSpPr/>
          <p:nvPr/>
        </p:nvSpPr>
        <p:spPr>
          <a:xfrm>
            <a:off x="179512" y="5280066"/>
            <a:ext cx="2896645" cy="1226614"/>
          </a:xfrm>
          <a:prstGeom prst="wedgeEllipseCallout">
            <a:avLst>
              <a:gd name="adj1" fmla="val 66585"/>
              <a:gd name="adj2" fmla="val -1265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スキル</a:t>
            </a:r>
            <a:r>
              <a:rPr lang="ja-JP" altLang="en-US" sz="2000" dirty="0" smtClean="0"/>
              <a:t>を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身につけたか？</a:t>
            </a:r>
            <a:endParaRPr lang="en-US" altLang="ja-JP" sz="2000" dirty="0"/>
          </a:p>
        </p:txBody>
      </p:sp>
      <p:sp>
        <p:nvSpPr>
          <p:cNvPr id="5" name="乗算記号 4"/>
          <p:cNvSpPr/>
          <p:nvPr/>
        </p:nvSpPr>
        <p:spPr>
          <a:xfrm>
            <a:off x="-3492896" y="2996952"/>
            <a:ext cx="16273807" cy="4248472"/>
          </a:xfrm>
          <a:prstGeom prst="mathMultiply">
            <a:avLst>
              <a:gd name="adj1" fmla="val 34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77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720</Words>
  <Application>Microsoft Office PowerPoint</Application>
  <PresentationFormat>画面に合わせる (4:3)</PresentationFormat>
  <Paragraphs>243</Paragraphs>
  <Slides>32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</dc:creator>
  <cp:lastModifiedBy>yuki</cp:lastModifiedBy>
  <cp:revision>47</cp:revision>
  <dcterms:created xsi:type="dcterms:W3CDTF">2014-10-01T15:46:20Z</dcterms:created>
  <dcterms:modified xsi:type="dcterms:W3CDTF">2014-10-02T04:11:09Z</dcterms:modified>
</cp:coreProperties>
</file>