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 id="2147483660" r:id="rId2"/>
  </p:sldMasterIdLst>
  <p:notesMasterIdLst>
    <p:notesMasterId r:id="rId37"/>
  </p:notesMasterIdLst>
  <p:sldIdLst>
    <p:sldId id="256" r:id="rId3"/>
    <p:sldId id="257" r:id="rId4"/>
    <p:sldId id="261" r:id="rId5"/>
    <p:sldId id="262" r:id="rId6"/>
    <p:sldId id="263" r:id="rId7"/>
    <p:sldId id="258" r:id="rId8"/>
    <p:sldId id="264" r:id="rId9"/>
    <p:sldId id="265" r:id="rId10"/>
    <p:sldId id="267" r:id="rId11"/>
    <p:sldId id="268" r:id="rId12"/>
    <p:sldId id="269" r:id="rId13"/>
    <p:sldId id="270" r:id="rId14"/>
    <p:sldId id="271" r:id="rId15"/>
    <p:sldId id="272" r:id="rId16"/>
    <p:sldId id="273" r:id="rId17"/>
    <p:sldId id="274" r:id="rId18"/>
    <p:sldId id="275" r:id="rId19"/>
    <p:sldId id="276" r:id="rId20"/>
    <p:sldId id="277" r:id="rId21"/>
    <p:sldId id="278" r:id="rId22"/>
    <p:sldId id="279" r:id="rId23"/>
    <p:sldId id="280" r:id="rId24"/>
    <p:sldId id="281" r:id="rId25"/>
    <p:sldId id="282" r:id="rId26"/>
    <p:sldId id="283" r:id="rId27"/>
    <p:sldId id="284" r:id="rId28"/>
    <p:sldId id="285" r:id="rId29"/>
    <p:sldId id="286" r:id="rId30"/>
    <p:sldId id="287" r:id="rId31"/>
    <p:sldId id="288" r:id="rId32"/>
    <p:sldId id="289" r:id="rId33"/>
    <p:sldId id="290" r:id="rId34"/>
    <p:sldId id="291" r:id="rId35"/>
    <p:sldId id="292" r:id="rId3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9B7FF"/>
    <a:srgbClr val="FFCDFF"/>
    <a:srgbClr val="FFCCCC"/>
    <a:srgbClr val="FEB8E0"/>
    <a:srgbClr val="FF99CC"/>
    <a:srgbClr val="CCFF99"/>
    <a:srgbClr val="FFCC00"/>
    <a:srgbClr val="FFFF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985" autoAdjust="0"/>
    <p:restoredTop sz="82734" autoAdjust="0"/>
  </p:normalViewPr>
  <p:slideViewPr>
    <p:cSldViewPr snapToGrid="0">
      <p:cViewPr varScale="1">
        <p:scale>
          <a:sx n="89" d="100"/>
          <a:sy n="89" d="100"/>
        </p:scale>
        <p:origin x="-126" y="-150"/>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viewProps" Target="viewProps.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s>
</file>

<file path=ppt/diagrams/colors1.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7A17DEC-70D5-4098-B49C-FF5453F9EF79}" type="doc">
      <dgm:prSet loTypeId="urn:microsoft.com/office/officeart/2005/8/layout/radial6" loCatId="cycle" qsTypeId="urn:microsoft.com/office/officeart/2005/8/quickstyle/simple1" qsCatId="simple" csTypeId="urn:microsoft.com/office/officeart/2005/8/colors/accent2_2" csCatId="accent2" phldr="1"/>
      <dgm:spPr/>
      <dgm:t>
        <a:bodyPr/>
        <a:lstStyle/>
        <a:p>
          <a:endParaRPr lang="en-US"/>
        </a:p>
      </dgm:t>
    </dgm:pt>
    <dgm:pt modelId="{937DA456-F8F5-40CC-8CA0-2D26AB8A49F6}">
      <dgm:prSet phldrT="[テキスト]"/>
      <dgm:spPr>
        <a:solidFill>
          <a:schemeClr val="bg2">
            <a:lumMod val="50000"/>
          </a:schemeClr>
        </a:solidFill>
      </dgm:spPr>
      <dgm:t>
        <a:bodyPr/>
        <a:lstStyle/>
        <a:p>
          <a:r>
            <a:rPr lang="ja-JP" altLang="en-US" dirty="0" smtClean="0"/>
            <a:t>システム思考</a:t>
          </a:r>
          <a:endParaRPr lang="en-US" dirty="0"/>
        </a:p>
      </dgm:t>
    </dgm:pt>
    <dgm:pt modelId="{806F143E-175C-41DE-81E6-BB605A1C1A69}" type="parTrans" cxnId="{ED17212D-66F5-4D75-BA8F-7CDA39D476B8}">
      <dgm:prSet/>
      <dgm:spPr/>
      <dgm:t>
        <a:bodyPr/>
        <a:lstStyle/>
        <a:p>
          <a:endParaRPr lang="en-US"/>
        </a:p>
      </dgm:t>
    </dgm:pt>
    <dgm:pt modelId="{271D78AA-1BD6-49D4-9618-46F257DF1337}" type="sibTrans" cxnId="{ED17212D-66F5-4D75-BA8F-7CDA39D476B8}">
      <dgm:prSet/>
      <dgm:spPr/>
      <dgm:t>
        <a:bodyPr/>
        <a:lstStyle/>
        <a:p>
          <a:endParaRPr lang="en-US"/>
        </a:p>
      </dgm:t>
    </dgm:pt>
    <dgm:pt modelId="{EF7EE0BE-5B2A-4FAE-AD79-904E6C8CE994}">
      <dgm:prSet phldrT="[テキスト]" custT="1"/>
      <dgm:spPr/>
      <dgm:t>
        <a:bodyPr/>
        <a:lstStyle/>
        <a:p>
          <a:r>
            <a:rPr lang="ja-JP" altLang="en-US" sz="2400" dirty="0" smtClean="0"/>
            <a:t>自己マスタリー</a:t>
          </a:r>
          <a:endParaRPr lang="en-US" sz="2400" dirty="0"/>
        </a:p>
      </dgm:t>
    </dgm:pt>
    <dgm:pt modelId="{FE59C497-525C-4103-A928-3B6F410E4128}" type="parTrans" cxnId="{1ECAD059-58DD-4A34-8AC6-2BCE022AD315}">
      <dgm:prSet/>
      <dgm:spPr/>
      <dgm:t>
        <a:bodyPr/>
        <a:lstStyle/>
        <a:p>
          <a:endParaRPr lang="en-US"/>
        </a:p>
      </dgm:t>
    </dgm:pt>
    <dgm:pt modelId="{16CB8783-769E-472F-B579-590E4EB0235F}" type="sibTrans" cxnId="{1ECAD059-58DD-4A34-8AC6-2BCE022AD315}">
      <dgm:prSet/>
      <dgm:spPr/>
      <dgm:t>
        <a:bodyPr/>
        <a:lstStyle/>
        <a:p>
          <a:endParaRPr lang="en-US"/>
        </a:p>
      </dgm:t>
    </dgm:pt>
    <dgm:pt modelId="{1541195E-33CA-4253-B6FA-FA72ADA6E6E3}">
      <dgm:prSet phldrT="[テキスト]" custT="1"/>
      <dgm:spPr/>
      <dgm:t>
        <a:bodyPr/>
        <a:lstStyle/>
        <a:p>
          <a:r>
            <a:rPr lang="ja-JP" altLang="en-US" sz="2400" dirty="0" smtClean="0"/>
            <a:t>メンタルモデルの克服</a:t>
          </a:r>
          <a:endParaRPr lang="en-US" sz="2400" dirty="0"/>
        </a:p>
      </dgm:t>
    </dgm:pt>
    <dgm:pt modelId="{CA22EBB1-1747-4A6D-B90F-5A2A8A550974}" type="parTrans" cxnId="{9AE19F87-7327-4253-A7C6-35407C339FC4}">
      <dgm:prSet/>
      <dgm:spPr/>
      <dgm:t>
        <a:bodyPr/>
        <a:lstStyle/>
        <a:p>
          <a:endParaRPr lang="en-US"/>
        </a:p>
      </dgm:t>
    </dgm:pt>
    <dgm:pt modelId="{6692D0B1-5059-43C3-AC6C-E6E7A12FA775}" type="sibTrans" cxnId="{9AE19F87-7327-4253-A7C6-35407C339FC4}">
      <dgm:prSet/>
      <dgm:spPr/>
      <dgm:t>
        <a:bodyPr/>
        <a:lstStyle/>
        <a:p>
          <a:endParaRPr lang="en-US"/>
        </a:p>
      </dgm:t>
    </dgm:pt>
    <dgm:pt modelId="{45E11DAC-2011-49B6-ACE7-07F5A20F40DB}">
      <dgm:prSet phldrT="[テキスト]" custT="1"/>
      <dgm:spPr/>
      <dgm:t>
        <a:bodyPr/>
        <a:lstStyle/>
        <a:p>
          <a:r>
            <a:rPr lang="ja-JP" altLang="en-US" sz="2400" dirty="0" smtClean="0"/>
            <a:t>共有ビジョンの構築</a:t>
          </a:r>
          <a:endParaRPr lang="en-US" sz="2400" dirty="0"/>
        </a:p>
      </dgm:t>
    </dgm:pt>
    <dgm:pt modelId="{5A61CDDF-BBCD-475A-A09B-CEE06AAE2F50}" type="parTrans" cxnId="{4296155E-0528-40B9-9E53-42D82FCA4209}">
      <dgm:prSet/>
      <dgm:spPr/>
      <dgm:t>
        <a:bodyPr/>
        <a:lstStyle/>
        <a:p>
          <a:endParaRPr lang="en-US"/>
        </a:p>
      </dgm:t>
    </dgm:pt>
    <dgm:pt modelId="{524C11CC-5819-4E65-B218-7327439FCA9B}" type="sibTrans" cxnId="{4296155E-0528-40B9-9E53-42D82FCA4209}">
      <dgm:prSet/>
      <dgm:spPr/>
      <dgm:t>
        <a:bodyPr/>
        <a:lstStyle/>
        <a:p>
          <a:endParaRPr lang="en-US"/>
        </a:p>
      </dgm:t>
    </dgm:pt>
    <dgm:pt modelId="{925A9E5A-A828-4345-AECF-D036CE1F0625}">
      <dgm:prSet phldrT="[テキスト]" custT="1"/>
      <dgm:spPr/>
      <dgm:t>
        <a:bodyPr/>
        <a:lstStyle/>
        <a:p>
          <a:r>
            <a:rPr lang="ja-JP" altLang="en-US" sz="2400" dirty="0" smtClean="0"/>
            <a:t>チーム学習</a:t>
          </a:r>
          <a:endParaRPr lang="en-US" sz="2400" dirty="0"/>
        </a:p>
      </dgm:t>
    </dgm:pt>
    <dgm:pt modelId="{B2495757-C31B-425C-9079-00C558841924}" type="parTrans" cxnId="{074361C3-11B7-4608-BBDC-417E8C1A50A9}">
      <dgm:prSet/>
      <dgm:spPr/>
      <dgm:t>
        <a:bodyPr/>
        <a:lstStyle/>
        <a:p>
          <a:endParaRPr lang="en-US"/>
        </a:p>
      </dgm:t>
    </dgm:pt>
    <dgm:pt modelId="{9CB1547B-D4D9-4ADF-A747-647A94B3F920}" type="sibTrans" cxnId="{074361C3-11B7-4608-BBDC-417E8C1A50A9}">
      <dgm:prSet/>
      <dgm:spPr/>
      <dgm:t>
        <a:bodyPr/>
        <a:lstStyle/>
        <a:p>
          <a:endParaRPr lang="en-US"/>
        </a:p>
      </dgm:t>
    </dgm:pt>
    <dgm:pt modelId="{18DBCBF5-5881-4F80-A620-75911B1F0B46}" type="pres">
      <dgm:prSet presAssocID="{57A17DEC-70D5-4098-B49C-FF5453F9EF79}" presName="Name0" presStyleCnt="0">
        <dgm:presLayoutVars>
          <dgm:chMax val="1"/>
          <dgm:dir/>
          <dgm:animLvl val="ctr"/>
          <dgm:resizeHandles val="exact"/>
        </dgm:presLayoutVars>
      </dgm:prSet>
      <dgm:spPr/>
      <dgm:t>
        <a:bodyPr/>
        <a:lstStyle/>
        <a:p>
          <a:endParaRPr lang="en-US"/>
        </a:p>
      </dgm:t>
    </dgm:pt>
    <dgm:pt modelId="{74E9F568-FA6F-4F1F-8A12-B50E76C1AB8C}" type="pres">
      <dgm:prSet presAssocID="{937DA456-F8F5-40CC-8CA0-2D26AB8A49F6}" presName="centerShape" presStyleLbl="node0" presStyleIdx="0" presStyleCnt="1" custScaleX="109652" custScaleY="109880"/>
      <dgm:spPr/>
      <dgm:t>
        <a:bodyPr/>
        <a:lstStyle/>
        <a:p>
          <a:endParaRPr lang="en-US"/>
        </a:p>
      </dgm:t>
    </dgm:pt>
    <dgm:pt modelId="{8B52A3A6-489E-417B-A9A6-2972C9BF380D}" type="pres">
      <dgm:prSet presAssocID="{EF7EE0BE-5B2A-4FAE-AD79-904E6C8CE994}" presName="node" presStyleLbl="node1" presStyleIdx="0" presStyleCnt="4" custScaleX="127468" custScaleY="122395">
        <dgm:presLayoutVars>
          <dgm:bulletEnabled val="1"/>
        </dgm:presLayoutVars>
      </dgm:prSet>
      <dgm:spPr/>
      <dgm:t>
        <a:bodyPr/>
        <a:lstStyle/>
        <a:p>
          <a:endParaRPr lang="en-US"/>
        </a:p>
      </dgm:t>
    </dgm:pt>
    <dgm:pt modelId="{5A307FE6-F5AF-4194-80D5-45A9F0229AB9}" type="pres">
      <dgm:prSet presAssocID="{EF7EE0BE-5B2A-4FAE-AD79-904E6C8CE994}" presName="dummy" presStyleCnt="0"/>
      <dgm:spPr/>
    </dgm:pt>
    <dgm:pt modelId="{A4250799-894F-4683-AE4B-ECC0AE0CFCA8}" type="pres">
      <dgm:prSet presAssocID="{16CB8783-769E-472F-B579-590E4EB0235F}" presName="sibTrans" presStyleLbl="sibTrans2D1" presStyleIdx="0" presStyleCnt="4"/>
      <dgm:spPr/>
      <dgm:t>
        <a:bodyPr/>
        <a:lstStyle/>
        <a:p>
          <a:endParaRPr lang="en-US"/>
        </a:p>
      </dgm:t>
    </dgm:pt>
    <dgm:pt modelId="{40F778BE-E4F3-4031-9837-AFAF563612C2}" type="pres">
      <dgm:prSet presAssocID="{1541195E-33CA-4253-B6FA-FA72ADA6E6E3}" presName="node" presStyleLbl="node1" presStyleIdx="1" presStyleCnt="4" custScaleX="123541" custScaleY="107269">
        <dgm:presLayoutVars>
          <dgm:bulletEnabled val="1"/>
        </dgm:presLayoutVars>
      </dgm:prSet>
      <dgm:spPr/>
      <dgm:t>
        <a:bodyPr/>
        <a:lstStyle/>
        <a:p>
          <a:endParaRPr lang="en-US"/>
        </a:p>
      </dgm:t>
    </dgm:pt>
    <dgm:pt modelId="{D4EDAE01-97E3-46A5-8FA7-9D1D9B91AC5A}" type="pres">
      <dgm:prSet presAssocID="{1541195E-33CA-4253-B6FA-FA72ADA6E6E3}" presName="dummy" presStyleCnt="0"/>
      <dgm:spPr/>
    </dgm:pt>
    <dgm:pt modelId="{E5B496FC-4D5D-49DA-BE1B-22B58B3F926A}" type="pres">
      <dgm:prSet presAssocID="{6692D0B1-5059-43C3-AC6C-E6E7A12FA775}" presName="sibTrans" presStyleLbl="sibTrans2D1" presStyleIdx="1" presStyleCnt="4"/>
      <dgm:spPr/>
      <dgm:t>
        <a:bodyPr/>
        <a:lstStyle/>
        <a:p>
          <a:endParaRPr lang="en-US"/>
        </a:p>
      </dgm:t>
    </dgm:pt>
    <dgm:pt modelId="{C3E1CA8E-B4E8-44CB-BEBC-0E28C368544C}" type="pres">
      <dgm:prSet presAssocID="{45E11DAC-2011-49B6-ACE7-07F5A20F40DB}" presName="node" presStyleLbl="node1" presStyleIdx="2" presStyleCnt="4" custScaleX="124742" custScaleY="126191">
        <dgm:presLayoutVars>
          <dgm:bulletEnabled val="1"/>
        </dgm:presLayoutVars>
      </dgm:prSet>
      <dgm:spPr/>
      <dgm:t>
        <a:bodyPr/>
        <a:lstStyle/>
        <a:p>
          <a:endParaRPr lang="en-US"/>
        </a:p>
      </dgm:t>
    </dgm:pt>
    <dgm:pt modelId="{9336BB96-0EFA-458A-995C-1C8A1AAEF58D}" type="pres">
      <dgm:prSet presAssocID="{45E11DAC-2011-49B6-ACE7-07F5A20F40DB}" presName="dummy" presStyleCnt="0"/>
      <dgm:spPr/>
    </dgm:pt>
    <dgm:pt modelId="{9D255699-B014-41D3-B2DF-D3532B02F3AC}" type="pres">
      <dgm:prSet presAssocID="{524C11CC-5819-4E65-B218-7327439FCA9B}" presName="sibTrans" presStyleLbl="sibTrans2D1" presStyleIdx="2" presStyleCnt="4"/>
      <dgm:spPr/>
      <dgm:t>
        <a:bodyPr/>
        <a:lstStyle/>
        <a:p>
          <a:endParaRPr lang="en-US"/>
        </a:p>
      </dgm:t>
    </dgm:pt>
    <dgm:pt modelId="{571D881B-83D7-4189-85FA-5E7531E1078C}" type="pres">
      <dgm:prSet presAssocID="{925A9E5A-A828-4345-AECF-D036CE1F0625}" presName="node" presStyleLbl="node1" presStyleIdx="3" presStyleCnt="4" custScaleX="124529" custScaleY="120730">
        <dgm:presLayoutVars>
          <dgm:bulletEnabled val="1"/>
        </dgm:presLayoutVars>
      </dgm:prSet>
      <dgm:spPr/>
      <dgm:t>
        <a:bodyPr/>
        <a:lstStyle/>
        <a:p>
          <a:endParaRPr lang="en-US"/>
        </a:p>
      </dgm:t>
    </dgm:pt>
    <dgm:pt modelId="{92E532AA-5440-43A5-91D2-5870FDC22B74}" type="pres">
      <dgm:prSet presAssocID="{925A9E5A-A828-4345-AECF-D036CE1F0625}" presName="dummy" presStyleCnt="0"/>
      <dgm:spPr/>
    </dgm:pt>
    <dgm:pt modelId="{215A4731-1112-4C32-814C-328EF05F487A}" type="pres">
      <dgm:prSet presAssocID="{9CB1547B-D4D9-4ADF-A747-647A94B3F920}" presName="sibTrans" presStyleLbl="sibTrans2D1" presStyleIdx="3" presStyleCnt="4"/>
      <dgm:spPr/>
      <dgm:t>
        <a:bodyPr/>
        <a:lstStyle/>
        <a:p>
          <a:endParaRPr lang="en-US"/>
        </a:p>
      </dgm:t>
    </dgm:pt>
  </dgm:ptLst>
  <dgm:cxnLst>
    <dgm:cxn modelId="{9AE19F87-7327-4253-A7C6-35407C339FC4}" srcId="{937DA456-F8F5-40CC-8CA0-2D26AB8A49F6}" destId="{1541195E-33CA-4253-B6FA-FA72ADA6E6E3}" srcOrd="1" destOrd="0" parTransId="{CA22EBB1-1747-4A6D-B90F-5A2A8A550974}" sibTransId="{6692D0B1-5059-43C3-AC6C-E6E7A12FA775}"/>
    <dgm:cxn modelId="{F34A8317-5BE0-4B0E-941F-E32C12DE7B9D}" type="presOf" srcId="{524C11CC-5819-4E65-B218-7327439FCA9B}" destId="{9D255699-B014-41D3-B2DF-D3532B02F3AC}" srcOrd="0" destOrd="0" presId="urn:microsoft.com/office/officeart/2005/8/layout/radial6"/>
    <dgm:cxn modelId="{E658AFAA-6B10-4C6A-BFEA-7756B78315F0}" type="presOf" srcId="{45E11DAC-2011-49B6-ACE7-07F5A20F40DB}" destId="{C3E1CA8E-B4E8-44CB-BEBC-0E28C368544C}" srcOrd="0" destOrd="0" presId="urn:microsoft.com/office/officeart/2005/8/layout/radial6"/>
    <dgm:cxn modelId="{875D0A64-39F7-4145-BABC-E82678D53C61}" type="presOf" srcId="{937DA456-F8F5-40CC-8CA0-2D26AB8A49F6}" destId="{74E9F568-FA6F-4F1F-8A12-B50E76C1AB8C}" srcOrd="0" destOrd="0" presId="urn:microsoft.com/office/officeart/2005/8/layout/radial6"/>
    <dgm:cxn modelId="{BDDFB000-E0B5-43A3-ACCE-AF0B4BB0D8DA}" type="presOf" srcId="{925A9E5A-A828-4345-AECF-D036CE1F0625}" destId="{571D881B-83D7-4189-85FA-5E7531E1078C}" srcOrd="0" destOrd="0" presId="urn:microsoft.com/office/officeart/2005/8/layout/radial6"/>
    <dgm:cxn modelId="{CF65D1B7-DD08-46D4-94B8-DD1E566AB111}" type="presOf" srcId="{9CB1547B-D4D9-4ADF-A747-647A94B3F920}" destId="{215A4731-1112-4C32-814C-328EF05F487A}" srcOrd="0" destOrd="0" presId="urn:microsoft.com/office/officeart/2005/8/layout/radial6"/>
    <dgm:cxn modelId="{921777AC-79A0-4E51-B828-E3AF54C0A276}" type="presOf" srcId="{EF7EE0BE-5B2A-4FAE-AD79-904E6C8CE994}" destId="{8B52A3A6-489E-417B-A9A6-2972C9BF380D}" srcOrd="0" destOrd="0" presId="urn:microsoft.com/office/officeart/2005/8/layout/radial6"/>
    <dgm:cxn modelId="{ED17212D-66F5-4D75-BA8F-7CDA39D476B8}" srcId="{57A17DEC-70D5-4098-B49C-FF5453F9EF79}" destId="{937DA456-F8F5-40CC-8CA0-2D26AB8A49F6}" srcOrd="0" destOrd="0" parTransId="{806F143E-175C-41DE-81E6-BB605A1C1A69}" sibTransId="{271D78AA-1BD6-49D4-9618-46F257DF1337}"/>
    <dgm:cxn modelId="{1ECAD059-58DD-4A34-8AC6-2BCE022AD315}" srcId="{937DA456-F8F5-40CC-8CA0-2D26AB8A49F6}" destId="{EF7EE0BE-5B2A-4FAE-AD79-904E6C8CE994}" srcOrd="0" destOrd="0" parTransId="{FE59C497-525C-4103-A928-3B6F410E4128}" sibTransId="{16CB8783-769E-472F-B579-590E4EB0235F}"/>
    <dgm:cxn modelId="{4296155E-0528-40B9-9E53-42D82FCA4209}" srcId="{937DA456-F8F5-40CC-8CA0-2D26AB8A49F6}" destId="{45E11DAC-2011-49B6-ACE7-07F5A20F40DB}" srcOrd="2" destOrd="0" parTransId="{5A61CDDF-BBCD-475A-A09B-CEE06AAE2F50}" sibTransId="{524C11CC-5819-4E65-B218-7327439FCA9B}"/>
    <dgm:cxn modelId="{1F4BAA9B-B01A-48A7-BC82-5839D23DBF3E}" type="presOf" srcId="{57A17DEC-70D5-4098-B49C-FF5453F9EF79}" destId="{18DBCBF5-5881-4F80-A620-75911B1F0B46}" srcOrd="0" destOrd="0" presId="urn:microsoft.com/office/officeart/2005/8/layout/radial6"/>
    <dgm:cxn modelId="{314F3F9C-A5F4-4AB6-BCF6-700D220DABBB}" type="presOf" srcId="{6692D0B1-5059-43C3-AC6C-E6E7A12FA775}" destId="{E5B496FC-4D5D-49DA-BE1B-22B58B3F926A}" srcOrd="0" destOrd="0" presId="urn:microsoft.com/office/officeart/2005/8/layout/radial6"/>
    <dgm:cxn modelId="{1B0C465B-2E66-4778-910B-EB7E6F000423}" type="presOf" srcId="{1541195E-33CA-4253-B6FA-FA72ADA6E6E3}" destId="{40F778BE-E4F3-4031-9837-AFAF563612C2}" srcOrd="0" destOrd="0" presId="urn:microsoft.com/office/officeart/2005/8/layout/radial6"/>
    <dgm:cxn modelId="{074361C3-11B7-4608-BBDC-417E8C1A50A9}" srcId="{937DA456-F8F5-40CC-8CA0-2D26AB8A49F6}" destId="{925A9E5A-A828-4345-AECF-D036CE1F0625}" srcOrd="3" destOrd="0" parTransId="{B2495757-C31B-425C-9079-00C558841924}" sibTransId="{9CB1547B-D4D9-4ADF-A747-647A94B3F920}"/>
    <dgm:cxn modelId="{AC491C15-3283-4C80-8C89-60C9B6864670}" type="presOf" srcId="{16CB8783-769E-472F-B579-590E4EB0235F}" destId="{A4250799-894F-4683-AE4B-ECC0AE0CFCA8}" srcOrd="0" destOrd="0" presId="urn:microsoft.com/office/officeart/2005/8/layout/radial6"/>
    <dgm:cxn modelId="{6F9EA765-9D3A-460A-86CA-C21898A09F2E}" type="presParOf" srcId="{18DBCBF5-5881-4F80-A620-75911B1F0B46}" destId="{74E9F568-FA6F-4F1F-8A12-B50E76C1AB8C}" srcOrd="0" destOrd="0" presId="urn:microsoft.com/office/officeart/2005/8/layout/radial6"/>
    <dgm:cxn modelId="{9366E930-479B-46CC-8376-0D45BFA4C9C7}" type="presParOf" srcId="{18DBCBF5-5881-4F80-A620-75911B1F0B46}" destId="{8B52A3A6-489E-417B-A9A6-2972C9BF380D}" srcOrd="1" destOrd="0" presId="urn:microsoft.com/office/officeart/2005/8/layout/radial6"/>
    <dgm:cxn modelId="{E124CF7F-1D03-4198-A9EE-85C39E8B4E79}" type="presParOf" srcId="{18DBCBF5-5881-4F80-A620-75911B1F0B46}" destId="{5A307FE6-F5AF-4194-80D5-45A9F0229AB9}" srcOrd="2" destOrd="0" presId="urn:microsoft.com/office/officeart/2005/8/layout/radial6"/>
    <dgm:cxn modelId="{B408E714-EE0C-4DCB-A906-F4FA6F74FBAA}" type="presParOf" srcId="{18DBCBF5-5881-4F80-A620-75911B1F0B46}" destId="{A4250799-894F-4683-AE4B-ECC0AE0CFCA8}" srcOrd="3" destOrd="0" presId="urn:microsoft.com/office/officeart/2005/8/layout/radial6"/>
    <dgm:cxn modelId="{867840ED-1AA8-42D2-8CD8-12C24C905BDE}" type="presParOf" srcId="{18DBCBF5-5881-4F80-A620-75911B1F0B46}" destId="{40F778BE-E4F3-4031-9837-AFAF563612C2}" srcOrd="4" destOrd="0" presId="urn:microsoft.com/office/officeart/2005/8/layout/radial6"/>
    <dgm:cxn modelId="{9339EF0E-8154-4AB5-B2A7-4BCD4559328A}" type="presParOf" srcId="{18DBCBF5-5881-4F80-A620-75911B1F0B46}" destId="{D4EDAE01-97E3-46A5-8FA7-9D1D9B91AC5A}" srcOrd="5" destOrd="0" presId="urn:microsoft.com/office/officeart/2005/8/layout/radial6"/>
    <dgm:cxn modelId="{D2C3E053-125E-4F32-831F-148768C23497}" type="presParOf" srcId="{18DBCBF5-5881-4F80-A620-75911B1F0B46}" destId="{E5B496FC-4D5D-49DA-BE1B-22B58B3F926A}" srcOrd="6" destOrd="0" presId="urn:microsoft.com/office/officeart/2005/8/layout/radial6"/>
    <dgm:cxn modelId="{0A9221CF-A79A-484E-B510-BB4BF65810E6}" type="presParOf" srcId="{18DBCBF5-5881-4F80-A620-75911B1F0B46}" destId="{C3E1CA8E-B4E8-44CB-BEBC-0E28C368544C}" srcOrd="7" destOrd="0" presId="urn:microsoft.com/office/officeart/2005/8/layout/radial6"/>
    <dgm:cxn modelId="{08DEE526-C273-4B68-AAE2-6155385DCAA6}" type="presParOf" srcId="{18DBCBF5-5881-4F80-A620-75911B1F0B46}" destId="{9336BB96-0EFA-458A-995C-1C8A1AAEF58D}" srcOrd="8" destOrd="0" presId="urn:microsoft.com/office/officeart/2005/8/layout/radial6"/>
    <dgm:cxn modelId="{BFE1FC80-3267-4E26-9F8B-470C86346248}" type="presParOf" srcId="{18DBCBF5-5881-4F80-A620-75911B1F0B46}" destId="{9D255699-B014-41D3-B2DF-D3532B02F3AC}" srcOrd="9" destOrd="0" presId="urn:microsoft.com/office/officeart/2005/8/layout/radial6"/>
    <dgm:cxn modelId="{FE1680DC-B441-47D4-929F-AB4E88143271}" type="presParOf" srcId="{18DBCBF5-5881-4F80-A620-75911B1F0B46}" destId="{571D881B-83D7-4189-85FA-5E7531E1078C}" srcOrd="10" destOrd="0" presId="urn:microsoft.com/office/officeart/2005/8/layout/radial6"/>
    <dgm:cxn modelId="{00559FB0-FB13-4439-93FE-6953757831F0}" type="presParOf" srcId="{18DBCBF5-5881-4F80-A620-75911B1F0B46}" destId="{92E532AA-5440-43A5-91D2-5870FDC22B74}" srcOrd="11" destOrd="0" presId="urn:microsoft.com/office/officeart/2005/8/layout/radial6"/>
    <dgm:cxn modelId="{86C6FEC6-98F7-43A5-8909-890F13614DBF}" type="presParOf" srcId="{18DBCBF5-5881-4F80-A620-75911B1F0B46}" destId="{215A4731-1112-4C32-814C-328EF05F487A}" srcOrd="12" destOrd="0" presId="urn:microsoft.com/office/officeart/2005/8/layout/radial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0D16B8E-E27E-4FB1-9ABA-18A4211CCCEC}" type="doc">
      <dgm:prSet loTypeId="urn:microsoft.com/office/officeart/2005/8/layout/vList2" loCatId="list" qsTypeId="urn:microsoft.com/office/officeart/2005/8/quickstyle/simple1" qsCatId="simple" csTypeId="urn:microsoft.com/office/officeart/2005/8/colors/colorful5" csCatId="colorful" phldr="1"/>
      <dgm:spPr/>
      <dgm:t>
        <a:bodyPr/>
        <a:lstStyle/>
        <a:p>
          <a:endParaRPr kumimoji="1" lang="ja-JP" altLang="en-US"/>
        </a:p>
      </dgm:t>
    </dgm:pt>
    <dgm:pt modelId="{0F2AE1DA-FF77-4B99-AEF2-1D30E9FD3127}">
      <dgm:prSet phldrT="[テキスト]"/>
      <dgm:spPr>
        <a:solidFill>
          <a:srgbClr val="00B0F0"/>
        </a:solidFill>
      </dgm:spPr>
      <dgm:t>
        <a:bodyPr/>
        <a:lstStyle/>
        <a:p>
          <a:r>
            <a:rPr kumimoji="1" lang="ja-JP" altLang="en-US" dirty="0" smtClean="0"/>
            <a:t>１．「職務イコール自分」</a:t>
          </a:r>
          <a:endParaRPr kumimoji="1" lang="en-US" altLang="ja-JP" dirty="0" smtClean="0"/>
        </a:p>
      </dgm:t>
    </dgm:pt>
    <dgm:pt modelId="{EE6DCF9B-0EFD-4FAE-9C99-5A2358A3CDD4}" type="parTrans" cxnId="{6109F86E-05C6-4890-8119-20B32FC46134}">
      <dgm:prSet/>
      <dgm:spPr/>
      <dgm:t>
        <a:bodyPr/>
        <a:lstStyle/>
        <a:p>
          <a:endParaRPr kumimoji="1" lang="ja-JP" altLang="en-US"/>
        </a:p>
      </dgm:t>
    </dgm:pt>
    <dgm:pt modelId="{A6F2A7C4-7036-4519-BACB-DE930ED0A685}" type="sibTrans" cxnId="{6109F86E-05C6-4890-8119-20B32FC46134}">
      <dgm:prSet/>
      <dgm:spPr/>
      <dgm:t>
        <a:bodyPr/>
        <a:lstStyle/>
        <a:p>
          <a:endParaRPr kumimoji="1" lang="ja-JP" altLang="en-US"/>
        </a:p>
      </dgm:t>
    </dgm:pt>
    <dgm:pt modelId="{C7A99F7A-81C1-4D00-B7D4-6C67C8492741}">
      <dgm:prSet/>
      <dgm:spPr/>
      <dgm:t>
        <a:bodyPr/>
        <a:lstStyle/>
        <a:p>
          <a:r>
            <a:rPr kumimoji="1" lang="ja-JP" altLang="en-US" dirty="0" smtClean="0"/>
            <a:t>５．ゆでられた蛙の寓話</a:t>
          </a:r>
          <a:endParaRPr kumimoji="1" lang="ja-JP" altLang="en-US" dirty="0"/>
        </a:p>
      </dgm:t>
    </dgm:pt>
    <dgm:pt modelId="{EE3907CC-F614-4383-9189-A59013594661}" type="parTrans" cxnId="{7499E2AE-EF3C-48EB-AD75-7AFAB0F08CCE}">
      <dgm:prSet/>
      <dgm:spPr/>
      <dgm:t>
        <a:bodyPr/>
        <a:lstStyle/>
        <a:p>
          <a:endParaRPr kumimoji="1" lang="ja-JP" altLang="en-US"/>
        </a:p>
      </dgm:t>
    </dgm:pt>
    <dgm:pt modelId="{295FAE9A-3B88-4CFF-821F-4D8578C4FF13}" type="sibTrans" cxnId="{7499E2AE-EF3C-48EB-AD75-7AFAB0F08CCE}">
      <dgm:prSet/>
      <dgm:spPr/>
      <dgm:t>
        <a:bodyPr/>
        <a:lstStyle/>
        <a:p>
          <a:endParaRPr kumimoji="1" lang="ja-JP" altLang="en-US"/>
        </a:p>
      </dgm:t>
    </dgm:pt>
    <dgm:pt modelId="{41960444-7C65-4C3F-96C9-46A7F30E74E9}">
      <dgm:prSet/>
      <dgm:spPr>
        <a:solidFill>
          <a:srgbClr val="FFC000"/>
        </a:solidFill>
      </dgm:spPr>
      <dgm:t>
        <a:bodyPr/>
        <a:lstStyle/>
        <a:p>
          <a:r>
            <a:rPr kumimoji="1" lang="ja-JP" altLang="en-US" dirty="0" smtClean="0"/>
            <a:t>７．経営チームの神話　</a:t>
          </a:r>
          <a:endParaRPr kumimoji="1" lang="ja-JP" altLang="en-US" dirty="0"/>
        </a:p>
      </dgm:t>
    </dgm:pt>
    <dgm:pt modelId="{ADD60B93-449A-43E8-9064-0CB07B50F448}" type="parTrans" cxnId="{68DA3187-EFE9-4C5A-8B88-C4EA5C9079C8}">
      <dgm:prSet/>
      <dgm:spPr/>
      <dgm:t>
        <a:bodyPr/>
        <a:lstStyle/>
        <a:p>
          <a:endParaRPr kumimoji="1" lang="ja-JP" altLang="en-US"/>
        </a:p>
      </dgm:t>
    </dgm:pt>
    <dgm:pt modelId="{03ECD9A0-F706-416B-A699-D501F4765642}" type="sibTrans" cxnId="{68DA3187-EFE9-4C5A-8B88-C4EA5C9079C8}">
      <dgm:prSet/>
      <dgm:spPr/>
      <dgm:t>
        <a:bodyPr/>
        <a:lstStyle/>
        <a:p>
          <a:endParaRPr kumimoji="1" lang="ja-JP" altLang="en-US"/>
        </a:p>
      </dgm:t>
    </dgm:pt>
    <dgm:pt modelId="{63578A4D-D12B-4917-AC00-3E91E17EF462}" type="pres">
      <dgm:prSet presAssocID="{50D16B8E-E27E-4FB1-9ABA-18A4211CCCEC}" presName="linear" presStyleCnt="0">
        <dgm:presLayoutVars>
          <dgm:animLvl val="lvl"/>
          <dgm:resizeHandles val="exact"/>
        </dgm:presLayoutVars>
      </dgm:prSet>
      <dgm:spPr/>
      <dgm:t>
        <a:bodyPr/>
        <a:lstStyle/>
        <a:p>
          <a:endParaRPr kumimoji="1" lang="ja-JP" altLang="en-US"/>
        </a:p>
      </dgm:t>
    </dgm:pt>
    <dgm:pt modelId="{0DE6DED2-0310-487E-82F0-9AF8522DF8B2}" type="pres">
      <dgm:prSet presAssocID="{0F2AE1DA-FF77-4B99-AEF2-1D30E9FD3127}" presName="parentText" presStyleLbl="node1" presStyleIdx="0" presStyleCnt="3">
        <dgm:presLayoutVars>
          <dgm:chMax val="0"/>
          <dgm:bulletEnabled val="1"/>
        </dgm:presLayoutVars>
      </dgm:prSet>
      <dgm:spPr/>
      <dgm:t>
        <a:bodyPr/>
        <a:lstStyle/>
        <a:p>
          <a:endParaRPr kumimoji="1" lang="ja-JP" altLang="en-US"/>
        </a:p>
      </dgm:t>
    </dgm:pt>
    <dgm:pt modelId="{D0F70AF3-9411-411A-8A3B-FF67966B053F}" type="pres">
      <dgm:prSet presAssocID="{A6F2A7C4-7036-4519-BACB-DE930ED0A685}" presName="spacer" presStyleCnt="0"/>
      <dgm:spPr/>
    </dgm:pt>
    <dgm:pt modelId="{10E295F0-2056-45DC-B399-7292371943A7}" type="pres">
      <dgm:prSet presAssocID="{C7A99F7A-81C1-4D00-B7D4-6C67C8492741}" presName="parentText" presStyleLbl="node1" presStyleIdx="1" presStyleCnt="3">
        <dgm:presLayoutVars>
          <dgm:chMax val="0"/>
          <dgm:bulletEnabled val="1"/>
        </dgm:presLayoutVars>
      </dgm:prSet>
      <dgm:spPr/>
      <dgm:t>
        <a:bodyPr/>
        <a:lstStyle/>
        <a:p>
          <a:endParaRPr kumimoji="1" lang="ja-JP" altLang="en-US"/>
        </a:p>
      </dgm:t>
    </dgm:pt>
    <dgm:pt modelId="{0CBC8F68-AC0A-4B00-98C0-DC087AE5C0B5}" type="pres">
      <dgm:prSet presAssocID="{295FAE9A-3B88-4CFF-821F-4D8578C4FF13}" presName="spacer" presStyleCnt="0"/>
      <dgm:spPr/>
    </dgm:pt>
    <dgm:pt modelId="{36FA4AB0-FC56-445B-BFD2-E1703AA8C58C}" type="pres">
      <dgm:prSet presAssocID="{41960444-7C65-4C3F-96C9-46A7F30E74E9}" presName="parentText" presStyleLbl="node1" presStyleIdx="2" presStyleCnt="3">
        <dgm:presLayoutVars>
          <dgm:chMax val="0"/>
          <dgm:bulletEnabled val="1"/>
        </dgm:presLayoutVars>
      </dgm:prSet>
      <dgm:spPr/>
      <dgm:t>
        <a:bodyPr/>
        <a:lstStyle/>
        <a:p>
          <a:endParaRPr kumimoji="1" lang="ja-JP" altLang="en-US"/>
        </a:p>
      </dgm:t>
    </dgm:pt>
  </dgm:ptLst>
  <dgm:cxnLst>
    <dgm:cxn modelId="{65C73947-8FDB-4FA7-97B3-8DF1C6F9DBCC}" type="presOf" srcId="{C7A99F7A-81C1-4D00-B7D4-6C67C8492741}" destId="{10E295F0-2056-45DC-B399-7292371943A7}" srcOrd="0" destOrd="0" presId="urn:microsoft.com/office/officeart/2005/8/layout/vList2"/>
    <dgm:cxn modelId="{FC519839-C47C-4920-84C6-01ACBAB42756}" type="presOf" srcId="{0F2AE1DA-FF77-4B99-AEF2-1D30E9FD3127}" destId="{0DE6DED2-0310-487E-82F0-9AF8522DF8B2}" srcOrd="0" destOrd="0" presId="urn:microsoft.com/office/officeart/2005/8/layout/vList2"/>
    <dgm:cxn modelId="{7499E2AE-EF3C-48EB-AD75-7AFAB0F08CCE}" srcId="{50D16B8E-E27E-4FB1-9ABA-18A4211CCCEC}" destId="{C7A99F7A-81C1-4D00-B7D4-6C67C8492741}" srcOrd="1" destOrd="0" parTransId="{EE3907CC-F614-4383-9189-A59013594661}" sibTransId="{295FAE9A-3B88-4CFF-821F-4D8578C4FF13}"/>
    <dgm:cxn modelId="{68DA3187-EFE9-4C5A-8B88-C4EA5C9079C8}" srcId="{50D16B8E-E27E-4FB1-9ABA-18A4211CCCEC}" destId="{41960444-7C65-4C3F-96C9-46A7F30E74E9}" srcOrd="2" destOrd="0" parTransId="{ADD60B93-449A-43E8-9064-0CB07B50F448}" sibTransId="{03ECD9A0-F706-416B-A699-D501F4765642}"/>
    <dgm:cxn modelId="{E7D77EE7-F77F-469D-B780-D5D76D26F0C7}" type="presOf" srcId="{41960444-7C65-4C3F-96C9-46A7F30E74E9}" destId="{36FA4AB0-FC56-445B-BFD2-E1703AA8C58C}" srcOrd="0" destOrd="0" presId="urn:microsoft.com/office/officeart/2005/8/layout/vList2"/>
    <dgm:cxn modelId="{C0052064-E0EC-40D2-A055-E8FB73105ABD}" type="presOf" srcId="{50D16B8E-E27E-4FB1-9ABA-18A4211CCCEC}" destId="{63578A4D-D12B-4917-AC00-3E91E17EF462}" srcOrd="0" destOrd="0" presId="urn:microsoft.com/office/officeart/2005/8/layout/vList2"/>
    <dgm:cxn modelId="{6109F86E-05C6-4890-8119-20B32FC46134}" srcId="{50D16B8E-E27E-4FB1-9ABA-18A4211CCCEC}" destId="{0F2AE1DA-FF77-4B99-AEF2-1D30E9FD3127}" srcOrd="0" destOrd="0" parTransId="{EE6DCF9B-0EFD-4FAE-9C99-5A2358A3CDD4}" sibTransId="{A6F2A7C4-7036-4519-BACB-DE930ED0A685}"/>
    <dgm:cxn modelId="{5366EFD0-006E-4A7C-B92F-500ED462A1D8}" type="presParOf" srcId="{63578A4D-D12B-4917-AC00-3E91E17EF462}" destId="{0DE6DED2-0310-487E-82F0-9AF8522DF8B2}" srcOrd="0" destOrd="0" presId="urn:microsoft.com/office/officeart/2005/8/layout/vList2"/>
    <dgm:cxn modelId="{1231E930-7D78-4BF1-A8B2-817BBA8D81F1}" type="presParOf" srcId="{63578A4D-D12B-4917-AC00-3E91E17EF462}" destId="{D0F70AF3-9411-411A-8A3B-FF67966B053F}" srcOrd="1" destOrd="0" presId="urn:microsoft.com/office/officeart/2005/8/layout/vList2"/>
    <dgm:cxn modelId="{0B697184-1B22-42B7-B34E-C4F7B9B21EEC}" type="presParOf" srcId="{63578A4D-D12B-4917-AC00-3E91E17EF462}" destId="{10E295F0-2056-45DC-B399-7292371943A7}" srcOrd="2" destOrd="0" presId="urn:microsoft.com/office/officeart/2005/8/layout/vList2"/>
    <dgm:cxn modelId="{C3244E27-EDF7-4EFC-8ED2-17FA2A6C9482}" type="presParOf" srcId="{63578A4D-D12B-4917-AC00-3E91E17EF462}" destId="{0CBC8F68-AC0A-4B00-98C0-DC087AE5C0B5}" srcOrd="3" destOrd="0" presId="urn:microsoft.com/office/officeart/2005/8/layout/vList2"/>
    <dgm:cxn modelId="{2CFF4069-5720-4AE3-96E1-A2A753F490B7}" type="presParOf" srcId="{63578A4D-D12B-4917-AC00-3E91E17EF462}" destId="{36FA4AB0-FC56-445B-BFD2-E1703AA8C58C}" srcOrd="4"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50D16B8E-E27E-4FB1-9ABA-18A4211CCCEC}" type="doc">
      <dgm:prSet loTypeId="urn:microsoft.com/office/officeart/2005/8/layout/vList2" loCatId="list" qsTypeId="urn:microsoft.com/office/officeart/2005/8/quickstyle/simple1" qsCatId="simple" csTypeId="urn:microsoft.com/office/officeart/2005/8/colors/colorful5" csCatId="colorful" phldr="1"/>
      <dgm:spPr/>
      <dgm:t>
        <a:bodyPr/>
        <a:lstStyle/>
        <a:p>
          <a:endParaRPr kumimoji="1" lang="ja-JP" altLang="en-US"/>
        </a:p>
      </dgm:t>
    </dgm:pt>
    <dgm:pt modelId="{0F2AE1DA-FF77-4B99-AEF2-1D30E9FD3127}">
      <dgm:prSet phldrT="[テキスト]"/>
      <dgm:spPr>
        <a:solidFill>
          <a:srgbClr val="00B0F0"/>
        </a:solidFill>
      </dgm:spPr>
      <dgm:t>
        <a:bodyPr/>
        <a:lstStyle/>
        <a:p>
          <a:r>
            <a:rPr kumimoji="1" lang="ja-JP" altLang="en-US" dirty="0" smtClean="0"/>
            <a:t>１．「職務イコール自分」</a:t>
          </a:r>
          <a:endParaRPr kumimoji="1" lang="en-US" altLang="ja-JP" dirty="0" smtClean="0"/>
        </a:p>
      </dgm:t>
    </dgm:pt>
    <dgm:pt modelId="{EE6DCF9B-0EFD-4FAE-9C99-5A2358A3CDD4}" type="parTrans" cxnId="{6109F86E-05C6-4890-8119-20B32FC46134}">
      <dgm:prSet/>
      <dgm:spPr/>
      <dgm:t>
        <a:bodyPr/>
        <a:lstStyle/>
        <a:p>
          <a:endParaRPr kumimoji="1" lang="ja-JP" altLang="en-US"/>
        </a:p>
      </dgm:t>
    </dgm:pt>
    <dgm:pt modelId="{A6F2A7C4-7036-4519-BACB-DE930ED0A685}" type="sibTrans" cxnId="{6109F86E-05C6-4890-8119-20B32FC46134}">
      <dgm:prSet/>
      <dgm:spPr/>
      <dgm:t>
        <a:bodyPr/>
        <a:lstStyle/>
        <a:p>
          <a:endParaRPr kumimoji="1" lang="ja-JP" altLang="en-US"/>
        </a:p>
      </dgm:t>
    </dgm:pt>
    <dgm:pt modelId="{C7A99F7A-81C1-4D00-B7D4-6C67C8492741}">
      <dgm:prSet/>
      <dgm:spPr/>
      <dgm:t>
        <a:bodyPr/>
        <a:lstStyle/>
        <a:p>
          <a:r>
            <a:rPr kumimoji="1" lang="ja-JP" altLang="en-US" dirty="0" smtClean="0"/>
            <a:t>５．ゆでられた蛙の寓話</a:t>
          </a:r>
          <a:endParaRPr kumimoji="1" lang="ja-JP" altLang="en-US" dirty="0"/>
        </a:p>
      </dgm:t>
    </dgm:pt>
    <dgm:pt modelId="{EE3907CC-F614-4383-9189-A59013594661}" type="parTrans" cxnId="{7499E2AE-EF3C-48EB-AD75-7AFAB0F08CCE}">
      <dgm:prSet/>
      <dgm:spPr/>
      <dgm:t>
        <a:bodyPr/>
        <a:lstStyle/>
        <a:p>
          <a:endParaRPr kumimoji="1" lang="ja-JP" altLang="en-US"/>
        </a:p>
      </dgm:t>
    </dgm:pt>
    <dgm:pt modelId="{295FAE9A-3B88-4CFF-821F-4D8578C4FF13}" type="sibTrans" cxnId="{7499E2AE-EF3C-48EB-AD75-7AFAB0F08CCE}">
      <dgm:prSet/>
      <dgm:spPr/>
      <dgm:t>
        <a:bodyPr/>
        <a:lstStyle/>
        <a:p>
          <a:endParaRPr kumimoji="1" lang="ja-JP" altLang="en-US"/>
        </a:p>
      </dgm:t>
    </dgm:pt>
    <dgm:pt modelId="{41960444-7C65-4C3F-96C9-46A7F30E74E9}">
      <dgm:prSet/>
      <dgm:spPr>
        <a:solidFill>
          <a:srgbClr val="FFC000"/>
        </a:solidFill>
      </dgm:spPr>
      <dgm:t>
        <a:bodyPr/>
        <a:lstStyle/>
        <a:p>
          <a:r>
            <a:rPr kumimoji="1" lang="ja-JP" altLang="en-US" dirty="0" smtClean="0"/>
            <a:t>７．経営チームの神話　</a:t>
          </a:r>
          <a:endParaRPr kumimoji="1" lang="ja-JP" altLang="en-US" dirty="0"/>
        </a:p>
      </dgm:t>
    </dgm:pt>
    <dgm:pt modelId="{ADD60B93-449A-43E8-9064-0CB07B50F448}" type="parTrans" cxnId="{68DA3187-EFE9-4C5A-8B88-C4EA5C9079C8}">
      <dgm:prSet/>
      <dgm:spPr/>
      <dgm:t>
        <a:bodyPr/>
        <a:lstStyle/>
        <a:p>
          <a:endParaRPr kumimoji="1" lang="ja-JP" altLang="en-US"/>
        </a:p>
      </dgm:t>
    </dgm:pt>
    <dgm:pt modelId="{03ECD9A0-F706-416B-A699-D501F4765642}" type="sibTrans" cxnId="{68DA3187-EFE9-4C5A-8B88-C4EA5C9079C8}">
      <dgm:prSet/>
      <dgm:spPr/>
      <dgm:t>
        <a:bodyPr/>
        <a:lstStyle/>
        <a:p>
          <a:endParaRPr kumimoji="1" lang="ja-JP" altLang="en-US"/>
        </a:p>
      </dgm:t>
    </dgm:pt>
    <dgm:pt modelId="{63578A4D-D12B-4917-AC00-3E91E17EF462}" type="pres">
      <dgm:prSet presAssocID="{50D16B8E-E27E-4FB1-9ABA-18A4211CCCEC}" presName="linear" presStyleCnt="0">
        <dgm:presLayoutVars>
          <dgm:animLvl val="lvl"/>
          <dgm:resizeHandles val="exact"/>
        </dgm:presLayoutVars>
      </dgm:prSet>
      <dgm:spPr/>
      <dgm:t>
        <a:bodyPr/>
        <a:lstStyle/>
        <a:p>
          <a:endParaRPr kumimoji="1" lang="ja-JP" altLang="en-US"/>
        </a:p>
      </dgm:t>
    </dgm:pt>
    <dgm:pt modelId="{0DE6DED2-0310-487E-82F0-9AF8522DF8B2}" type="pres">
      <dgm:prSet presAssocID="{0F2AE1DA-FF77-4B99-AEF2-1D30E9FD3127}" presName="parentText" presStyleLbl="node1" presStyleIdx="0" presStyleCnt="3">
        <dgm:presLayoutVars>
          <dgm:chMax val="0"/>
          <dgm:bulletEnabled val="1"/>
        </dgm:presLayoutVars>
      </dgm:prSet>
      <dgm:spPr/>
      <dgm:t>
        <a:bodyPr/>
        <a:lstStyle/>
        <a:p>
          <a:endParaRPr kumimoji="1" lang="ja-JP" altLang="en-US"/>
        </a:p>
      </dgm:t>
    </dgm:pt>
    <dgm:pt modelId="{D0F70AF3-9411-411A-8A3B-FF67966B053F}" type="pres">
      <dgm:prSet presAssocID="{A6F2A7C4-7036-4519-BACB-DE930ED0A685}" presName="spacer" presStyleCnt="0"/>
      <dgm:spPr/>
    </dgm:pt>
    <dgm:pt modelId="{10E295F0-2056-45DC-B399-7292371943A7}" type="pres">
      <dgm:prSet presAssocID="{C7A99F7A-81C1-4D00-B7D4-6C67C8492741}" presName="parentText" presStyleLbl="node1" presStyleIdx="1" presStyleCnt="3">
        <dgm:presLayoutVars>
          <dgm:chMax val="0"/>
          <dgm:bulletEnabled val="1"/>
        </dgm:presLayoutVars>
      </dgm:prSet>
      <dgm:spPr/>
      <dgm:t>
        <a:bodyPr/>
        <a:lstStyle/>
        <a:p>
          <a:endParaRPr kumimoji="1" lang="ja-JP" altLang="en-US"/>
        </a:p>
      </dgm:t>
    </dgm:pt>
    <dgm:pt modelId="{0CBC8F68-AC0A-4B00-98C0-DC087AE5C0B5}" type="pres">
      <dgm:prSet presAssocID="{295FAE9A-3B88-4CFF-821F-4D8578C4FF13}" presName="spacer" presStyleCnt="0"/>
      <dgm:spPr/>
    </dgm:pt>
    <dgm:pt modelId="{36FA4AB0-FC56-445B-BFD2-E1703AA8C58C}" type="pres">
      <dgm:prSet presAssocID="{41960444-7C65-4C3F-96C9-46A7F30E74E9}" presName="parentText" presStyleLbl="node1" presStyleIdx="2" presStyleCnt="3">
        <dgm:presLayoutVars>
          <dgm:chMax val="0"/>
          <dgm:bulletEnabled val="1"/>
        </dgm:presLayoutVars>
      </dgm:prSet>
      <dgm:spPr/>
      <dgm:t>
        <a:bodyPr/>
        <a:lstStyle/>
        <a:p>
          <a:endParaRPr kumimoji="1" lang="ja-JP" altLang="en-US"/>
        </a:p>
      </dgm:t>
    </dgm:pt>
  </dgm:ptLst>
  <dgm:cxnLst>
    <dgm:cxn modelId="{556C7E46-3478-4299-B450-3AD199502243}" type="presOf" srcId="{50D16B8E-E27E-4FB1-9ABA-18A4211CCCEC}" destId="{63578A4D-D12B-4917-AC00-3E91E17EF462}" srcOrd="0" destOrd="0" presId="urn:microsoft.com/office/officeart/2005/8/layout/vList2"/>
    <dgm:cxn modelId="{28860CDB-E262-45CD-BBA9-7BAC6B8C4079}" type="presOf" srcId="{0F2AE1DA-FF77-4B99-AEF2-1D30E9FD3127}" destId="{0DE6DED2-0310-487E-82F0-9AF8522DF8B2}" srcOrd="0" destOrd="0" presId="urn:microsoft.com/office/officeart/2005/8/layout/vList2"/>
    <dgm:cxn modelId="{6109F86E-05C6-4890-8119-20B32FC46134}" srcId="{50D16B8E-E27E-4FB1-9ABA-18A4211CCCEC}" destId="{0F2AE1DA-FF77-4B99-AEF2-1D30E9FD3127}" srcOrd="0" destOrd="0" parTransId="{EE6DCF9B-0EFD-4FAE-9C99-5A2358A3CDD4}" sibTransId="{A6F2A7C4-7036-4519-BACB-DE930ED0A685}"/>
    <dgm:cxn modelId="{68DA3187-EFE9-4C5A-8B88-C4EA5C9079C8}" srcId="{50D16B8E-E27E-4FB1-9ABA-18A4211CCCEC}" destId="{41960444-7C65-4C3F-96C9-46A7F30E74E9}" srcOrd="2" destOrd="0" parTransId="{ADD60B93-449A-43E8-9064-0CB07B50F448}" sibTransId="{03ECD9A0-F706-416B-A699-D501F4765642}"/>
    <dgm:cxn modelId="{7499E2AE-EF3C-48EB-AD75-7AFAB0F08CCE}" srcId="{50D16B8E-E27E-4FB1-9ABA-18A4211CCCEC}" destId="{C7A99F7A-81C1-4D00-B7D4-6C67C8492741}" srcOrd="1" destOrd="0" parTransId="{EE3907CC-F614-4383-9189-A59013594661}" sibTransId="{295FAE9A-3B88-4CFF-821F-4D8578C4FF13}"/>
    <dgm:cxn modelId="{7793A2B0-6BC1-4A62-81CD-EEE635BCF9E1}" type="presOf" srcId="{C7A99F7A-81C1-4D00-B7D4-6C67C8492741}" destId="{10E295F0-2056-45DC-B399-7292371943A7}" srcOrd="0" destOrd="0" presId="urn:microsoft.com/office/officeart/2005/8/layout/vList2"/>
    <dgm:cxn modelId="{4884B807-875E-47FC-B847-4BCABDD97EFE}" type="presOf" srcId="{41960444-7C65-4C3F-96C9-46A7F30E74E9}" destId="{36FA4AB0-FC56-445B-BFD2-E1703AA8C58C}" srcOrd="0" destOrd="0" presId="urn:microsoft.com/office/officeart/2005/8/layout/vList2"/>
    <dgm:cxn modelId="{55EA2598-FA78-4256-AF36-C9C92AE77C3E}" type="presParOf" srcId="{63578A4D-D12B-4917-AC00-3E91E17EF462}" destId="{0DE6DED2-0310-487E-82F0-9AF8522DF8B2}" srcOrd="0" destOrd="0" presId="urn:microsoft.com/office/officeart/2005/8/layout/vList2"/>
    <dgm:cxn modelId="{B8B9BEE1-BC99-4F5A-8F9F-77CD89F10854}" type="presParOf" srcId="{63578A4D-D12B-4917-AC00-3E91E17EF462}" destId="{D0F70AF3-9411-411A-8A3B-FF67966B053F}" srcOrd="1" destOrd="0" presId="urn:microsoft.com/office/officeart/2005/8/layout/vList2"/>
    <dgm:cxn modelId="{DA8637E3-1A73-4F76-B4D5-182844E82E3B}" type="presParOf" srcId="{63578A4D-D12B-4917-AC00-3E91E17EF462}" destId="{10E295F0-2056-45DC-B399-7292371943A7}" srcOrd="2" destOrd="0" presId="urn:microsoft.com/office/officeart/2005/8/layout/vList2"/>
    <dgm:cxn modelId="{1A9E946E-82B5-46F4-9DE3-B051CBBC6EA5}" type="presParOf" srcId="{63578A4D-D12B-4917-AC00-3E91E17EF462}" destId="{0CBC8F68-AC0A-4B00-98C0-DC087AE5C0B5}" srcOrd="3" destOrd="0" presId="urn:microsoft.com/office/officeart/2005/8/layout/vList2"/>
    <dgm:cxn modelId="{5BDE7EF3-2577-4B0F-840A-5F7FD0499647}" type="presParOf" srcId="{63578A4D-D12B-4917-AC00-3E91E17EF462}" destId="{36FA4AB0-FC56-445B-BFD2-E1703AA8C58C}" srcOrd="4"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15A4731-1112-4C32-814C-328EF05F487A}">
      <dsp:nvSpPr>
        <dsp:cNvPr id="0" name=""/>
        <dsp:cNvSpPr/>
      </dsp:nvSpPr>
      <dsp:spPr>
        <a:xfrm>
          <a:off x="1208609" y="579284"/>
          <a:ext cx="3935258" cy="3935258"/>
        </a:xfrm>
        <a:prstGeom prst="blockArc">
          <a:avLst>
            <a:gd name="adj1" fmla="val 10800000"/>
            <a:gd name="adj2" fmla="val 16200000"/>
            <a:gd name="adj3" fmla="val 4643"/>
          </a:avLst>
        </a:prstGeom>
        <a:solidFill>
          <a:schemeClr val="accent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9D255699-B014-41D3-B2DF-D3532B02F3AC}">
      <dsp:nvSpPr>
        <dsp:cNvPr id="0" name=""/>
        <dsp:cNvSpPr/>
      </dsp:nvSpPr>
      <dsp:spPr>
        <a:xfrm>
          <a:off x="1208609" y="579284"/>
          <a:ext cx="3935258" cy="3935258"/>
        </a:xfrm>
        <a:prstGeom prst="blockArc">
          <a:avLst>
            <a:gd name="adj1" fmla="val 5400000"/>
            <a:gd name="adj2" fmla="val 10800000"/>
            <a:gd name="adj3" fmla="val 4643"/>
          </a:avLst>
        </a:prstGeom>
        <a:solidFill>
          <a:schemeClr val="accent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E5B496FC-4D5D-49DA-BE1B-22B58B3F926A}">
      <dsp:nvSpPr>
        <dsp:cNvPr id="0" name=""/>
        <dsp:cNvSpPr/>
      </dsp:nvSpPr>
      <dsp:spPr>
        <a:xfrm>
          <a:off x="1208609" y="579284"/>
          <a:ext cx="3935258" cy="3935258"/>
        </a:xfrm>
        <a:prstGeom prst="blockArc">
          <a:avLst>
            <a:gd name="adj1" fmla="val 0"/>
            <a:gd name="adj2" fmla="val 5400000"/>
            <a:gd name="adj3" fmla="val 4643"/>
          </a:avLst>
        </a:prstGeom>
        <a:solidFill>
          <a:schemeClr val="accent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A4250799-894F-4683-AE4B-ECC0AE0CFCA8}">
      <dsp:nvSpPr>
        <dsp:cNvPr id="0" name=""/>
        <dsp:cNvSpPr/>
      </dsp:nvSpPr>
      <dsp:spPr>
        <a:xfrm>
          <a:off x="1208609" y="579284"/>
          <a:ext cx="3935258" cy="3935258"/>
        </a:xfrm>
        <a:prstGeom prst="blockArc">
          <a:avLst>
            <a:gd name="adj1" fmla="val 16200000"/>
            <a:gd name="adj2" fmla="val 0"/>
            <a:gd name="adj3" fmla="val 4643"/>
          </a:avLst>
        </a:prstGeom>
        <a:solidFill>
          <a:schemeClr val="accent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74E9F568-FA6F-4F1F-8A12-B50E76C1AB8C}">
      <dsp:nvSpPr>
        <dsp:cNvPr id="0" name=""/>
        <dsp:cNvSpPr/>
      </dsp:nvSpPr>
      <dsp:spPr>
        <a:xfrm>
          <a:off x="2182375" y="1550983"/>
          <a:ext cx="1987727" cy="1991860"/>
        </a:xfrm>
        <a:prstGeom prst="ellipse">
          <a:avLst/>
        </a:prstGeom>
        <a:solidFill>
          <a:schemeClr val="bg2">
            <a:lumMod val="5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3180" tIns="43180" rIns="43180" bIns="43180" numCol="1" spcCol="1270" anchor="ctr" anchorCtr="0">
          <a:noAutofit/>
        </a:bodyPr>
        <a:lstStyle/>
        <a:p>
          <a:pPr lvl="0" algn="ctr" defTabSz="1511300">
            <a:lnSpc>
              <a:spcPct val="90000"/>
            </a:lnSpc>
            <a:spcBef>
              <a:spcPct val="0"/>
            </a:spcBef>
            <a:spcAft>
              <a:spcPct val="35000"/>
            </a:spcAft>
          </a:pPr>
          <a:r>
            <a:rPr lang="ja-JP" altLang="en-US" sz="3400" kern="1200" dirty="0" smtClean="0"/>
            <a:t>システム思考</a:t>
          </a:r>
          <a:endParaRPr lang="en-US" sz="3400" kern="1200" dirty="0"/>
        </a:p>
      </dsp:txBody>
      <dsp:txXfrm>
        <a:off x="2473471" y="1842684"/>
        <a:ext cx="1405535" cy="1408458"/>
      </dsp:txXfrm>
    </dsp:sp>
    <dsp:sp modelId="{8B52A3A6-489E-417B-A9A6-2972C9BF380D}">
      <dsp:nvSpPr>
        <dsp:cNvPr id="0" name=""/>
        <dsp:cNvSpPr/>
      </dsp:nvSpPr>
      <dsp:spPr>
        <a:xfrm>
          <a:off x="2367497" y="-151588"/>
          <a:ext cx="1617482" cy="1553109"/>
        </a:xfrm>
        <a:prstGeom prst="ellipse">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r>
            <a:rPr lang="ja-JP" altLang="en-US" sz="2400" kern="1200" dirty="0" smtClean="0"/>
            <a:t>自己マスタリー</a:t>
          </a:r>
          <a:endParaRPr lang="en-US" sz="2400" kern="1200" dirty="0"/>
        </a:p>
      </dsp:txBody>
      <dsp:txXfrm>
        <a:off x="2604372" y="75860"/>
        <a:ext cx="1143732" cy="1098213"/>
      </dsp:txXfrm>
    </dsp:sp>
    <dsp:sp modelId="{40F778BE-E4F3-4031-9837-AFAF563612C2}">
      <dsp:nvSpPr>
        <dsp:cNvPr id="0" name=""/>
        <dsp:cNvSpPr/>
      </dsp:nvSpPr>
      <dsp:spPr>
        <a:xfrm>
          <a:off x="4314360" y="1866328"/>
          <a:ext cx="1567651" cy="1361170"/>
        </a:xfrm>
        <a:prstGeom prst="ellipse">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r>
            <a:rPr lang="ja-JP" altLang="en-US" sz="2400" kern="1200" dirty="0" smtClean="0"/>
            <a:t>メンタルモデルの克服</a:t>
          </a:r>
          <a:endParaRPr lang="en-US" sz="2400" kern="1200" dirty="0"/>
        </a:p>
      </dsp:txBody>
      <dsp:txXfrm>
        <a:off x="4543937" y="2065667"/>
        <a:ext cx="1108497" cy="962492"/>
      </dsp:txXfrm>
    </dsp:sp>
    <dsp:sp modelId="{C3E1CA8E-B4E8-44CB-BEBC-0E28C368544C}">
      <dsp:nvSpPr>
        <dsp:cNvPr id="0" name=""/>
        <dsp:cNvSpPr/>
      </dsp:nvSpPr>
      <dsp:spPr>
        <a:xfrm>
          <a:off x="2384793" y="3668221"/>
          <a:ext cx="1582891" cy="1601277"/>
        </a:xfrm>
        <a:prstGeom prst="ellipse">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r>
            <a:rPr lang="ja-JP" altLang="en-US" sz="2400" kern="1200" dirty="0" smtClean="0"/>
            <a:t>共有ビジョンの構築</a:t>
          </a:r>
          <a:endParaRPr lang="en-US" sz="2400" kern="1200" dirty="0"/>
        </a:p>
      </dsp:txBody>
      <dsp:txXfrm>
        <a:off x="2616602" y="3902723"/>
        <a:ext cx="1119273" cy="1132273"/>
      </dsp:txXfrm>
    </dsp:sp>
    <dsp:sp modelId="{571D881B-83D7-4189-85FA-5E7531E1078C}">
      <dsp:nvSpPr>
        <dsp:cNvPr id="0" name=""/>
        <dsp:cNvSpPr/>
      </dsp:nvSpPr>
      <dsp:spPr>
        <a:xfrm>
          <a:off x="464197" y="1780922"/>
          <a:ext cx="1580188" cy="1531981"/>
        </a:xfrm>
        <a:prstGeom prst="ellipse">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r>
            <a:rPr lang="ja-JP" altLang="en-US" sz="2400" kern="1200" dirty="0" smtClean="0"/>
            <a:t>チーム学習</a:t>
          </a:r>
          <a:endParaRPr lang="en-US" sz="2400" kern="1200" dirty="0"/>
        </a:p>
      </dsp:txBody>
      <dsp:txXfrm>
        <a:off x="695610" y="2005275"/>
        <a:ext cx="1117362" cy="108327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DE6DED2-0310-487E-82F0-9AF8522DF8B2}">
      <dsp:nvSpPr>
        <dsp:cNvPr id="0" name=""/>
        <dsp:cNvSpPr/>
      </dsp:nvSpPr>
      <dsp:spPr>
        <a:xfrm>
          <a:off x="0" y="38935"/>
          <a:ext cx="9985109" cy="1458990"/>
        </a:xfrm>
        <a:prstGeom prst="roundRect">
          <a:avLst/>
        </a:prstGeom>
        <a:solidFill>
          <a:srgbClr val="00B0F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0980" tIns="220980" rIns="220980" bIns="220980" numCol="1" spcCol="1270" anchor="ctr" anchorCtr="0">
          <a:noAutofit/>
        </a:bodyPr>
        <a:lstStyle/>
        <a:p>
          <a:pPr lvl="0" algn="l" defTabSz="2578100">
            <a:lnSpc>
              <a:spcPct val="90000"/>
            </a:lnSpc>
            <a:spcBef>
              <a:spcPct val="0"/>
            </a:spcBef>
            <a:spcAft>
              <a:spcPct val="35000"/>
            </a:spcAft>
          </a:pPr>
          <a:r>
            <a:rPr kumimoji="1" lang="ja-JP" altLang="en-US" sz="5800" kern="1200" dirty="0" smtClean="0"/>
            <a:t>１．「職務イコール自分」</a:t>
          </a:r>
          <a:endParaRPr kumimoji="1" lang="en-US" altLang="ja-JP" sz="5800" kern="1200" dirty="0" smtClean="0"/>
        </a:p>
      </dsp:txBody>
      <dsp:txXfrm>
        <a:off x="71222" y="110157"/>
        <a:ext cx="9842665" cy="1316546"/>
      </dsp:txXfrm>
    </dsp:sp>
    <dsp:sp modelId="{10E295F0-2056-45DC-B399-7292371943A7}">
      <dsp:nvSpPr>
        <dsp:cNvPr id="0" name=""/>
        <dsp:cNvSpPr/>
      </dsp:nvSpPr>
      <dsp:spPr>
        <a:xfrm>
          <a:off x="0" y="1664965"/>
          <a:ext cx="9985109" cy="1458990"/>
        </a:xfrm>
        <a:prstGeom prst="roundRect">
          <a:avLst/>
        </a:prstGeom>
        <a:solidFill>
          <a:schemeClr val="accent5">
            <a:hueOff val="-4966938"/>
            <a:satOff val="19906"/>
            <a:lumOff val="431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0980" tIns="220980" rIns="220980" bIns="220980" numCol="1" spcCol="1270" anchor="ctr" anchorCtr="0">
          <a:noAutofit/>
        </a:bodyPr>
        <a:lstStyle/>
        <a:p>
          <a:pPr lvl="0" algn="l" defTabSz="2578100">
            <a:lnSpc>
              <a:spcPct val="90000"/>
            </a:lnSpc>
            <a:spcBef>
              <a:spcPct val="0"/>
            </a:spcBef>
            <a:spcAft>
              <a:spcPct val="35000"/>
            </a:spcAft>
          </a:pPr>
          <a:r>
            <a:rPr kumimoji="1" lang="ja-JP" altLang="en-US" sz="5800" kern="1200" dirty="0" smtClean="0"/>
            <a:t>５．ゆでられた蛙の寓話</a:t>
          </a:r>
          <a:endParaRPr kumimoji="1" lang="ja-JP" altLang="en-US" sz="5800" kern="1200" dirty="0"/>
        </a:p>
      </dsp:txBody>
      <dsp:txXfrm>
        <a:off x="71222" y="1736187"/>
        <a:ext cx="9842665" cy="1316546"/>
      </dsp:txXfrm>
    </dsp:sp>
    <dsp:sp modelId="{36FA4AB0-FC56-445B-BFD2-E1703AA8C58C}">
      <dsp:nvSpPr>
        <dsp:cNvPr id="0" name=""/>
        <dsp:cNvSpPr/>
      </dsp:nvSpPr>
      <dsp:spPr>
        <a:xfrm>
          <a:off x="0" y="3290995"/>
          <a:ext cx="9985109" cy="1458990"/>
        </a:xfrm>
        <a:prstGeom prst="roundRect">
          <a:avLst/>
        </a:prstGeom>
        <a:solidFill>
          <a:srgbClr val="FFC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0980" tIns="220980" rIns="220980" bIns="220980" numCol="1" spcCol="1270" anchor="ctr" anchorCtr="0">
          <a:noAutofit/>
        </a:bodyPr>
        <a:lstStyle/>
        <a:p>
          <a:pPr lvl="0" algn="l" defTabSz="2578100">
            <a:lnSpc>
              <a:spcPct val="90000"/>
            </a:lnSpc>
            <a:spcBef>
              <a:spcPct val="0"/>
            </a:spcBef>
            <a:spcAft>
              <a:spcPct val="35000"/>
            </a:spcAft>
          </a:pPr>
          <a:r>
            <a:rPr kumimoji="1" lang="ja-JP" altLang="en-US" sz="5800" kern="1200" dirty="0" smtClean="0"/>
            <a:t>７．経営チームの神話　</a:t>
          </a:r>
          <a:endParaRPr kumimoji="1" lang="ja-JP" altLang="en-US" sz="5800" kern="1200" dirty="0"/>
        </a:p>
      </dsp:txBody>
      <dsp:txXfrm>
        <a:off x="71222" y="3362217"/>
        <a:ext cx="9842665" cy="1316546"/>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DE6DED2-0310-487E-82F0-9AF8522DF8B2}">
      <dsp:nvSpPr>
        <dsp:cNvPr id="0" name=""/>
        <dsp:cNvSpPr/>
      </dsp:nvSpPr>
      <dsp:spPr>
        <a:xfrm>
          <a:off x="0" y="38935"/>
          <a:ext cx="9985109" cy="1458990"/>
        </a:xfrm>
        <a:prstGeom prst="roundRect">
          <a:avLst/>
        </a:prstGeom>
        <a:solidFill>
          <a:srgbClr val="00B0F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0980" tIns="220980" rIns="220980" bIns="220980" numCol="1" spcCol="1270" anchor="ctr" anchorCtr="0">
          <a:noAutofit/>
        </a:bodyPr>
        <a:lstStyle/>
        <a:p>
          <a:pPr lvl="0" algn="l" defTabSz="2578100">
            <a:lnSpc>
              <a:spcPct val="90000"/>
            </a:lnSpc>
            <a:spcBef>
              <a:spcPct val="0"/>
            </a:spcBef>
            <a:spcAft>
              <a:spcPct val="35000"/>
            </a:spcAft>
          </a:pPr>
          <a:r>
            <a:rPr kumimoji="1" lang="ja-JP" altLang="en-US" sz="5800" kern="1200" dirty="0" smtClean="0"/>
            <a:t>１．「職務イコール自分」</a:t>
          </a:r>
          <a:endParaRPr kumimoji="1" lang="en-US" altLang="ja-JP" sz="5800" kern="1200" dirty="0" smtClean="0"/>
        </a:p>
      </dsp:txBody>
      <dsp:txXfrm>
        <a:off x="71222" y="110157"/>
        <a:ext cx="9842665" cy="1316546"/>
      </dsp:txXfrm>
    </dsp:sp>
    <dsp:sp modelId="{10E295F0-2056-45DC-B399-7292371943A7}">
      <dsp:nvSpPr>
        <dsp:cNvPr id="0" name=""/>
        <dsp:cNvSpPr/>
      </dsp:nvSpPr>
      <dsp:spPr>
        <a:xfrm>
          <a:off x="0" y="1664965"/>
          <a:ext cx="9985109" cy="1458990"/>
        </a:xfrm>
        <a:prstGeom prst="roundRect">
          <a:avLst/>
        </a:prstGeom>
        <a:solidFill>
          <a:schemeClr val="accent5">
            <a:hueOff val="-4966938"/>
            <a:satOff val="19906"/>
            <a:lumOff val="431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0980" tIns="220980" rIns="220980" bIns="220980" numCol="1" spcCol="1270" anchor="ctr" anchorCtr="0">
          <a:noAutofit/>
        </a:bodyPr>
        <a:lstStyle/>
        <a:p>
          <a:pPr lvl="0" algn="l" defTabSz="2578100">
            <a:lnSpc>
              <a:spcPct val="90000"/>
            </a:lnSpc>
            <a:spcBef>
              <a:spcPct val="0"/>
            </a:spcBef>
            <a:spcAft>
              <a:spcPct val="35000"/>
            </a:spcAft>
          </a:pPr>
          <a:r>
            <a:rPr kumimoji="1" lang="ja-JP" altLang="en-US" sz="5800" kern="1200" dirty="0" smtClean="0"/>
            <a:t>５．ゆでられた蛙の寓話</a:t>
          </a:r>
          <a:endParaRPr kumimoji="1" lang="ja-JP" altLang="en-US" sz="5800" kern="1200" dirty="0"/>
        </a:p>
      </dsp:txBody>
      <dsp:txXfrm>
        <a:off x="71222" y="1736187"/>
        <a:ext cx="9842665" cy="1316546"/>
      </dsp:txXfrm>
    </dsp:sp>
    <dsp:sp modelId="{36FA4AB0-FC56-445B-BFD2-E1703AA8C58C}">
      <dsp:nvSpPr>
        <dsp:cNvPr id="0" name=""/>
        <dsp:cNvSpPr/>
      </dsp:nvSpPr>
      <dsp:spPr>
        <a:xfrm>
          <a:off x="0" y="3290995"/>
          <a:ext cx="9985109" cy="1458990"/>
        </a:xfrm>
        <a:prstGeom prst="roundRect">
          <a:avLst/>
        </a:prstGeom>
        <a:solidFill>
          <a:srgbClr val="FFC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0980" tIns="220980" rIns="220980" bIns="220980" numCol="1" spcCol="1270" anchor="ctr" anchorCtr="0">
          <a:noAutofit/>
        </a:bodyPr>
        <a:lstStyle/>
        <a:p>
          <a:pPr lvl="0" algn="l" defTabSz="2578100">
            <a:lnSpc>
              <a:spcPct val="90000"/>
            </a:lnSpc>
            <a:spcBef>
              <a:spcPct val="0"/>
            </a:spcBef>
            <a:spcAft>
              <a:spcPct val="35000"/>
            </a:spcAft>
          </a:pPr>
          <a:r>
            <a:rPr kumimoji="1" lang="ja-JP" altLang="en-US" sz="5800" kern="1200" dirty="0" smtClean="0"/>
            <a:t>７．経営チームの神話　</a:t>
          </a:r>
          <a:endParaRPr kumimoji="1" lang="ja-JP" altLang="en-US" sz="5800" kern="1200" dirty="0"/>
        </a:p>
      </dsp:txBody>
      <dsp:txXfrm>
        <a:off x="71222" y="3362217"/>
        <a:ext cx="9842665" cy="1316546"/>
      </dsp:txXfrm>
    </dsp:sp>
  </dsp:spTree>
</dsp:drawing>
</file>

<file path=ppt/diagrams/layout1.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E0CE9B5-CDC2-472A-BFC7-96D1E2F9207C}" type="datetimeFigureOut">
              <a:rPr lang="en-US" smtClean="0"/>
              <a:t>10/10/2014</a:t>
            </a:fld>
            <a:endParaRPr lang="en-US"/>
          </a:p>
        </p:txBody>
      </p:sp>
      <p:sp>
        <p:nvSpPr>
          <p:cNvPr id="4" name="スライド イメージ プレースホルダー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39AE617-8A25-4024-A893-0FA5B767248E}" type="slidenum">
              <a:rPr lang="en-US" smtClean="0"/>
              <a:t>‹#›</a:t>
            </a:fld>
            <a:endParaRPr lang="en-US"/>
          </a:p>
        </p:txBody>
      </p:sp>
    </p:spTree>
    <p:extLst>
      <p:ext uri="{BB962C8B-B14F-4D97-AF65-F5344CB8AC3E}">
        <p14:creationId xmlns:p14="http://schemas.microsoft.com/office/powerpoint/2010/main" val="27699221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dirty="0" smtClean="0"/>
              <a:t>この本の著者は学習する組織には５つの基本的な構成要素があるとしています</a:t>
            </a:r>
            <a:endParaRPr lang="en-US" altLang="ja-JP" dirty="0" smtClean="0"/>
          </a:p>
          <a:p>
            <a:r>
              <a:rPr lang="ja-JP" altLang="en-US" dirty="0" smtClean="0"/>
              <a:t>この中で中心的な位置付けとなっているディシプリンがシステム思考。”システム思考”が他の４つのディシプリンを統合する</a:t>
            </a:r>
            <a:endParaRPr lang="en-US" altLang="ja-JP" dirty="0" smtClean="0"/>
          </a:p>
          <a:p>
            <a:endParaRPr lang="en-US" dirty="0"/>
          </a:p>
        </p:txBody>
      </p:sp>
      <p:sp>
        <p:nvSpPr>
          <p:cNvPr id="4" name="スライド番号プレースホルダー 3"/>
          <p:cNvSpPr>
            <a:spLocks noGrp="1"/>
          </p:cNvSpPr>
          <p:nvPr>
            <p:ph type="sldNum" sz="quarter" idx="10"/>
          </p:nvPr>
        </p:nvSpPr>
        <p:spPr/>
        <p:txBody>
          <a:bodyPr/>
          <a:lstStyle/>
          <a:p>
            <a:fld id="{B39AE617-8A25-4024-A893-0FA5B767248E}" type="slidenum">
              <a:rPr lang="en-US" smtClean="0"/>
              <a:t>3</a:t>
            </a:fld>
            <a:endParaRPr lang="en-US"/>
          </a:p>
        </p:txBody>
      </p:sp>
    </p:spTree>
    <p:extLst>
      <p:ext uri="{BB962C8B-B14F-4D97-AF65-F5344CB8AC3E}">
        <p14:creationId xmlns:p14="http://schemas.microsoft.com/office/powerpoint/2010/main" val="330764151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決定の影響は何十年にも及ぶもの</a:t>
            </a:r>
            <a:endParaRPr kumimoji="1" lang="ja-JP" altLang="en-US" dirty="0"/>
          </a:p>
        </p:txBody>
      </p:sp>
      <p:sp>
        <p:nvSpPr>
          <p:cNvPr id="4" name="スライド番号プレースホルダー 3"/>
          <p:cNvSpPr>
            <a:spLocks noGrp="1"/>
          </p:cNvSpPr>
          <p:nvPr>
            <p:ph type="sldNum" sz="quarter" idx="10"/>
          </p:nvPr>
        </p:nvSpPr>
        <p:spPr/>
        <p:txBody>
          <a:bodyPr/>
          <a:lstStyle/>
          <a:p>
            <a:fld id="{80A23EF7-58C3-4513-8243-12BFF5EE867E}" type="slidenum">
              <a:rPr kumimoji="1" lang="ja-JP" altLang="en-US" smtClean="0"/>
              <a:t>29</a:t>
            </a:fld>
            <a:endParaRPr kumimoji="1" lang="ja-JP" altLang="en-US"/>
          </a:p>
        </p:txBody>
      </p:sp>
    </p:spTree>
    <p:extLst>
      <p:ext uri="{BB962C8B-B14F-4D97-AF65-F5344CB8AC3E}">
        <p14:creationId xmlns:p14="http://schemas.microsoft.com/office/powerpoint/2010/main" val="399652928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80A23EF7-58C3-4513-8243-12BFF5EE867E}" type="slidenum">
              <a:rPr lang="ja-JP" altLang="en-US">
                <a:solidFill>
                  <a:prstClr val="black"/>
                </a:solidFill>
              </a:rPr>
              <a:pPr/>
              <a:t>30</a:t>
            </a:fld>
            <a:endParaRPr lang="ja-JP" altLang="en-US">
              <a:solidFill>
                <a:prstClr val="black"/>
              </a:solidFill>
            </a:endParaRPr>
          </a:p>
        </p:txBody>
      </p:sp>
    </p:spTree>
    <p:extLst>
      <p:ext uri="{BB962C8B-B14F-4D97-AF65-F5344CB8AC3E}">
        <p14:creationId xmlns:p14="http://schemas.microsoft.com/office/powerpoint/2010/main" val="399652928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80A23EF7-58C3-4513-8243-12BFF5EE867E}" type="slidenum">
              <a:rPr lang="ja-JP" altLang="en-US">
                <a:solidFill>
                  <a:prstClr val="black"/>
                </a:solidFill>
              </a:rPr>
              <a:pPr/>
              <a:t>31</a:t>
            </a:fld>
            <a:endParaRPr lang="ja-JP" altLang="en-US">
              <a:solidFill>
                <a:prstClr val="black"/>
              </a:solidFill>
            </a:endParaRPr>
          </a:p>
        </p:txBody>
      </p:sp>
    </p:spTree>
    <p:extLst>
      <p:ext uri="{BB962C8B-B14F-4D97-AF65-F5344CB8AC3E}">
        <p14:creationId xmlns:p14="http://schemas.microsoft.com/office/powerpoint/2010/main" val="399652928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dirty="0"/>
          </a:p>
        </p:txBody>
      </p:sp>
      <p:sp>
        <p:nvSpPr>
          <p:cNvPr id="4" name="スライド番号プレースホルダー 3"/>
          <p:cNvSpPr>
            <a:spLocks noGrp="1"/>
          </p:cNvSpPr>
          <p:nvPr>
            <p:ph type="sldNum" sz="quarter" idx="10"/>
          </p:nvPr>
        </p:nvSpPr>
        <p:spPr/>
        <p:txBody>
          <a:bodyPr/>
          <a:lstStyle/>
          <a:p>
            <a:fld id="{B39AE617-8A25-4024-A893-0FA5B767248E}" type="slidenum">
              <a:rPr lang="en-US" smtClean="0"/>
              <a:t>4</a:t>
            </a:fld>
            <a:endParaRPr lang="en-US"/>
          </a:p>
        </p:txBody>
      </p:sp>
    </p:spTree>
    <p:extLst>
      <p:ext uri="{BB962C8B-B14F-4D97-AF65-F5344CB8AC3E}">
        <p14:creationId xmlns:p14="http://schemas.microsoft.com/office/powerpoint/2010/main" val="369249419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dirty="0"/>
          </a:p>
        </p:txBody>
      </p:sp>
      <p:sp>
        <p:nvSpPr>
          <p:cNvPr id="4" name="スライド番号プレースホルダー 3"/>
          <p:cNvSpPr>
            <a:spLocks noGrp="1"/>
          </p:cNvSpPr>
          <p:nvPr>
            <p:ph type="sldNum" sz="quarter" idx="10"/>
          </p:nvPr>
        </p:nvSpPr>
        <p:spPr/>
        <p:txBody>
          <a:bodyPr/>
          <a:lstStyle/>
          <a:p>
            <a:fld id="{B39AE617-8A25-4024-A893-0FA5B767248E}" type="slidenum">
              <a:rPr lang="en-US" smtClean="0"/>
              <a:t>5</a:t>
            </a:fld>
            <a:endParaRPr lang="en-US"/>
          </a:p>
        </p:txBody>
      </p:sp>
    </p:spTree>
    <p:extLst>
      <p:ext uri="{BB962C8B-B14F-4D97-AF65-F5344CB8AC3E}">
        <p14:creationId xmlns:p14="http://schemas.microsoft.com/office/powerpoint/2010/main" val="118505259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dirty="0"/>
          </a:p>
        </p:txBody>
      </p:sp>
      <p:sp>
        <p:nvSpPr>
          <p:cNvPr id="4" name="スライド番号プレースホルダー 3"/>
          <p:cNvSpPr>
            <a:spLocks noGrp="1"/>
          </p:cNvSpPr>
          <p:nvPr>
            <p:ph type="sldNum" sz="quarter" idx="10"/>
          </p:nvPr>
        </p:nvSpPr>
        <p:spPr/>
        <p:txBody>
          <a:bodyPr/>
          <a:lstStyle/>
          <a:p>
            <a:fld id="{B39AE617-8A25-4024-A893-0FA5B767248E}" type="slidenum">
              <a:rPr lang="en-US" smtClean="0"/>
              <a:t>6</a:t>
            </a:fld>
            <a:endParaRPr lang="en-US"/>
          </a:p>
        </p:txBody>
      </p:sp>
    </p:spTree>
    <p:extLst>
      <p:ext uri="{BB962C8B-B14F-4D97-AF65-F5344CB8AC3E}">
        <p14:creationId xmlns:p14="http://schemas.microsoft.com/office/powerpoint/2010/main" val="343121388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dirty="0"/>
          </a:p>
        </p:txBody>
      </p:sp>
      <p:sp>
        <p:nvSpPr>
          <p:cNvPr id="4" name="スライド番号プレースホルダー 3"/>
          <p:cNvSpPr>
            <a:spLocks noGrp="1"/>
          </p:cNvSpPr>
          <p:nvPr>
            <p:ph type="sldNum" sz="quarter" idx="10"/>
          </p:nvPr>
        </p:nvSpPr>
        <p:spPr/>
        <p:txBody>
          <a:bodyPr/>
          <a:lstStyle/>
          <a:p>
            <a:fld id="{B39AE617-8A25-4024-A893-0FA5B767248E}" type="slidenum">
              <a:rPr lang="en-US" smtClean="0"/>
              <a:t>7</a:t>
            </a:fld>
            <a:endParaRPr lang="en-US"/>
          </a:p>
        </p:txBody>
      </p:sp>
    </p:spTree>
    <p:extLst>
      <p:ext uri="{BB962C8B-B14F-4D97-AF65-F5344CB8AC3E}">
        <p14:creationId xmlns:p14="http://schemas.microsoft.com/office/powerpoint/2010/main" val="362011805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dirty="0"/>
          </a:p>
        </p:txBody>
      </p:sp>
      <p:sp>
        <p:nvSpPr>
          <p:cNvPr id="4" name="スライド番号プレースホルダー 3"/>
          <p:cNvSpPr>
            <a:spLocks noGrp="1"/>
          </p:cNvSpPr>
          <p:nvPr>
            <p:ph type="sldNum" sz="quarter" idx="10"/>
          </p:nvPr>
        </p:nvSpPr>
        <p:spPr/>
        <p:txBody>
          <a:bodyPr/>
          <a:lstStyle/>
          <a:p>
            <a:fld id="{B39AE617-8A25-4024-A893-0FA5B767248E}" type="slidenum">
              <a:rPr lang="en-US" smtClean="0"/>
              <a:t>8</a:t>
            </a:fld>
            <a:endParaRPr lang="en-US"/>
          </a:p>
        </p:txBody>
      </p:sp>
    </p:spTree>
    <p:extLst>
      <p:ext uri="{BB962C8B-B14F-4D97-AF65-F5344CB8AC3E}">
        <p14:creationId xmlns:p14="http://schemas.microsoft.com/office/powerpoint/2010/main" val="54883135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1143000" y="685800"/>
            <a:ext cx="4572000" cy="3429000"/>
          </a:xfrm>
        </p:spPr>
      </p:sp>
      <p:sp>
        <p:nvSpPr>
          <p:cNvPr id="3" name="ノート プレースホルダー 2"/>
          <p:cNvSpPr>
            <a:spLocks noGrp="1"/>
          </p:cNvSpPr>
          <p:nvPr>
            <p:ph type="body" idx="1"/>
          </p:nvPr>
        </p:nvSpPr>
        <p:spPr/>
        <p:txBody>
          <a:bodyPr/>
          <a:lstStyle/>
          <a:p>
            <a:r>
              <a:rPr kumimoji="1" lang="ja-JP" altLang="en-US" dirty="0" smtClean="0"/>
              <a:t>決定の影響は何十年にも及ぶもの</a:t>
            </a:r>
            <a:endParaRPr kumimoji="1" lang="ja-JP" altLang="en-US" dirty="0"/>
          </a:p>
        </p:txBody>
      </p:sp>
      <p:sp>
        <p:nvSpPr>
          <p:cNvPr id="4" name="スライド番号プレースホルダー 3"/>
          <p:cNvSpPr>
            <a:spLocks noGrp="1"/>
          </p:cNvSpPr>
          <p:nvPr>
            <p:ph type="sldNum" sz="quarter" idx="10"/>
          </p:nvPr>
        </p:nvSpPr>
        <p:spPr/>
        <p:txBody>
          <a:bodyPr/>
          <a:lstStyle/>
          <a:p>
            <a:fld id="{80A23EF7-58C3-4513-8243-12BFF5EE867E}" type="slidenum">
              <a:rPr lang="ja-JP" altLang="en-US" smtClean="0">
                <a:solidFill>
                  <a:prstClr val="black"/>
                </a:solidFill>
              </a:rPr>
              <a:pPr/>
              <a:t>16</a:t>
            </a:fld>
            <a:endParaRPr lang="ja-JP" altLang="en-US">
              <a:solidFill>
                <a:prstClr val="black"/>
              </a:solidFill>
            </a:endParaRPr>
          </a:p>
        </p:txBody>
      </p:sp>
    </p:spTree>
    <p:extLst>
      <p:ext uri="{BB962C8B-B14F-4D97-AF65-F5344CB8AC3E}">
        <p14:creationId xmlns:p14="http://schemas.microsoft.com/office/powerpoint/2010/main" val="399652928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1143000" y="685800"/>
            <a:ext cx="4572000" cy="3429000"/>
          </a:xfrm>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80A23EF7-58C3-4513-8243-12BFF5EE867E}" type="slidenum">
              <a:rPr lang="ja-JP" altLang="en-US">
                <a:solidFill>
                  <a:prstClr val="black"/>
                </a:solidFill>
              </a:rPr>
              <a:pPr/>
              <a:t>17</a:t>
            </a:fld>
            <a:endParaRPr lang="ja-JP" altLang="en-US">
              <a:solidFill>
                <a:prstClr val="black"/>
              </a:solidFill>
            </a:endParaRPr>
          </a:p>
        </p:txBody>
      </p:sp>
    </p:spTree>
    <p:extLst>
      <p:ext uri="{BB962C8B-B14F-4D97-AF65-F5344CB8AC3E}">
        <p14:creationId xmlns:p14="http://schemas.microsoft.com/office/powerpoint/2010/main" val="399652928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1143000" y="685800"/>
            <a:ext cx="4572000" cy="3429000"/>
          </a:xfrm>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80A23EF7-58C3-4513-8243-12BFF5EE867E}" type="slidenum">
              <a:rPr lang="ja-JP" altLang="en-US">
                <a:solidFill>
                  <a:prstClr val="black"/>
                </a:solidFill>
              </a:rPr>
              <a:pPr/>
              <a:t>18</a:t>
            </a:fld>
            <a:endParaRPr lang="ja-JP" altLang="en-US">
              <a:solidFill>
                <a:prstClr val="black"/>
              </a:solidFill>
            </a:endParaRPr>
          </a:p>
        </p:txBody>
      </p:sp>
    </p:spTree>
    <p:extLst>
      <p:ext uri="{BB962C8B-B14F-4D97-AF65-F5344CB8AC3E}">
        <p14:creationId xmlns:p14="http://schemas.microsoft.com/office/powerpoint/2010/main" val="399652928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ja-JP" altLang="en-US" smtClean="0"/>
              <a:t>マスター タイトルの書式設定</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smtClean="0"/>
              <a:t>マスター サブタイトルの書式設定</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10/10/2014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10/10/2014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10/10/2014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914400" y="2130426"/>
            <a:ext cx="10363200" cy="1470025"/>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51B4739A-7E03-435E-91A3-1F73102446DA}" type="datetimeFigureOut">
              <a:rPr lang="ja-JP" altLang="en-US" smtClean="0">
                <a:solidFill>
                  <a:prstClr val="black">
                    <a:tint val="75000"/>
                  </a:prstClr>
                </a:solidFill>
              </a:rPr>
              <a:pPr/>
              <a:t>2014/10/10</a:t>
            </a:fld>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8C5A97C8-72D0-4373-A187-CCD53DC7E9A5}"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419793130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51B4739A-7E03-435E-91A3-1F73102446DA}" type="datetimeFigureOut">
              <a:rPr lang="ja-JP" altLang="en-US" smtClean="0">
                <a:solidFill>
                  <a:prstClr val="black">
                    <a:tint val="75000"/>
                  </a:prstClr>
                </a:solidFill>
              </a:rPr>
              <a:pPr/>
              <a:t>2014/10/10</a:t>
            </a:fld>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8C5A97C8-72D0-4373-A187-CCD53DC7E9A5}"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13646163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963084" y="4406901"/>
            <a:ext cx="10363200" cy="1362075"/>
          </a:xfrm>
        </p:spPr>
        <p:txBody>
          <a:bodyPr anchor="t"/>
          <a:lstStyle>
            <a:lvl1pPr algn="l">
              <a:defRPr sz="4000"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51B4739A-7E03-435E-91A3-1F73102446DA}" type="datetimeFigureOut">
              <a:rPr lang="ja-JP" altLang="en-US" smtClean="0">
                <a:solidFill>
                  <a:prstClr val="black">
                    <a:tint val="75000"/>
                  </a:prstClr>
                </a:solidFill>
              </a:rPr>
              <a:pPr/>
              <a:t>2014/10/10</a:t>
            </a:fld>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8C5A97C8-72D0-4373-A187-CCD53DC7E9A5}"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10846717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51B4739A-7E03-435E-91A3-1F73102446DA}" type="datetimeFigureOut">
              <a:rPr lang="ja-JP" altLang="en-US" smtClean="0">
                <a:solidFill>
                  <a:prstClr val="black">
                    <a:tint val="75000"/>
                  </a:prstClr>
                </a:solidFill>
              </a:rPr>
              <a:pPr/>
              <a:t>2014/10/10</a:t>
            </a:fld>
            <a:endParaRPr lang="ja-JP" altLang="en-US">
              <a:solidFill>
                <a:prstClr val="black">
                  <a:tint val="75000"/>
                </a:prstClr>
              </a:solidFill>
            </a:endParaRPr>
          </a:p>
        </p:txBody>
      </p:sp>
      <p:sp>
        <p:nvSpPr>
          <p:cNvPr id="6" name="フッター プレースホルダー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ー 6"/>
          <p:cNvSpPr>
            <a:spLocks noGrp="1"/>
          </p:cNvSpPr>
          <p:nvPr>
            <p:ph type="sldNum" sz="quarter" idx="12"/>
          </p:nvPr>
        </p:nvSpPr>
        <p:spPr/>
        <p:txBody>
          <a:bodyPr/>
          <a:lstStyle/>
          <a:p>
            <a:fld id="{8C5A97C8-72D0-4373-A187-CCD53DC7E9A5}"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04235600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51B4739A-7E03-435E-91A3-1F73102446DA}" type="datetimeFigureOut">
              <a:rPr lang="ja-JP" altLang="en-US" smtClean="0">
                <a:solidFill>
                  <a:prstClr val="black">
                    <a:tint val="75000"/>
                  </a:prstClr>
                </a:solidFill>
              </a:rPr>
              <a:pPr/>
              <a:t>2014/10/10</a:t>
            </a:fld>
            <a:endParaRPr lang="ja-JP" altLang="en-US">
              <a:solidFill>
                <a:prstClr val="black">
                  <a:tint val="75000"/>
                </a:prstClr>
              </a:solidFill>
            </a:endParaRPr>
          </a:p>
        </p:txBody>
      </p:sp>
      <p:sp>
        <p:nvSpPr>
          <p:cNvPr id="8" name="フッター プレースホルダー 7"/>
          <p:cNvSpPr>
            <a:spLocks noGrp="1"/>
          </p:cNvSpPr>
          <p:nvPr>
            <p:ph type="ftr" sz="quarter" idx="11"/>
          </p:nvPr>
        </p:nvSpPr>
        <p:spPr/>
        <p:txBody>
          <a:bodyPr/>
          <a:lstStyle/>
          <a:p>
            <a:endParaRPr lang="ja-JP" altLang="en-US">
              <a:solidFill>
                <a:prstClr val="black">
                  <a:tint val="75000"/>
                </a:prstClr>
              </a:solidFill>
            </a:endParaRPr>
          </a:p>
        </p:txBody>
      </p:sp>
      <p:sp>
        <p:nvSpPr>
          <p:cNvPr id="9" name="スライド番号プレースホルダー 8"/>
          <p:cNvSpPr>
            <a:spLocks noGrp="1"/>
          </p:cNvSpPr>
          <p:nvPr>
            <p:ph type="sldNum" sz="quarter" idx="12"/>
          </p:nvPr>
        </p:nvSpPr>
        <p:spPr/>
        <p:txBody>
          <a:bodyPr/>
          <a:lstStyle/>
          <a:p>
            <a:fld id="{8C5A97C8-72D0-4373-A187-CCD53DC7E9A5}"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27304746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51B4739A-7E03-435E-91A3-1F73102446DA}" type="datetimeFigureOut">
              <a:rPr lang="ja-JP" altLang="en-US" smtClean="0">
                <a:solidFill>
                  <a:prstClr val="black">
                    <a:tint val="75000"/>
                  </a:prstClr>
                </a:solidFill>
              </a:rPr>
              <a:pPr/>
              <a:t>2014/10/10</a:t>
            </a:fld>
            <a:endParaRPr lang="ja-JP" altLang="en-US">
              <a:solidFill>
                <a:prstClr val="black">
                  <a:tint val="75000"/>
                </a:prstClr>
              </a:solidFill>
            </a:endParaRPr>
          </a:p>
        </p:txBody>
      </p:sp>
      <p:sp>
        <p:nvSpPr>
          <p:cNvPr id="4" name="フッター プレースホルダー 3"/>
          <p:cNvSpPr>
            <a:spLocks noGrp="1"/>
          </p:cNvSpPr>
          <p:nvPr>
            <p:ph type="ftr" sz="quarter" idx="11"/>
          </p:nvPr>
        </p:nvSpPr>
        <p:spPr/>
        <p:txBody>
          <a:bodyPr/>
          <a:lstStyle/>
          <a:p>
            <a:endParaRPr lang="ja-JP" altLang="en-US">
              <a:solidFill>
                <a:prstClr val="black">
                  <a:tint val="75000"/>
                </a:prstClr>
              </a:solidFill>
            </a:endParaRPr>
          </a:p>
        </p:txBody>
      </p:sp>
      <p:sp>
        <p:nvSpPr>
          <p:cNvPr id="5" name="スライド番号プレースホルダー 4"/>
          <p:cNvSpPr>
            <a:spLocks noGrp="1"/>
          </p:cNvSpPr>
          <p:nvPr>
            <p:ph type="sldNum" sz="quarter" idx="12"/>
          </p:nvPr>
        </p:nvSpPr>
        <p:spPr/>
        <p:txBody>
          <a:bodyPr/>
          <a:lstStyle/>
          <a:p>
            <a:fld id="{8C5A97C8-72D0-4373-A187-CCD53DC7E9A5}"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427184839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51B4739A-7E03-435E-91A3-1F73102446DA}" type="datetimeFigureOut">
              <a:rPr lang="ja-JP" altLang="en-US" smtClean="0">
                <a:solidFill>
                  <a:prstClr val="black">
                    <a:tint val="75000"/>
                  </a:prstClr>
                </a:solidFill>
              </a:rPr>
              <a:pPr/>
              <a:t>2014/10/10</a:t>
            </a:fld>
            <a:endParaRPr lang="ja-JP" altLang="en-US">
              <a:solidFill>
                <a:prstClr val="black">
                  <a:tint val="75000"/>
                </a:prstClr>
              </a:solidFill>
            </a:endParaRPr>
          </a:p>
        </p:txBody>
      </p:sp>
      <p:sp>
        <p:nvSpPr>
          <p:cNvPr id="3" name="フッター プレースホルダー 2"/>
          <p:cNvSpPr>
            <a:spLocks noGrp="1"/>
          </p:cNvSpPr>
          <p:nvPr>
            <p:ph type="ftr" sz="quarter" idx="11"/>
          </p:nvPr>
        </p:nvSpPr>
        <p:spPr/>
        <p:txBody>
          <a:bodyPr/>
          <a:lstStyle/>
          <a:p>
            <a:endParaRPr lang="ja-JP" altLang="en-US">
              <a:solidFill>
                <a:prstClr val="black">
                  <a:tint val="75000"/>
                </a:prstClr>
              </a:solidFill>
            </a:endParaRPr>
          </a:p>
        </p:txBody>
      </p:sp>
      <p:sp>
        <p:nvSpPr>
          <p:cNvPr id="4" name="スライド番号プレースホルダー 3"/>
          <p:cNvSpPr>
            <a:spLocks noGrp="1"/>
          </p:cNvSpPr>
          <p:nvPr>
            <p:ph type="sldNum" sz="quarter" idx="12"/>
          </p:nvPr>
        </p:nvSpPr>
        <p:spPr/>
        <p:txBody>
          <a:bodyPr/>
          <a:lstStyle/>
          <a:p>
            <a:fld id="{8C5A97C8-72D0-4373-A187-CCD53DC7E9A5}"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08704900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609601" y="273050"/>
            <a:ext cx="4011084" cy="1162050"/>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51B4739A-7E03-435E-91A3-1F73102446DA}" type="datetimeFigureOut">
              <a:rPr lang="ja-JP" altLang="en-US" smtClean="0">
                <a:solidFill>
                  <a:prstClr val="black">
                    <a:tint val="75000"/>
                  </a:prstClr>
                </a:solidFill>
              </a:rPr>
              <a:pPr/>
              <a:t>2014/10/10</a:t>
            </a:fld>
            <a:endParaRPr lang="ja-JP" altLang="en-US">
              <a:solidFill>
                <a:prstClr val="black">
                  <a:tint val="75000"/>
                </a:prstClr>
              </a:solidFill>
            </a:endParaRPr>
          </a:p>
        </p:txBody>
      </p:sp>
      <p:sp>
        <p:nvSpPr>
          <p:cNvPr id="6" name="フッター プレースホルダー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ー 6"/>
          <p:cNvSpPr>
            <a:spLocks noGrp="1"/>
          </p:cNvSpPr>
          <p:nvPr>
            <p:ph type="sldNum" sz="quarter" idx="12"/>
          </p:nvPr>
        </p:nvSpPr>
        <p:spPr/>
        <p:txBody>
          <a:bodyPr/>
          <a:lstStyle/>
          <a:p>
            <a:fld id="{8C5A97C8-72D0-4373-A187-CCD53DC7E9A5}"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8194223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idx="1"/>
          </p:nvPr>
        </p:nvSpPr>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10/10/2014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2389717" y="4800600"/>
            <a:ext cx="7315200" cy="566738"/>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51B4739A-7E03-435E-91A3-1F73102446DA}" type="datetimeFigureOut">
              <a:rPr lang="ja-JP" altLang="en-US" smtClean="0">
                <a:solidFill>
                  <a:prstClr val="black">
                    <a:tint val="75000"/>
                  </a:prstClr>
                </a:solidFill>
              </a:rPr>
              <a:pPr/>
              <a:t>2014/10/10</a:t>
            </a:fld>
            <a:endParaRPr lang="ja-JP" altLang="en-US">
              <a:solidFill>
                <a:prstClr val="black">
                  <a:tint val="75000"/>
                </a:prstClr>
              </a:solidFill>
            </a:endParaRPr>
          </a:p>
        </p:txBody>
      </p:sp>
      <p:sp>
        <p:nvSpPr>
          <p:cNvPr id="6" name="フッター プレースホルダー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ー 6"/>
          <p:cNvSpPr>
            <a:spLocks noGrp="1"/>
          </p:cNvSpPr>
          <p:nvPr>
            <p:ph type="sldNum" sz="quarter" idx="12"/>
          </p:nvPr>
        </p:nvSpPr>
        <p:spPr/>
        <p:txBody>
          <a:bodyPr/>
          <a:lstStyle/>
          <a:p>
            <a:fld id="{8C5A97C8-72D0-4373-A187-CCD53DC7E9A5}"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33658230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51B4739A-7E03-435E-91A3-1F73102446DA}" type="datetimeFigureOut">
              <a:rPr lang="ja-JP" altLang="en-US" smtClean="0">
                <a:solidFill>
                  <a:prstClr val="black">
                    <a:tint val="75000"/>
                  </a:prstClr>
                </a:solidFill>
              </a:rPr>
              <a:pPr/>
              <a:t>2014/10/10</a:t>
            </a:fld>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8C5A97C8-72D0-4373-A187-CCD53DC7E9A5}"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35187678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8839200" y="274639"/>
            <a:ext cx="2743200" cy="5851525"/>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609600" y="274639"/>
            <a:ext cx="8026400" cy="5851525"/>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51B4739A-7E03-435E-91A3-1F73102446DA}" type="datetimeFigureOut">
              <a:rPr lang="ja-JP" altLang="en-US" smtClean="0">
                <a:solidFill>
                  <a:prstClr val="black">
                    <a:tint val="75000"/>
                  </a:prstClr>
                </a:solidFill>
              </a:rPr>
              <a:pPr/>
              <a:t>2014/10/10</a:t>
            </a:fld>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8C5A97C8-72D0-4373-A187-CCD53DC7E9A5}"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7299073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C764DE79-268F-4C1A-8933-263129D2AF90}" type="datetimeFigureOut">
              <a:rPr lang="en-US" dirty="0"/>
              <a:t>10/10/2014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Date Placeholder 4"/>
          <p:cNvSpPr>
            <a:spLocks noGrp="1"/>
          </p:cNvSpPr>
          <p:nvPr>
            <p:ph type="dt" sz="half" idx="10"/>
          </p:nvPr>
        </p:nvSpPr>
        <p:spPr/>
        <p:txBody>
          <a:bodyPr/>
          <a:lstStyle/>
          <a:p>
            <a:fld id="{C764DE79-268F-4C1A-8933-263129D2AF90}" type="datetimeFigureOut">
              <a:rPr lang="en-US" dirty="0"/>
              <a:t>10/10/2014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4" name="Content Placeholder 3"/>
          <p:cNvSpPr>
            <a:spLocks noGrp="1"/>
          </p:cNvSpPr>
          <p:nvPr>
            <p:ph sz="half" idx="2"/>
          </p:nvPr>
        </p:nvSpPr>
        <p:spPr>
          <a:xfrm>
            <a:off x="839788" y="2505075"/>
            <a:ext cx="5157787" cy="368458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6" name="Content Placeholder 5"/>
          <p:cNvSpPr>
            <a:spLocks noGrp="1"/>
          </p:cNvSpPr>
          <p:nvPr>
            <p:ph sz="quarter" idx="4"/>
          </p:nvPr>
        </p:nvSpPr>
        <p:spPr>
          <a:xfrm>
            <a:off x="6172200" y="2505075"/>
            <a:ext cx="5183188" cy="368458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7" name="Date Placeholder 6"/>
          <p:cNvSpPr>
            <a:spLocks noGrp="1"/>
          </p:cNvSpPr>
          <p:nvPr>
            <p:ph type="dt" sz="half" idx="10"/>
          </p:nvPr>
        </p:nvSpPr>
        <p:spPr/>
        <p:txBody>
          <a:bodyPr/>
          <a:lstStyle/>
          <a:p>
            <a:fld id="{C764DE79-268F-4C1A-8933-263129D2AF90}" type="datetimeFigureOut">
              <a:rPr lang="en-US" dirty="0"/>
              <a:t>10/10/2014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8F63A3B-78C7-47BE-AE5E-E10140E04643}"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Date Placeholder 2"/>
          <p:cNvSpPr>
            <a:spLocks noGrp="1"/>
          </p:cNvSpPr>
          <p:nvPr>
            <p:ph type="dt" sz="half" idx="10"/>
          </p:nvPr>
        </p:nvSpPr>
        <p:spPr/>
        <p:txBody>
          <a:bodyPr/>
          <a:lstStyle/>
          <a:p>
            <a:fld id="{C764DE79-268F-4C1A-8933-263129D2AF90}" type="datetimeFigureOut">
              <a:rPr lang="en-US" dirty="0"/>
              <a:t>10/10/2014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8F63A3B-78C7-47BE-AE5E-E10140E04643}"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64DE79-268F-4C1A-8933-263129D2AF90}" type="datetimeFigureOut">
              <a:rPr lang="en-US" dirty="0"/>
              <a:t>10/10/2014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8F63A3B-78C7-47BE-AE5E-E10140E04643}"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ja-JP" altLang="en-US" smtClean="0"/>
              <a:t>マスター タイトルの書式設定</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C764DE79-268F-4C1A-8933-263129D2AF90}" type="datetimeFigureOut">
              <a:rPr lang="en-US" dirty="0"/>
              <a:t>10/10/2014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ja-JP" altLang="en-US" smtClean="0"/>
              <a:t>マスター タイトルの書式設定</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smtClean="0"/>
              <a:t>図を追加</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C764DE79-268F-4C1A-8933-263129D2AF90}" type="datetimeFigureOut">
              <a:rPr lang="en-US" dirty="0"/>
              <a:t>10/10/2014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764DE79-268F-4C1A-8933-263129D2AF90}" type="datetimeFigureOut">
              <a:rPr lang="en-US" dirty="0"/>
              <a:t>10/10/2014</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8F63A3B-78C7-47BE-AE5E-E10140E04643}" type="slidenum">
              <a:rPr lang="en-US" dirty="0"/>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1B4739A-7E03-435E-91A3-1F73102446DA}" type="datetimeFigureOut">
              <a:rPr kumimoji="1" lang="ja-JP" altLang="en-US" smtClean="0">
                <a:solidFill>
                  <a:prstClr val="black">
                    <a:tint val="75000"/>
                  </a:prstClr>
                </a:solidFill>
              </a:rPr>
              <a:pPr defTabSz="914400"/>
              <a:t>2014/10/10</a:t>
            </a:fld>
            <a:endParaRPr kumimoji="1" lang="ja-JP" altLang="en-US">
              <a:solidFill>
                <a:prstClr val="black">
                  <a:tint val="75000"/>
                </a:prstClr>
              </a:solidFill>
            </a:endParaRPr>
          </a:p>
        </p:txBody>
      </p:sp>
      <p:sp>
        <p:nvSpPr>
          <p:cNvPr id="5" name="フッター プレースホルダー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kumimoji="1" lang="ja-JP" altLang="en-US">
              <a:solidFill>
                <a:prstClr val="black">
                  <a:tint val="75000"/>
                </a:prstClr>
              </a:solidFill>
            </a:endParaRPr>
          </a:p>
        </p:txBody>
      </p:sp>
      <p:sp>
        <p:nvSpPr>
          <p:cNvPr id="6" name="スライド番号プレースホルダー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8C5A97C8-72D0-4373-A187-CCD53DC7E9A5}" type="slidenum">
              <a:rPr kumimoji="1" lang="ja-JP" altLang="en-US" smtClean="0">
                <a:solidFill>
                  <a:prstClr val="black">
                    <a:tint val="75000"/>
                  </a:prstClr>
                </a:solidFill>
              </a:rPr>
              <a:pPr defTabSz="914400"/>
              <a:t>‹#›</a:t>
            </a:fld>
            <a:endParaRPr kumimoji="1" lang="ja-JP" altLang="en-US">
              <a:solidFill>
                <a:prstClr val="black">
                  <a:tint val="75000"/>
                </a:prstClr>
              </a:solidFill>
            </a:endParaRPr>
          </a:p>
        </p:txBody>
      </p:sp>
    </p:spTree>
    <p:extLst>
      <p:ext uri="{BB962C8B-B14F-4D97-AF65-F5344CB8AC3E}">
        <p14:creationId xmlns:p14="http://schemas.microsoft.com/office/powerpoint/2010/main" val="209178706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wmf"/><Relationship Id="rId2" Type="http://schemas.openxmlformats.org/officeDocument/2006/relationships/image" Target="../media/image6.png"/><Relationship Id="rId1" Type="http://schemas.openxmlformats.org/officeDocument/2006/relationships/slideLayout" Target="../slideLayouts/slideLayout13.xml"/><Relationship Id="rId4" Type="http://schemas.openxmlformats.org/officeDocument/2006/relationships/image" Target="../media/image8.wmf"/></Relationships>
</file>

<file path=ppt/slides/_rels/slide11.xml.rels><?xml version="1.0" encoding="UTF-8" standalone="yes"?>
<Relationships xmlns="http://schemas.openxmlformats.org/package/2006/relationships"><Relationship Id="rId2" Type="http://schemas.openxmlformats.org/officeDocument/2006/relationships/image" Target="../media/image9.wmf"/><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2" Type="http://schemas.openxmlformats.org/officeDocument/2006/relationships/image" Target="../media/image10.wmf"/><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image" Target="../media/image11.gif"/><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3" Type="http://schemas.openxmlformats.org/officeDocument/2006/relationships/image" Target="../media/image13.wmf"/><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3" Type="http://schemas.openxmlformats.org/officeDocument/2006/relationships/image" Target="../media/image14.wmf"/><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3" Type="http://schemas.openxmlformats.org/officeDocument/2006/relationships/image" Target="../media/image15.wmf"/><Relationship Id="rId2" Type="http://schemas.openxmlformats.org/officeDocument/2006/relationships/notesSlide" Target="../notesSlides/notesSlide9.xml"/><Relationship Id="rId1" Type="http://schemas.openxmlformats.org/officeDocument/2006/relationships/slideLayout" Target="../slideLayouts/slideLayout13.xml"/><Relationship Id="rId4" Type="http://schemas.openxmlformats.org/officeDocument/2006/relationships/image" Target="../media/image16.jpeg"/></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18.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1.xml.rels><?xml version="1.0" encoding="UTF-8" standalone="yes"?>
<Relationships xmlns="http://schemas.openxmlformats.org/package/2006/relationships"><Relationship Id="rId3" Type="http://schemas.openxmlformats.org/officeDocument/2006/relationships/hyperlink" Target="http://president.jp/articles/-/5241?page=2" TargetMode="External"/><Relationship Id="rId2" Type="http://schemas.openxmlformats.org/officeDocument/2006/relationships/hyperlink" Target="http://diamond.jp/articles/-/16623?page=2" TargetMode="External"/><Relationship Id="rId1" Type="http://schemas.openxmlformats.org/officeDocument/2006/relationships/slideLayout" Target="../slideLayouts/slideLayout18.xml"/></Relationships>
</file>

<file path=ppt/slides/_rels/slide22.x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3" Type="http://schemas.openxmlformats.org/officeDocument/2006/relationships/image" Target="../media/image7.wmf"/><Relationship Id="rId2" Type="http://schemas.openxmlformats.org/officeDocument/2006/relationships/image" Target="../media/image6.png"/><Relationship Id="rId1" Type="http://schemas.openxmlformats.org/officeDocument/2006/relationships/slideLayout" Target="../slideLayouts/slideLayout13.xml"/><Relationship Id="rId4" Type="http://schemas.openxmlformats.org/officeDocument/2006/relationships/image" Target="../media/image8.wmf"/></Relationships>
</file>

<file path=ppt/slides/_rels/slide24.xml.rels><?xml version="1.0" encoding="UTF-8" standalone="yes"?>
<Relationships xmlns="http://schemas.openxmlformats.org/package/2006/relationships"><Relationship Id="rId2" Type="http://schemas.openxmlformats.org/officeDocument/2006/relationships/image" Target="../media/image9.wmf"/><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2" Type="http://schemas.openxmlformats.org/officeDocument/2006/relationships/image" Target="../media/image10.wmf"/><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2" Type="http://schemas.openxmlformats.org/officeDocument/2006/relationships/image" Target="../media/image11.gif"/><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3" Type="http://schemas.openxmlformats.org/officeDocument/2006/relationships/image" Target="../media/image13.wmf"/><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14.wmf"/><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3" Type="http://schemas.openxmlformats.org/officeDocument/2006/relationships/image" Target="../media/image15.wmf"/><Relationship Id="rId2" Type="http://schemas.openxmlformats.org/officeDocument/2006/relationships/notesSlide" Target="../notesSlides/notesSlide12.xml"/><Relationship Id="rId1" Type="http://schemas.openxmlformats.org/officeDocument/2006/relationships/slideLayout" Target="../slideLayouts/slideLayout13.xml"/><Relationship Id="rId4" Type="http://schemas.openxmlformats.org/officeDocument/2006/relationships/image" Target="../media/image16.jpeg"/></Relationships>
</file>

<file path=ppt/slides/_rels/slide32.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18.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4.xml.rels><?xml version="1.0" encoding="UTF-8" standalone="yes"?>
<Relationships xmlns="http://schemas.openxmlformats.org/package/2006/relationships"><Relationship Id="rId3" Type="http://schemas.openxmlformats.org/officeDocument/2006/relationships/hyperlink" Target="http://president.jp/articles/-/5241?page=2" TargetMode="External"/><Relationship Id="rId2" Type="http://schemas.openxmlformats.org/officeDocument/2006/relationships/hyperlink" Target="http://diamond.jp/articles/-/16623?page=2" TargetMode="External"/><Relationship Id="rId1" Type="http://schemas.openxmlformats.org/officeDocument/2006/relationships/slideLayout" Target="../slideLayouts/slideLayout18.xml"/></Relationships>
</file>

<file path=ppt/slides/_rels/slide4.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482993"/>
            <a:ext cx="12192000" cy="2119045"/>
          </a:xfrm>
          <a:solidFill>
            <a:srgbClr val="FF99CC"/>
          </a:solidFill>
        </p:spPr>
        <p:txBody>
          <a:bodyPr>
            <a:normAutofit/>
          </a:bodyPr>
          <a:lstStyle/>
          <a:p>
            <a:pPr algn="l"/>
            <a:r>
              <a:rPr lang="ja-JP" altLang="en-US" sz="4400" dirty="0" smtClean="0"/>
              <a:t>第１章</a:t>
            </a:r>
            <a:r>
              <a:rPr lang="en-US" altLang="ja-JP" sz="4400" dirty="0" smtClean="0"/>
              <a:t/>
            </a:r>
            <a:br>
              <a:rPr lang="en-US" altLang="ja-JP" sz="4400" dirty="0" smtClean="0"/>
            </a:br>
            <a:r>
              <a:rPr lang="ja-JP" altLang="en-US" sz="4400" dirty="0" smtClean="0"/>
              <a:t>　　充分長いてこがあれば、</a:t>
            </a:r>
            <a:r>
              <a:rPr lang="en-US" altLang="ja-JP" sz="4400" dirty="0" smtClean="0"/>
              <a:t/>
            </a:r>
            <a:br>
              <a:rPr lang="en-US" altLang="ja-JP" sz="4400" dirty="0" smtClean="0"/>
            </a:br>
            <a:r>
              <a:rPr lang="ja-JP" altLang="en-US" sz="4400" dirty="0" smtClean="0"/>
              <a:t>　　　　片手で世界を動かしてみせよう</a:t>
            </a:r>
            <a:endParaRPr lang="en-US" sz="4400" dirty="0"/>
          </a:p>
        </p:txBody>
      </p:sp>
      <p:sp>
        <p:nvSpPr>
          <p:cNvPr id="3" name="サブタイトル 2"/>
          <p:cNvSpPr>
            <a:spLocks noGrp="1"/>
          </p:cNvSpPr>
          <p:nvPr>
            <p:ph type="subTitle" idx="1"/>
          </p:nvPr>
        </p:nvSpPr>
        <p:spPr>
          <a:xfrm>
            <a:off x="7707564" y="3823572"/>
            <a:ext cx="4180764" cy="544959"/>
          </a:xfrm>
          <a:noFill/>
          <a:ln w="28575">
            <a:solidFill>
              <a:srgbClr val="E9B7FF"/>
            </a:solidFill>
          </a:ln>
        </p:spPr>
        <p:txBody>
          <a:bodyPr/>
          <a:lstStyle/>
          <a:p>
            <a:r>
              <a:rPr lang="ja-JP" altLang="en-US" dirty="0" smtClean="0"/>
              <a:t>振り返り担当　ペヤング</a:t>
            </a:r>
            <a:endParaRPr lang="en-US" dirty="0"/>
          </a:p>
        </p:txBody>
      </p:sp>
      <p:pic>
        <p:nvPicPr>
          <p:cNvPr id="5" name="図 4"/>
          <p:cNvPicPr>
            <a:picLocks noChangeAspect="1"/>
          </p:cNvPicPr>
          <p:nvPr/>
        </p:nvPicPr>
        <p:blipFill>
          <a:blip r:embed="rId2"/>
          <a:stretch>
            <a:fillRect/>
          </a:stretch>
        </p:blipFill>
        <p:spPr>
          <a:xfrm>
            <a:off x="9797946" y="4590065"/>
            <a:ext cx="2180221" cy="1635166"/>
          </a:xfrm>
          <a:prstGeom prst="rect">
            <a:avLst/>
          </a:prstGeom>
        </p:spPr>
      </p:pic>
    </p:spTree>
    <p:extLst>
      <p:ext uri="{BB962C8B-B14F-4D97-AF65-F5344CB8AC3E}">
        <p14:creationId xmlns:p14="http://schemas.microsoft.com/office/powerpoint/2010/main" val="267839167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角丸四角形 3"/>
          <p:cNvSpPr/>
          <p:nvPr/>
        </p:nvSpPr>
        <p:spPr>
          <a:xfrm>
            <a:off x="431371" y="836712"/>
            <a:ext cx="6048672" cy="1512168"/>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r>
              <a:rPr kumimoji="1" lang="ja-JP" altLang="en-US" sz="2400" dirty="0">
                <a:solidFill>
                  <a:sysClr val="windowText" lastClr="000000"/>
                </a:solidFill>
                <a:latin typeface="メイリオ" panose="020B0604030504040204" pitchFamily="50" charset="-128"/>
                <a:ea typeface="メイリオ" panose="020B0604030504040204" pitchFamily="50" charset="-128"/>
                <a:cs typeface="メイリオ" panose="020B0604030504040204" pitchFamily="50" charset="-128"/>
              </a:rPr>
              <a:t>つぶれる会社に</a:t>
            </a:r>
            <a:r>
              <a:rPr kumimoji="1" lang="ja-JP" altLang="en-US" sz="2400" dirty="0" smtClean="0">
                <a:solidFill>
                  <a:sysClr val="windowText" lastClr="000000"/>
                </a:solidFill>
                <a:latin typeface="メイリオ" panose="020B0604030504040204" pitchFamily="50" charset="-128"/>
                <a:ea typeface="メイリオ" panose="020B0604030504040204" pitchFamily="50" charset="-128"/>
                <a:cs typeface="メイリオ" panose="020B0604030504040204" pitchFamily="50" charset="-128"/>
              </a:rPr>
              <a:t>は</a:t>
            </a:r>
            <a:endParaRPr kumimoji="1" lang="en-US" altLang="ja-JP" sz="2400" dirty="0" smtClean="0">
              <a:solidFill>
                <a:sysClr val="windowText" lastClr="000000"/>
              </a:solidFill>
              <a:latin typeface="メイリオ" panose="020B0604030504040204" pitchFamily="50" charset="-128"/>
              <a:ea typeface="メイリオ" panose="020B0604030504040204" pitchFamily="50" charset="-128"/>
              <a:cs typeface="メイリオ" panose="020B0604030504040204" pitchFamily="50" charset="-128"/>
            </a:endParaRPr>
          </a:p>
          <a:p>
            <a:pPr algn="ctr" defTabSz="914400"/>
            <a:r>
              <a:rPr kumimoji="1" lang="ja-JP" altLang="en-US" sz="2400" dirty="0">
                <a:solidFill>
                  <a:sysClr val="windowText" lastClr="000000"/>
                </a:solidFill>
                <a:latin typeface="メイリオ" panose="020B0604030504040204" pitchFamily="50" charset="-128"/>
                <a:ea typeface="メイリオ" panose="020B0604030504040204" pitchFamily="50" charset="-128"/>
                <a:cs typeface="メイリオ" panose="020B0604030504040204" pitchFamily="50" charset="-128"/>
              </a:rPr>
              <a:t>トラブル</a:t>
            </a:r>
            <a:r>
              <a:rPr kumimoji="1" lang="ja-JP" altLang="en-US" sz="2400" dirty="0" smtClean="0">
                <a:solidFill>
                  <a:sysClr val="windowText" lastClr="000000"/>
                </a:solidFill>
                <a:latin typeface="メイリオ" panose="020B0604030504040204" pitchFamily="50" charset="-128"/>
                <a:ea typeface="メイリオ" panose="020B0604030504040204" pitchFamily="50" charset="-128"/>
                <a:cs typeface="メイリオ" panose="020B0604030504040204" pitchFamily="50" charset="-128"/>
              </a:rPr>
              <a:t>を抱える証拠がある</a:t>
            </a:r>
            <a:endParaRPr kumimoji="1" lang="en-US" altLang="ja-JP" sz="2400" dirty="0" smtClean="0">
              <a:solidFill>
                <a:sysClr val="windowText" lastClr="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 name="角丸四角形 4"/>
          <p:cNvSpPr/>
          <p:nvPr/>
        </p:nvSpPr>
        <p:spPr>
          <a:xfrm>
            <a:off x="5519936" y="3011553"/>
            <a:ext cx="6048672" cy="1512168"/>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r>
              <a:rPr kumimoji="1" lang="ja-JP" altLang="en-US" sz="2400" dirty="0" smtClean="0">
                <a:solidFill>
                  <a:sysClr val="windowText" lastClr="000000"/>
                </a:solidFill>
                <a:latin typeface="メイリオ" panose="020B0604030504040204" pitchFamily="50" charset="-128"/>
                <a:ea typeface="メイリオ" panose="020B0604030504040204" pitchFamily="50" charset="-128"/>
                <a:cs typeface="メイリオ" panose="020B0604030504040204" pitchFamily="50" charset="-128"/>
              </a:rPr>
              <a:t>管理職はトラブルに</a:t>
            </a:r>
            <a:endParaRPr kumimoji="1" lang="en-US" altLang="ja-JP" sz="2400" dirty="0" smtClean="0">
              <a:solidFill>
                <a:sysClr val="windowText" lastClr="000000"/>
              </a:solidFill>
              <a:latin typeface="メイリオ" panose="020B0604030504040204" pitchFamily="50" charset="-128"/>
              <a:ea typeface="メイリオ" panose="020B0604030504040204" pitchFamily="50" charset="-128"/>
              <a:cs typeface="メイリオ" panose="020B0604030504040204" pitchFamily="50" charset="-128"/>
            </a:endParaRPr>
          </a:p>
          <a:p>
            <a:pPr algn="ctr" defTabSz="914400"/>
            <a:r>
              <a:rPr kumimoji="1" lang="ja-JP" altLang="en-US" sz="2400" dirty="0">
                <a:solidFill>
                  <a:sysClr val="windowText" lastClr="000000"/>
                </a:solidFill>
                <a:latin typeface="メイリオ" panose="020B0604030504040204" pitchFamily="50" charset="-128"/>
                <a:ea typeface="メイリオ" panose="020B0604030504040204" pitchFamily="50" charset="-128"/>
                <a:cs typeface="メイリオ" panose="020B0604030504040204" pitchFamily="50" charset="-128"/>
              </a:rPr>
              <a:t>注意を払わない</a:t>
            </a:r>
          </a:p>
        </p:txBody>
      </p:sp>
      <p:sp>
        <p:nvSpPr>
          <p:cNvPr id="6" name="角丸四角形 5"/>
          <p:cNvSpPr/>
          <p:nvPr/>
        </p:nvSpPr>
        <p:spPr>
          <a:xfrm>
            <a:off x="431371" y="5013176"/>
            <a:ext cx="6048672" cy="144016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r>
              <a:rPr kumimoji="1" lang="ja-JP" altLang="en-US" sz="2400" dirty="0" smtClean="0">
                <a:solidFill>
                  <a:sysClr val="windowText" lastClr="000000"/>
                </a:solidFill>
                <a:latin typeface="メイリオ" panose="020B0604030504040204" pitchFamily="50" charset="-128"/>
                <a:ea typeface="メイリオ" panose="020B0604030504040204" pitchFamily="50" charset="-128"/>
                <a:cs typeface="メイリオ" panose="020B0604030504040204" pitchFamily="50" charset="-128"/>
              </a:rPr>
              <a:t>原因は</a:t>
            </a:r>
            <a:endParaRPr kumimoji="1" lang="en-US" altLang="ja-JP" sz="2400" dirty="0" smtClean="0">
              <a:solidFill>
                <a:sysClr val="windowText" lastClr="000000"/>
              </a:solidFill>
              <a:latin typeface="メイリオ" panose="020B0604030504040204" pitchFamily="50" charset="-128"/>
              <a:ea typeface="メイリオ" panose="020B0604030504040204" pitchFamily="50" charset="-128"/>
              <a:cs typeface="メイリオ" panose="020B0604030504040204" pitchFamily="50" charset="-128"/>
            </a:endParaRPr>
          </a:p>
          <a:p>
            <a:pPr algn="ctr" defTabSz="914400"/>
            <a:r>
              <a:rPr kumimoji="1" lang="ja-JP" altLang="en-US" sz="2400" dirty="0">
                <a:solidFill>
                  <a:sysClr val="windowText" lastClr="000000"/>
                </a:solidFill>
                <a:latin typeface="メイリオ" panose="020B0604030504040204" pitchFamily="50" charset="-128"/>
                <a:ea typeface="メイリオ" panose="020B0604030504040204" pitchFamily="50" charset="-128"/>
                <a:cs typeface="メイリオ" panose="020B0604030504040204" pitchFamily="50" charset="-128"/>
              </a:rPr>
              <a:t>組織に</a:t>
            </a:r>
            <a:r>
              <a:rPr kumimoji="1" lang="ja-JP" altLang="en-US" sz="2400" dirty="0" smtClean="0">
                <a:solidFill>
                  <a:sysClr val="windowText" lastClr="000000"/>
                </a:solidFill>
                <a:latin typeface="メイリオ" panose="020B0604030504040204" pitchFamily="50" charset="-128"/>
                <a:ea typeface="メイリオ" panose="020B0604030504040204" pitchFamily="50" charset="-128"/>
                <a:cs typeface="メイリオ" panose="020B0604030504040204" pitchFamily="50" charset="-128"/>
              </a:rPr>
              <a:t>おける</a:t>
            </a:r>
            <a:r>
              <a:rPr kumimoji="1" lang="en-US" altLang="ja-JP" sz="2400"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7</a:t>
            </a:r>
            <a:r>
              <a:rPr kumimoji="1" lang="ja-JP" altLang="en-US" sz="2400" dirty="0" err="1"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つの</a:t>
            </a:r>
            <a:r>
              <a:rPr kumimoji="1" lang="ja-JP" altLang="en-US" sz="2400"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学習障害</a:t>
            </a:r>
            <a:endParaRPr kumimoji="1" lang="en-US" altLang="ja-JP" sz="2400"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2050" name="Picture 2" descr="http://www.tokei-net21.com/fukuoka/wp-content/uploads/2014/09/kaisya_tousan.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208235" y="670511"/>
            <a:ext cx="2592288" cy="1844575"/>
          </a:xfrm>
          <a:prstGeom prst="rect">
            <a:avLst/>
          </a:prstGeom>
          <a:noFill/>
          <a:extLst>
            <a:ext uri="{909E8E84-426E-40DD-AFC4-6F175D3DCCD1}">
              <a14:hiddenFill xmlns:a14="http://schemas.microsoft.com/office/drawing/2010/main">
                <a:solidFill>
                  <a:srgbClr val="FFFFFF"/>
                </a:solidFill>
              </a14:hiddenFill>
            </a:ext>
          </a:extLst>
        </p:spPr>
      </p:pic>
      <p:pic>
        <p:nvPicPr>
          <p:cNvPr id="2051" name="Picture 3" descr="C:\Users\nawozo\AppData\Local\Microsoft\Windows\Temporary Internet Files\Content.IE5\B255BDZL\MC900441523[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583500" y="2906949"/>
            <a:ext cx="2497667" cy="1600200"/>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C:\Users\nawozo\AppData\Local\Microsoft\Windows\Temporary Internet Files\Content.IE5\K2BHSOB4\MC900228829[1].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920203" y="5150874"/>
            <a:ext cx="2880320" cy="130246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051527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2050"/>
                                        </p:tgtEl>
                                        <p:attrNameLst>
                                          <p:attrName>style.visibility</p:attrName>
                                        </p:attrNameLst>
                                      </p:cBhvr>
                                      <p:to>
                                        <p:strVal val="visible"/>
                                      </p:to>
                                    </p:set>
                                    <p:anim calcmode="lin" valueType="num">
                                      <p:cBhvr additive="base">
                                        <p:cTn id="11" dur="500" fill="hold"/>
                                        <p:tgtEl>
                                          <p:spTgt spid="2050"/>
                                        </p:tgtEl>
                                        <p:attrNameLst>
                                          <p:attrName>ppt_x</p:attrName>
                                        </p:attrNameLst>
                                      </p:cBhvr>
                                      <p:tavLst>
                                        <p:tav tm="0">
                                          <p:val>
                                            <p:strVal val="0-#ppt_w/2"/>
                                          </p:val>
                                        </p:tav>
                                        <p:tav tm="100000">
                                          <p:val>
                                            <p:strVal val="#ppt_x"/>
                                          </p:val>
                                        </p:tav>
                                      </p:tavLst>
                                    </p:anim>
                                    <p:anim calcmode="lin" valueType="num">
                                      <p:cBhvr additive="base">
                                        <p:cTn id="12" dur="500" fill="hold"/>
                                        <p:tgtEl>
                                          <p:spTgt spid="2050"/>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2" fill="hold" nodeType="clickEffect">
                                  <p:stCondLst>
                                    <p:cond delay="0"/>
                                  </p:stCondLst>
                                  <p:childTnLst>
                                    <p:set>
                                      <p:cBhvr>
                                        <p:cTn id="16" dur="1" fill="hold">
                                          <p:stCondLst>
                                            <p:cond delay="0"/>
                                          </p:stCondLst>
                                        </p:cTn>
                                        <p:tgtEl>
                                          <p:spTgt spid="2051"/>
                                        </p:tgtEl>
                                        <p:attrNameLst>
                                          <p:attrName>style.visibility</p:attrName>
                                        </p:attrNameLst>
                                      </p:cBhvr>
                                      <p:to>
                                        <p:strVal val="visible"/>
                                      </p:to>
                                    </p:set>
                                    <p:anim calcmode="lin" valueType="num">
                                      <p:cBhvr additive="base">
                                        <p:cTn id="17" dur="500" fill="hold"/>
                                        <p:tgtEl>
                                          <p:spTgt spid="2051"/>
                                        </p:tgtEl>
                                        <p:attrNameLst>
                                          <p:attrName>ppt_x</p:attrName>
                                        </p:attrNameLst>
                                      </p:cBhvr>
                                      <p:tavLst>
                                        <p:tav tm="0">
                                          <p:val>
                                            <p:strVal val="1+#ppt_w/2"/>
                                          </p:val>
                                        </p:tav>
                                        <p:tav tm="100000">
                                          <p:val>
                                            <p:strVal val="#ppt_x"/>
                                          </p:val>
                                        </p:tav>
                                      </p:tavLst>
                                    </p:anim>
                                    <p:anim calcmode="lin" valueType="num">
                                      <p:cBhvr additive="base">
                                        <p:cTn id="18" dur="500" fill="hold"/>
                                        <p:tgtEl>
                                          <p:spTgt spid="2051"/>
                                        </p:tgtEl>
                                        <p:attrNameLst>
                                          <p:attrName>ppt_y</p:attrName>
                                        </p:attrNameLst>
                                      </p:cBhvr>
                                      <p:tavLst>
                                        <p:tav tm="0">
                                          <p:val>
                                            <p:strVal val="#ppt_y"/>
                                          </p:val>
                                        </p:tav>
                                        <p:tav tm="100000">
                                          <p:val>
                                            <p:strVal val="#ppt_y"/>
                                          </p:val>
                                        </p:tav>
                                      </p:tavLst>
                                    </p:anim>
                                  </p:childTnLst>
                                </p:cTn>
                              </p:par>
                              <p:par>
                                <p:cTn id="19" presetID="2" presetClass="entr" presetSubtype="2" fill="hold" grpId="0" nodeType="withEffect">
                                  <p:stCondLst>
                                    <p:cond delay="0"/>
                                  </p:stCondLst>
                                  <p:childTnLst>
                                    <p:set>
                                      <p:cBhvr>
                                        <p:cTn id="20" dur="1" fill="hold">
                                          <p:stCondLst>
                                            <p:cond delay="0"/>
                                          </p:stCondLst>
                                        </p:cTn>
                                        <p:tgtEl>
                                          <p:spTgt spid="5"/>
                                        </p:tgtEl>
                                        <p:attrNameLst>
                                          <p:attrName>style.visibility</p:attrName>
                                        </p:attrNameLst>
                                      </p:cBhvr>
                                      <p:to>
                                        <p:strVal val="visible"/>
                                      </p:to>
                                    </p:set>
                                    <p:anim calcmode="lin" valueType="num">
                                      <p:cBhvr additive="base">
                                        <p:cTn id="21" dur="500" fill="hold"/>
                                        <p:tgtEl>
                                          <p:spTgt spid="5"/>
                                        </p:tgtEl>
                                        <p:attrNameLst>
                                          <p:attrName>ppt_x</p:attrName>
                                        </p:attrNameLst>
                                      </p:cBhvr>
                                      <p:tavLst>
                                        <p:tav tm="0">
                                          <p:val>
                                            <p:strVal val="1+#ppt_w/2"/>
                                          </p:val>
                                        </p:tav>
                                        <p:tav tm="100000">
                                          <p:val>
                                            <p:strVal val="#ppt_x"/>
                                          </p:val>
                                        </p:tav>
                                      </p:tavLst>
                                    </p:anim>
                                    <p:anim calcmode="lin" valueType="num">
                                      <p:cBhvr additive="base">
                                        <p:cTn id="22"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8" fill="hold" grpId="0" nodeType="clickEffect">
                                  <p:stCondLst>
                                    <p:cond delay="0"/>
                                  </p:stCondLst>
                                  <p:childTnLst>
                                    <p:set>
                                      <p:cBhvr>
                                        <p:cTn id="26" dur="1" fill="hold">
                                          <p:stCondLst>
                                            <p:cond delay="0"/>
                                          </p:stCondLst>
                                        </p:cTn>
                                        <p:tgtEl>
                                          <p:spTgt spid="6"/>
                                        </p:tgtEl>
                                        <p:attrNameLst>
                                          <p:attrName>style.visibility</p:attrName>
                                        </p:attrNameLst>
                                      </p:cBhvr>
                                      <p:to>
                                        <p:strVal val="visible"/>
                                      </p:to>
                                    </p:set>
                                    <p:anim calcmode="lin" valueType="num">
                                      <p:cBhvr additive="base">
                                        <p:cTn id="27" dur="500" fill="hold"/>
                                        <p:tgtEl>
                                          <p:spTgt spid="6"/>
                                        </p:tgtEl>
                                        <p:attrNameLst>
                                          <p:attrName>ppt_x</p:attrName>
                                        </p:attrNameLst>
                                      </p:cBhvr>
                                      <p:tavLst>
                                        <p:tav tm="0">
                                          <p:val>
                                            <p:strVal val="0-#ppt_w/2"/>
                                          </p:val>
                                        </p:tav>
                                        <p:tav tm="100000">
                                          <p:val>
                                            <p:strVal val="#ppt_x"/>
                                          </p:val>
                                        </p:tav>
                                      </p:tavLst>
                                    </p:anim>
                                    <p:anim calcmode="lin" valueType="num">
                                      <p:cBhvr additive="base">
                                        <p:cTn id="28" dur="500" fill="hold"/>
                                        <p:tgtEl>
                                          <p:spTgt spid="6"/>
                                        </p:tgtEl>
                                        <p:attrNameLst>
                                          <p:attrName>ppt_y</p:attrName>
                                        </p:attrNameLst>
                                      </p:cBhvr>
                                      <p:tavLst>
                                        <p:tav tm="0">
                                          <p:val>
                                            <p:strVal val="#ppt_y"/>
                                          </p:val>
                                        </p:tav>
                                        <p:tav tm="100000">
                                          <p:val>
                                            <p:strVal val="#ppt_y"/>
                                          </p:val>
                                        </p:tav>
                                      </p:tavLst>
                                    </p:anim>
                                  </p:childTnLst>
                                </p:cTn>
                              </p:par>
                              <p:par>
                                <p:cTn id="29" presetID="2" presetClass="entr" presetSubtype="8" fill="hold" nodeType="withEffect">
                                  <p:stCondLst>
                                    <p:cond delay="0"/>
                                  </p:stCondLst>
                                  <p:childTnLst>
                                    <p:set>
                                      <p:cBhvr>
                                        <p:cTn id="30" dur="1" fill="hold">
                                          <p:stCondLst>
                                            <p:cond delay="0"/>
                                          </p:stCondLst>
                                        </p:cTn>
                                        <p:tgtEl>
                                          <p:spTgt spid="2052"/>
                                        </p:tgtEl>
                                        <p:attrNameLst>
                                          <p:attrName>style.visibility</p:attrName>
                                        </p:attrNameLst>
                                      </p:cBhvr>
                                      <p:to>
                                        <p:strVal val="visible"/>
                                      </p:to>
                                    </p:set>
                                    <p:anim calcmode="lin" valueType="num">
                                      <p:cBhvr additive="base">
                                        <p:cTn id="31" dur="500" fill="hold"/>
                                        <p:tgtEl>
                                          <p:spTgt spid="2052"/>
                                        </p:tgtEl>
                                        <p:attrNameLst>
                                          <p:attrName>ppt_x</p:attrName>
                                        </p:attrNameLst>
                                      </p:cBhvr>
                                      <p:tavLst>
                                        <p:tav tm="0">
                                          <p:val>
                                            <p:strVal val="0-#ppt_w/2"/>
                                          </p:val>
                                        </p:tav>
                                        <p:tav tm="100000">
                                          <p:val>
                                            <p:strVal val="#ppt_x"/>
                                          </p:val>
                                        </p:tav>
                                      </p:tavLst>
                                    </p:anim>
                                    <p:anim calcmode="lin" valueType="num">
                                      <p:cBhvr additive="base">
                                        <p:cTn id="32" dur="500" fill="hold"/>
                                        <p:tgtEl>
                                          <p:spTgt spid="205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ln w="57150">
            <a:solidFill>
              <a:srgbClr val="0070C0"/>
            </a:solidFill>
          </a:ln>
        </p:spPr>
        <p:txBody>
          <a:bodyPr/>
          <a:lstStyle/>
          <a:p>
            <a:r>
              <a:rPr lang="ja-JP" altLang="en-US" dirty="0" smtClean="0">
                <a:ln>
                  <a:solidFill>
                    <a:schemeClr val="tx1"/>
                  </a:solidFill>
                </a:ln>
                <a:latin typeface="メイリオ" panose="020B0604030504040204" pitchFamily="50" charset="-128"/>
                <a:ea typeface="メイリオ" panose="020B0604030504040204" pitchFamily="50" charset="-128"/>
                <a:cs typeface="メイリオ" panose="020B0604030504040204" pitchFamily="50" charset="-128"/>
              </a:rPr>
              <a:t>１「職務イコール自分」</a:t>
            </a:r>
            <a:endParaRPr kumimoji="1" lang="ja-JP" altLang="en-US" dirty="0">
              <a:ln>
                <a:solidFill>
                  <a:schemeClr val="tx1"/>
                </a:solidFill>
              </a:ln>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 name="コンテンツ プレースホルダー 2"/>
          <p:cNvSpPr>
            <a:spLocks noGrp="1"/>
          </p:cNvSpPr>
          <p:nvPr>
            <p:ph idx="1"/>
          </p:nvPr>
        </p:nvSpPr>
        <p:spPr/>
        <p:txBody>
          <a:bodyPr/>
          <a:lstStyle/>
          <a:p>
            <a:pPr marL="0" indent="0">
              <a:buNone/>
            </a:pPr>
            <a:endParaRPr lang="ja-JP" altLang="en-US" dirty="0" smtClean="0"/>
          </a:p>
          <a:p>
            <a:pPr marL="0" indent="0">
              <a:buNone/>
            </a:pPr>
            <a:endParaRPr lang="ja-JP" altLang="en-US" dirty="0"/>
          </a:p>
        </p:txBody>
      </p:sp>
      <p:sp>
        <p:nvSpPr>
          <p:cNvPr id="8" name="角丸四角形 7"/>
          <p:cNvSpPr/>
          <p:nvPr/>
        </p:nvSpPr>
        <p:spPr>
          <a:xfrm>
            <a:off x="2255573" y="1844824"/>
            <a:ext cx="7488832" cy="745232"/>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r>
              <a:rPr kumimoji="1" lang="ja-JP" altLang="en-US" sz="2400" dirty="0" smtClean="0">
                <a:solidFill>
                  <a:sysClr val="windowText" lastClr="000000"/>
                </a:solidFill>
                <a:latin typeface="メイリオ" panose="020B0604030504040204" pitchFamily="50" charset="-128"/>
                <a:ea typeface="メイリオ" panose="020B0604030504040204" pitchFamily="50" charset="-128"/>
                <a:cs typeface="メイリオ" panose="020B0604030504040204" pitchFamily="50" charset="-128"/>
              </a:rPr>
              <a:t>自分の責任は職務の範囲まで</a:t>
            </a:r>
            <a:endParaRPr kumimoji="1" lang="ja-JP" altLang="en-US" sz="2400" dirty="0">
              <a:solidFill>
                <a:sysClr val="windowText" lastClr="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9" name="下矢印 8"/>
          <p:cNvSpPr/>
          <p:nvPr/>
        </p:nvSpPr>
        <p:spPr>
          <a:xfrm>
            <a:off x="5676901" y="2803879"/>
            <a:ext cx="646176" cy="65372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kumimoji="1" lang="ja-JP" altLang="en-US">
              <a:solidFill>
                <a:prstClr val="white"/>
              </a:solidFill>
            </a:endParaRPr>
          </a:p>
        </p:txBody>
      </p:sp>
      <p:sp>
        <p:nvSpPr>
          <p:cNvPr id="10" name="角丸四角形 9"/>
          <p:cNvSpPr/>
          <p:nvPr/>
        </p:nvSpPr>
        <p:spPr>
          <a:xfrm>
            <a:off x="863420" y="3645024"/>
            <a:ext cx="10273141" cy="3024336"/>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defTabSz="914400"/>
            <a:r>
              <a:rPr kumimoji="1" lang="ja-JP" altLang="en-US" sz="2400" dirty="0" smtClean="0">
                <a:solidFill>
                  <a:sysClr val="windowText" lastClr="000000"/>
                </a:solidFill>
                <a:latin typeface="メイリオ" panose="020B0604030504040204" pitchFamily="50" charset="-128"/>
                <a:ea typeface="メイリオ" panose="020B0604030504040204" pitchFamily="50" charset="-128"/>
                <a:cs typeface="メイリオ" panose="020B0604030504040204" pitchFamily="50" charset="-128"/>
              </a:rPr>
              <a:t>全ての職務が関連し合って生まれる結果に対する</a:t>
            </a:r>
            <a:endParaRPr kumimoji="1" lang="en-US" altLang="ja-JP" sz="2400" dirty="0" smtClean="0">
              <a:solidFill>
                <a:sysClr val="windowText" lastClr="000000"/>
              </a:solidFill>
              <a:latin typeface="メイリオ" panose="020B0604030504040204" pitchFamily="50" charset="-128"/>
              <a:ea typeface="メイリオ" panose="020B0604030504040204" pitchFamily="50" charset="-128"/>
              <a:cs typeface="メイリオ" panose="020B0604030504040204" pitchFamily="50" charset="-128"/>
            </a:endParaRPr>
          </a:p>
          <a:p>
            <a:pPr algn="ctr" defTabSz="914400"/>
            <a:r>
              <a:rPr kumimoji="1" lang="ja-JP" altLang="en-US" sz="2400" dirty="0" smtClean="0">
                <a:solidFill>
                  <a:sysClr val="windowText" lastClr="000000"/>
                </a:solidFill>
                <a:latin typeface="メイリオ" panose="020B0604030504040204" pitchFamily="50" charset="-128"/>
                <a:ea typeface="メイリオ" panose="020B0604030504040204" pitchFamily="50" charset="-128"/>
                <a:cs typeface="メイリオ" panose="020B0604030504040204" pitchFamily="50" charset="-128"/>
              </a:rPr>
              <a:t>責任感の薄れ</a:t>
            </a:r>
            <a:endParaRPr kumimoji="1" lang="ja-JP" altLang="en-US" sz="2400" dirty="0">
              <a:solidFill>
                <a:sysClr val="windowText" lastClr="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1" name="円形吹き出し 10"/>
          <p:cNvSpPr/>
          <p:nvPr/>
        </p:nvSpPr>
        <p:spPr>
          <a:xfrm>
            <a:off x="4588150" y="5482028"/>
            <a:ext cx="5175343" cy="960817"/>
          </a:xfrm>
          <a:prstGeom prst="wedgeEllipseCallout">
            <a:avLst>
              <a:gd name="adj1" fmla="val -51602"/>
              <a:gd name="adj2" fmla="val -90411"/>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r>
              <a:rPr kumimoji="1" lang="ja-JP" altLang="en-US" sz="2000" dirty="0">
                <a:solidFill>
                  <a:sysClr val="windowText" lastClr="000000"/>
                </a:solidFill>
                <a:latin typeface="正調祥南行書体" panose="03000509000000000000" pitchFamily="65" charset="-128"/>
                <a:ea typeface="正調祥南行書体" panose="03000509000000000000" pitchFamily="65" charset="-128"/>
              </a:rPr>
              <a:t>誰</a:t>
            </a:r>
            <a:r>
              <a:rPr kumimoji="1" lang="ja-JP" altLang="en-US" sz="2000" dirty="0" smtClean="0">
                <a:solidFill>
                  <a:sysClr val="windowText" lastClr="000000"/>
                </a:solidFill>
                <a:latin typeface="正調祥南行書体" panose="03000509000000000000" pitchFamily="65" charset="-128"/>
                <a:ea typeface="正調祥南行書体" panose="03000509000000000000" pitchFamily="65" charset="-128"/>
              </a:rPr>
              <a:t>かがしくじったんだ</a:t>
            </a:r>
            <a:endParaRPr kumimoji="1" lang="ja-JP" altLang="en-US" sz="2000" dirty="0">
              <a:solidFill>
                <a:sysClr val="windowText" lastClr="000000"/>
              </a:solidFill>
              <a:latin typeface="正調祥南行書体" panose="03000509000000000000" pitchFamily="65" charset="-128"/>
              <a:ea typeface="正調祥南行書体" panose="03000509000000000000" pitchFamily="65" charset="-128"/>
            </a:endParaRPr>
          </a:p>
        </p:txBody>
      </p:sp>
      <p:pic>
        <p:nvPicPr>
          <p:cNvPr id="7173" name="Picture 5" descr="C:\Users\nawozo\AppData\Local\Microsoft\Windows\Temporary Internet Files\Content.IE5\74G0UTSF\MC900397776[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967544" y="4869160"/>
            <a:ext cx="2557881" cy="157368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719461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7173"/>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1"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ln w="57150">
            <a:solidFill>
              <a:srgbClr val="0070C0"/>
            </a:solidFill>
          </a:ln>
        </p:spPr>
        <p:txBody>
          <a:bodyPr/>
          <a:lstStyle/>
          <a:p>
            <a:r>
              <a:rPr lang="en-US" altLang="ja-JP" dirty="0" smtClean="0">
                <a:ln>
                  <a:solidFill>
                    <a:schemeClr val="tx1"/>
                  </a:solidFill>
                </a:ln>
                <a:latin typeface="メイリオ" panose="020B0604030504040204" pitchFamily="50" charset="-128"/>
                <a:ea typeface="メイリオ" panose="020B0604030504040204" pitchFamily="50" charset="-128"/>
                <a:cs typeface="メイリオ" panose="020B0604030504040204" pitchFamily="50" charset="-128"/>
              </a:rPr>
              <a:t>2</a:t>
            </a:r>
            <a:r>
              <a:rPr lang="ja-JP" altLang="en-US" dirty="0" smtClean="0">
                <a:ln>
                  <a:solidFill>
                    <a:schemeClr val="tx1"/>
                  </a:solidFill>
                </a:ln>
                <a:latin typeface="メイリオ" panose="020B0604030504040204" pitchFamily="50" charset="-128"/>
                <a:ea typeface="メイリオ" panose="020B0604030504040204" pitchFamily="50" charset="-128"/>
                <a:cs typeface="メイリオ" panose="020B0604030504040204" pitchFamily="50" charset="-128"/>
              </a:rPr>
              <a:t>「敵は向こうに」</a:t>
            </a:r>
            <a:endParaRPr kumimoji="1" lang="ja-JP" altLang="en-US" dirty="0">
              <a:ln>
                <a:solidFill>
                  <a:schemeClr val="tx1"/>
                </a:solidFill>
              </a:ln>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 name="コンテンツ プレースホルダー 2"/>
          <p:cNvSpPr>
            <a:spLocks noGrp="1"/>
          </p:cNvSpPr>
          <p:nvPr>
            <p:ph idx="1"/>
          </p:nvPr>
        </p:nvSpPr>
        <p:spPr/>
        <p:txBody>
          <a:bodyPr/>
          <a:lstStyle/>
          <a:p>
            <a:pPr marL="0" indent="0">
              <a:buNone/>
            </a:pPr>
            <a:endParaRPr lang="ja-JP" altLang="en-US" dirty="0" smtClean="0"/>
          </a:p>
          <a:p>
            <a:pPr marL="0" indent="0">
              <a:buNone/>
            </a:pPr>
            <a:endParaRPr lang="ja-JP" altLang="en-US" dirty="0"/>
          </a:p>
        </p:txBody>
      </p:sp>
      <p:sp>
        <p:nvSpPr>
          <p:cNvPr id="4" name="横巻き 3"/>
          <p:cNvSpPr/>
          <p:nvPr/>
        </p:nvSpPr>
        <p:spPr>
          <a:xfrm>
            <a:off x="1279593" y="5589240"/>
            <a:ext cx="9313035" cy="1033272"/>
          </a:xfrm>
          <a:prstGeom prst="horizontalScroll">
            <a:avLst/>
          </a:prstGeom>
          <a:solidFill>
            <a:schemeClr val="accent1">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r>
              <a:rPr kumimoji="1" lang="ja-JP" altLang="en-US" sz="3200" dirty="0" smtClean="0">
                <a:solidFill>
                  <a:sysClr val="windowText" lastClr="000000"/>
                </a:solidFill>
                <a:latin typeface="有澤太楷書P" panose="03000500000000000000" pitchFamily="66" charset="-128"/>
                <a:ea typeface="有澤太楷書P" panose="03000500000000000000" pitchFamily="66" charset="-128"/>
              </a:rPr>
              <a:t>汝、つねに外部に責任を負わせよ</a:t>
            </a:r>
            <a:endParaRPr kumimoji="1" lang="ja-JP" altLang="en-US" sz="3200" dirty="0">
              <a:solidFill>
                <a:sysClr val="windowText" lastClr="000000"/>
              </a:solidFill>
              <a:latin typeface="有澤太楷書P" panose="03000500000000000000" pitchFamily="66" charset="-128"/>
              <a:ea typeface="有澤太楷書P" panose="03000500000000000000" pitchFamily="66" charset="-128"/>
            </a:endParaRPr>
          </a:p>
        </p:txBody>
      </p:sp>
      <p:sp>
        <p:nvSpPr>
          <p:cNvPr id="5" name="角丸四角形 4"/>
          <p:cNvSpPr/>
          <p:nvPr/>
        </p:nvSpPr>
        <p:spPr>
          <a:xfrm>
            <a:off x="2446191" y="2276872"/>
            <a:ext cx="6979840" cy="770384"/>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r>
              <a:rPr kumimoji="1" lang="ja-JP" altLang="en-US" sz="2400" dirty="0">
                <a:solidFill>
                  <a:sysClr val="windowText" lastClr="000000"/>
                </a:solidFill>
                <a:latin typeface="メイリオ" panose="020B0604030504040204" pitchFamily="50" charset="-128"/>
                <a:ea typeface="メイリオ" panose="020B0604030504040204" pitchFamily="50" charset="-128"/>
                <a:cs typeface="メイリオ" panose="020B0604030504040204" pitchFamily="50" charset="-128"/>
              </a:rPr>
              <a:t>自分の仕事に</a:t>
            </a:r>
            <a:r>
              <a:rPr kumimoji="1" lang="ja-JP" altLang="en-US" sz="2400" dirty="0" smtClean="0">
                <a:solidFill>
                  <a:sysClr val="windowText" lastClr="000000"/>
                </a:solidFill>
                <a:latin typeface="メイリオ" panose="020B0604030504040204" pitchFamily="50" charset="-128"/>
                <a:ea typeface="メイリオ" panose="020B0604030504040204" pitchFamily="50" charset="-128"/>
                <a:cs typeface="メイリオ" panose="020B0604030504040204" pitchFamily="50" charset="-128"/>
              </a:rPr>
              <a:t>しか目がいかない</a:t>
            </a:r>
            <a:endParaRPr kumimoji="1" lang="en-US" altLang="ja-JP" sz="2400" dirty="0" smtClean="0">
              <a:solidFill>
                <a:sysClr val="windowText" lastClr="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6" name="下矢印 5"/>
          <p:cNvSpPr/>
          <p:nvPr/>
        </p:nvSpPr>
        <p:spPr>
          <a:xfrm>
            <a:off x="5613023" y="3253332"/>
            <a:ext cx="646176" cy="77723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kumimoji="1" lang="ja-JP" altLang="en-US">
              <a:solidFill>
                <a:prstClr val="white"/>
              </a:solidFill>
            </a:endParaRPr>
          </a:p>
        </p:txBody>
      </p:sp>
      <p:sp>
        <p:nvSpPr>
          <p:cNvPr id="7" name="角丸四角形 6"/>
          <p:cNvSpPr/>
          <p:nvPr/>
        </p:nvSpPr>
        <p:spPr>
          <a:xfrm>
            <a:off x="2446192" y="4174762"/>
            <a:ext cx="6979840" cy="9144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r>
              <a:rPr kumimoji="1" lang="ja-JP" altLang="en-US" sz="2400" dirty="0" smtClean="0">
                <a:solidFill>
                  <a:sysClr val="windowText" lastClr="000000"/>
                </a:solidFill>
                <a:latin typeface="メイリオ" panose="020B0604030504040204" pitchFamily="50" charset="-128"/>
                <a:ea typeface="メイリオ" panose="020B0604030504040204" pitchFamily="50" charset="-128"/>
                <a:cs typeface="メイリオ" panose="020B0604030504040204" pitchFamily="50" charset="-128"/>
              </a:rPr>
              <a:t>問題の原因は外部にあると誤解する</a:t>
            </a:r>
            <a:endParaRPr kumimoji="1" lang="ja-JP" altLang="en-US" sz="2400" dirty="0">
              <a:solidFill>
                <a:sysClr val="windowText" lastClr="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26629464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wipe(left)">
                                      <p:cBhvr>
                                        <p:cTn id="1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ln w="57150">
            <a:solidFill>
              <a:srgbClr val="0070C0"/>
            </a:solidFill>
          </a:ln>
        </p:spPr>
        <p:txBody>
          <a:bodyPr/>
          <a:lstStyle/>
          <a:p>
            <a:r>
              <a:rPr lang="en-US" altLang="ja-JP" dirty="0" smtClean="0">
                <a:ln>
                  <a:solidFill>
                    <a:schemeClr val="tx1"/>
                  </a:solidFill>
                </a:ln>
                <a:latin typeface="メイリオ" panose="020B0604030504040204" pitchFamily="50" charset="-128"/>
                <a:ea typeface="メイリオ" panose="020B0604030504040204" pitchFamily="50" charset="-128"/>
                <a:cs typeface="メイリオ" panose="020B0604030504040204" pitchFamily="50" charset="-128"/>
              </a:rPr>
              <a:t>3 </a:t>
            </a:r>
            <a:r>
              <a:rPr lang="ja-JP" altLang="en-US" dirty="0" smtClean="0">
                <a:ln>
                  <a:solidFill>
                    <a:schemeClr val="tx1"/>
                  </a:solidFill>
                </a:ln>
                <a:latin typeface="メイリオ" panose="020B0604030504040204" pitchFamily="50" charset="-128"/>
                <a:ea typeface="メイリオ" panose="020B0604030504040204" pitchFamily="50" charset="-128"/>
                <a:cs typeface="メイリオ" panose="020B0604030504040204" pitchFamily="50" charset="-128"/>
              </a:rPr>
              <a:t>積極策の幻想</a:t>
            </a:r>
            <a:endParaRPr kumimoji="1" lang="ja-JP" altLang="en-US" dirty="0">
              <a:ln>
                <a:solidFill>
                  <a:schemeClr val="tx1"/>
                </a:solidFill>
              </a:ln>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 name="コンテンツ プレースホルダー 2"/>
          <p:cNvSpPr>
            <a:spLocks noGrp="1"/>
          </p:cNvSpPr>
          <p:nvPr>
            <p:ph idx="1"/>
          </p:nvPr>
        </p:nvSpPr>
        <p:spPr/>
        <p:txBody>
          <a:bodyPr/>
          <a:lstStyle/>
          <a:p>
            <a:pPr marL="0" indent="0">
              <a:buNone/>
            </a:pPr>
            <a:endParaRPr lang="ja-JP" altLang="en-US" dirty="0" smtClean="0"/>
          </a:p>
          <a:p>
            <a:pPr marL="0" indent="0">
              <a:buNone/>
            </a:pPr>
            <a:endParaRPr lang="ja-JP" altLang="en-US" dirty="0"/>
          </a:p>
        </p:txBody>
      </p:sp>
      <p:sp>
        <p:nvSpPr>
          <p:cNvPr id="8" name="角丸四角形 7"/>
          <p:cNvSpPr/>
          <p:nvPr/>
        </p:nvSpPr>
        <p:spPr>
          <a:xfrm>
            <a:off x="1349879" y="1700808"/>
            <a:ext cx="9217024" cy="1512168"/>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defTabSz="914400"/>
            <a:r>
              <a:rPr kumimoji="1" lang="ja-JP" altLang="en-US" sz="2400" dirty="0" smtClean="0">
                <a:solidFill>
                  <a:sysClr val="windowText" lastClr="000000"/>
                </a:solidFill>
                <a:latin typeface="メイリオ" panose="020B0604030504040204" pitchFamily="50" charset="-128"/>
                <a:ea typeface="メイリオ" panose="020B0604030504040204" pitchFamily="50" charset="-128"/>
                <a:cs typeface="メイリオ" panose="020B0604030504040204" pitchFamily="50" charset="-128"/>
              </a:rPr>
              <a:t>困難な問題に直面した時に</a:t>
            </a:r>
            <a:endParaRPr kumimoji="1" lang="en-US" altLang="ja-JP" sz="2400" dirty="0" smtClean="0">
              <a:solidFill>
                <a:sysClr val="windowText" lastClr="000000"/>
              </a:solidFill>
              <a:latin typeface="メイリオ" panose="020B0604030504040204" pitchFamily="50" charset="-128"/>
              <a:ea typeface="メイリオ" panose="020B0604030504040204" pitchFamily="50" charset="-128"/>
              <a:cs typeface="メイリオ" panose="020B0604030504040204" pitchFamily="50" charset="-128"/>
            </a:endParaRPr>
          </a:p>
          <a:p>
            <a:pPr algn="ctr" defTabSz="914400"/>
            <a:r>
              <a:rPr kumimoji="1" lang="ja-JP" altLang="en-US" sz="2400" dirty="0" smtClean="0">
                <a:solidFill>
                  <a:sysClr val="windowText" lastClr="000000"/>
                </a:solidFill>
                <a:latin typeface="メイリオ" panose="020B0604030504040204" pitchFamily="50" charset="-128"/>
                <a:ea typeface="メイリオ" panose="020B0604030504040204" pitchFamily="50" charset="-128"/>
                <a:cs typeface="メイリオ" panose="020B0604030504040204" pitchFamily="50" charset="-128"/>
              </a:rPr>
              <a:t>外的に強気で対抗すること</a:t>
            </a:r>
            <a:endParaRPr kumimoji="1" lang="en-US" altLang="ja-JP" sz="2400" dirty="0" smtClean="0">
              <a:solidFill>
                <a:sysClr val="windowText" lastClr="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0" name="テキスト ボックス 9"/>
          <p:cNvSpPr txBox="1"/>
          <p:nvPr/>
        </p:nvSpPr>
        <p:spPr>
          <a:xfrm>
            <a:off x="3231613" y="2629101"/>
            <a:ext cx="5453555" cy="461665"/>
          </a:xfrm>
          <a:prstGeom prst="rect">
            <a:avLst/>
          </a:prstGeom>
          <a:noFill/>
        </p:spPr>
        <p:txBody>
          <a:bodyPr wrap="square" rtlCol="0">
            <a:spAutoFit/>
          </a:bodyPr>
          <a:lstStyle/>
          <a:p>
            <a:pPr defTabSz="914400"/>
            <a:r>
              <a:rPr kumimoji="1" lang="ja-JP" altLang="en-US" sz="2400" b="1"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＝形を変えただけの受け身</a:t>
            </a:r>
            <a:endParaRPr kumimoji="1" lang="ja-JP" altLang="en-US" sz="2400" b="1"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1" name="テキスト ボックス 10"/>
          <p:cNvSpPr txBox="1"/>
          <p:nvPr/>
        </p:nvSpPr>
        <p:spPr>
          <a:xfrm>
            <a:off x="623394" y="3573019"/>
            <a:ext cx="2954655" cy="461665"/>
          </a:xfrm>
          <a:prstGeom prst="rect">
            <a:avLst/>
          </a:prstGeom>
          <a:noFill/>
        </p:spPr>
        <p:txBody>
          <a:bodyPr wrap="none" rtlCol="0">
            <a:spAutoFit/>
          </a:bodyPr>
          <a:lstStyle/>
          <a:p>
            <a:pPr defTabSz="914400"/>
            <a:r>
              <a:rPr kumimoji="1" lang="ja-JP" altLang="en-US" sz="24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真の積極性とは</a:t>
            </a:r>
            <a:r>
              <a:rPr kumimoji="1" lang="ja-JP" altLang="en-US" sz="2400" dirty="0" err="1"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a:t>
            </a:r>
            <a:endParaRPr kumimoji="1" lang="ja-JP" altLang="en-US" sz="24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2" name="角丸四角形 11"/>
          <p:cNvSpPr/>
          <p:nvPr/>
        </p:nvSpPr>
        <p:spPr>
          <a:xfrm>
            <a:off x="1349879" y="4034684"/>
            <a:ext cx="9217024" cy="2418655"/>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defTabSz="914400"/>
            <a:r>
              <a:rPr kumimoji="1" lang="ja-JP" altLang="en-US" sz="2400" dirty="0" smtClean="0">
                <a:solidFill>
                  <a:sysClr val="windowText" lastClr="000000"/>
                </a:solidFill>
                <a:latin typeface="メイリオ" panose="020B0604030504040204" pitchFamily="50" charset="-128"/>
                <a:ea typeface="メイリオ" panose="020B0604030504040204" pitchFamily="50" charset="-128"/>
                <a:cs typeface="メイリオ" panose="020B0604030504040204" pitchFamily="50" charset="-128"/>
              </a:rPr>
              <a:t>自分の抱える問題にどのように寄与するかの</a:t>
            </a:r>
            <a:endParaRPr kumimoji="1" lang="en-US" altLang="ja-JP" sz="2400" dirty="0" smtClean="0">
              <a:solidFill>
                <a:sysClr val="windowText" lastClr="000000"/>
              </a:solidFill>
              <a:latin typeface="メイリオ" panose="020B0604030504040204" pitchFamily="50" charset="-128"/>
              <a:ea typeface="メイリオ" panose="020B0604030504040204" pitchFamily="50" charset="-128"/>
              <a:cs typeface="メイリオ" panose="020B0604030504040204" pitchFamily="50" charset="-128"/>
            </a:endParaRPr>
          </a:p>
          <a:p>
            <a:pPr algn="ctr" defTabSz="914400"/>
            <a:r>
              <a:rPr kumimoji="1" lang="ja-JP" altLang="en-US" sz="2400" dirty="0">
                <a:solidFill>
                  <a:sysClr val="windowText" lastClr="000000"/>
                </a:solidFill>
                <a:latin typeface="メイリオ" panose="020B0604030504040204" pitchFamily="50" charset="-128"/>
                <a:ea typeface="メイリオ" panose="020B0604030504040204" pitchFamily="50" charset="-128"/>
                <a:cs typeface="メイリオ" panose="020B0604030504040204" pitchFamily="50" charset="-128"/>
              </a:rPr>
              <a:t>見通し</a:t>
            </a:r>
            <a:r>
              <a:rPr kumimoji="1" lang="ja-JP" altLang="en-US" sz="2400" dirty="0" smtClean="0">
                <a:solidFill>
                  <a:sysClr val="windowText" lastClr="000000"/>
                </a:solidFill>
                <a:latin typeface="メイリオ" panose="020B0604030504040204" pitchFamily="50" charset="-128"/>
                <a:ea typeface="メイリオ" panose="020B0604030504040204" pitchFamily="50" charset="-128"/>
                <a:cs typeface="メイリオ" panose="020B0604030504040204" pitchFamily="50" charset="-128"/>
              </a:rPr>
              <a:t>から生まれる</a:t>
            </a:r>
            <a:endParaRPr kumimoji="1" lang="ja-JP" altLang="en-US" sz="2400" dirty="0">
              <a:solidFill>
                <a:sysClr val="windowText" lastClr="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3074" name="Picture 2" descr="C:\Users\nawozo\AppData\Local\Microsoft\Windows\Temporary Internet Files\Content.IE5\439WD6EM\MC900200255[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112224" y="5143273"/>
            <a:ext cx="1950933" cy="129244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430235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500"/>
                                        <p:tgtEl>
                                          <p:spTgt spid="10"/>
                                        </p:tgtEl>
                                      </p:cBhvr>
                                    </p:animEffec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11"/>
                                        </p:tgtEl>
                                        <p:attrNameLst>
                                          <p:attrName>style.visibility</p:attrName>
                                        </p:attrNameLst>
                                      </p:cBhvr>
                                      <p:to>
                                        <p:strVal val="visible"/>
                                      </p:to>
                                    </p:set>
                                  </p:childTnLst>
                                </p:cTn>
                              </p:par>
                              <p:par>
                                <p:cTn id="16" presetID="1" presetClass="entr" presetSubtype="0" fill="hold" grpId="0" nodeType="withEffect">
                                  <p:stCondLst>
                                    <p:cond delay="0"/>
                                  </p:stCondLst>
                                  <p:childTnLst>
                                    <p:set>
                                      <p:cBhvr>
                                        <p:cTn id="17" dur="1" fill="hold">
                                          <p:stCondLst>
                                            <p:cond delay="0"/>
                                          </p:stCondLst>
                                        </p:cTn>
                                        <p:tgtEl>
                                          <p:spTgt spid="12"/>
                                        </p:tgtEl>
                                        <p:attrNameLst>
                                          <p:attrName>style.visibility</p:attrName>
                                        </p:attrNameLst>
                                      </p:cBhvr>
                                      <p:to>
                                        <p:strVal val="visible"/>
                                      </p:to>
                                    </p:set>
                                  </p:childTnLst>
                                </p:cTn>
                              </p:par>
                              <p:par>
                                <p:cTn id="18" presetID="1" presetClass="entr" presetSubtype="0" fill="hold" nodeType="withEffect">
                                  <p:stCondLst>
                                    <p:cond delay="0"/>
                                  </p:stCondLst>
                                  <p:childTnLst>
                                    <p:set>
                                      <p:cBhvr>
                                        <p:cTn id="19" dur="1" fill="hold">
                                          <p:stCondLst>
                                            <p:cond delay="0"/>
                                          </p:stCondLst>
                                        </p:cTn>
                                        <p:tgtEl>
                                          <p:spTgt spid="307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0" grpId="0"/>
      <p:bldP spid="11" grpId="0"/>
      <p:bldP spid="12"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ln w="57150">
            <a:solidFill>
              <a:srgbClr val="0070C0"/>
            </a:solidFill>
          </a:ln>
        </p:spPr>
        <p:txBody>
          <a:bodyPr/>
          <a:lstStyle/>
          <a:p>
            <a:r>
              <a:rPr lang="en-US" altLang="ja-JP" dirty="0" smtClean="0">
                <a:ln>
                  <a:solidFill>
                    <a:schemeClr val="tx1"/>
                  </a:solidFill>
                </a:ln>
                <a:latin typeface="メイリオ" panose="020B0604030504040204" pitchFamily="50" charset="-128"/>
                <a:ea typeface="メイリオ" panose="020B0604030504040204" pitchFamily="50" charset="-128"/>
                <a:cs typeface="メイリオ" panose="020B0604030504040204" pitchFamily="50" charset="-128"/>
              </a:rPr>
              <a:t>4 </a:t>
            </a:r>
            <a:r>
              <a:rPr lang="ja-JP" altLang="en-US" dirty="0" smtClean="0">
                <a:ln>
                  <a:solidFill>
                    <a:schemeClr val="tx1"/>
                  </a:solidFill>
                </a:ln>
                <a:latin typeface="メイリオ" panose="020B0604030504040204" pitchFamily="50" charset="-128"/>
                <a:ea typeface="メイリオ" panose="020B0604030504040204" pitchFamily="50" charset="-128"/>
                <a:cs typeface="メイリオ" panose="020B0604030504040204" pitchFamily="50" charset="-128"/>
              </a:rPr>
              <a:t>個々の出来事にとらわれる</a:t>
            </a:r>
            <a:endParaRPr kumimoji="1" lang="ja-JP" altLang="en-US" dirty="0">
              <a:ln>
                <a:solidFill>
                  <a:schemeClr val="tx1"/>
                </a:solidFill>
              </a:ln>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 name="コンテンツ プレースホルダー 2"/>
          <p:cNvSpPr>
            <a:spLocks noGrp="1"/>
          </p:cNvSpPr>
          <p:nvPr>
            <p:ph idx="1"/>
          </p:nvPr>
        </p:nvSpPr>
        <p:spPr/>
        <p:txBody>
          <a:bodyPr/>
          <a:lstStyle/>
          <a:p>
            <a:pPr marL="0" indent="0">
              <a:buNone/>
            </a:pPr>
            <a:endParaRPr lang="ja-JP" altLang="en-US" dirty="0" smtClean="0"/>
          </a:p>
          <a:p>
            <a:pPr marL="0" indent="0">
              <a:buNone/>
            </a:pPr>
            <a:endParaRPr lang="ja-JP" altLang="en-US" dirty="0"/>
          </a:p>
        </p:txBody>
      </p:sp>
      <p:sp>
        <p:nvSpPr>
          <p:cNvPr id="9" name="下矢印 8"/>
          <p:cNvSpPr/>
          <p:nvPr/>
        </p:nvSpPr>
        <p:spPr>
          <a:xfrm>
            <a:off x="5868923" y="3473688"/>
            <a:ext cx="646176" cy="65372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kumimoji="1" lang="ja-JP" altLang="en-US">
              <a:solidFill>
                <a:prstClr val="white"/>
              </a:solidFill>
            </a:endParaRPr>
          </a:p>
        </p:txBody>
      </p:sp>
      <p:sp>
        <p:nvSpPr>
          <p:cNvPr id="5" name="角丸四角形 4"/>
          <p:cNvSpPr/>
          <p:nvPr/>
        </p:nvSpPr>
        <p:spPr>
          <a:xfrm>
            <a:off x="1199456" y="1988840"/>
            <a:ext cx="9985109" cy="1188026"/>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r>
              <a:rPr kumimoji="1" lang="ja-JP" altLang="en-US" sz="2400" dirty="0" smtClean="0">
                <a:solidFill>
                  <a:sysClr val="windowText" lastClr="000000"/>
                </a:solidFill>
                <a:latin typeface="メイリオ" panose="020B0604030504040204" pitchFamily="50" charset="-128"/>
                <a:ea typeface="メイリオ" panose="020B0604030504040204" pitchFamily="50" charset="-128"/>
                <a:cs typeface="メイリオ" panose="020B0604030504040204" pitchFamily="50" charset="-128"/>
              </a:rPr>
              <a:t>組織および社会の生き残りにとっての中心的脅威は、</a:t>
            </a:r>
            <a:endParaRPr kumimoji="1" lang="en-US" altLang="ja-JP" sz="2400" dirty="0" smtClean="0">
              <a:solidFill>
                <a:sysClr val="windowText" lastClr="000000"/>
              </a:solidFill>
              <a:latin typeface="メイリオ" panose="020B0604030504040204" pitchFamily="50" charset="-128"/>
              <a:ea typeface="メイリオ" panose="020B0604030504040204" pitchFamily="50" charset="-128"/>
              <a:cs typeface="メイリオ" panose="020B0604030504040204" pitchFamily="50" charset="-128"/>
            </a:endParaRPr>
          </a:p>
          <a:p>
            <a:pPr algn="ctr" defTabSz="914400"/>
            <a:r>
              <a:rPr kumimoji="1" lang="ja-JP" altLang="en-US" sz="2400" dirty="0">
                <a:solidFill>
                  <a:sysClr val="windowText" lastClr="000000"/>
                </a:solidFill>
                <a:latin typeface="メイリオ" panose="020B0604030504040204" pitchFamily="50" charset="-128"/>
                <a:ea typeface="メイリオ" panose="020B0604030504040204" pitchFamily="50" charset="-128"/>
                <a:cs typeface="メイリオ" panose="020B0604030504040204" pitchFamily="50" charset="-128"/>
              </a:rPr>
              <a:t>徐々</a:t>
            </a:r>
            <a:r>
              <a:rPr kumimoji="1" lang="ja-JP" altLang="en-US" sz="2400" dirty="0" smtClean="0">
                <a:solidFill>
                  <a:sysClr val="windowText" lastClr="000000"/>
                </a:solidFill>
                <a:latin typeface="メイリオ" panose="020B0604030504040204" pitchFamily="50" charset="-128"/>
                <a:ea typeface="メイリオ" panose="020B0604030504040204" pitchFamily="50" charset="-128"/>
                <a:cs typeface="メイリオ" panose="020B0604030504040204" pitchFamily="50" charset="-128"/>
              </a:rPr>
              <a:t>にゆっくり進行するプロセスからくる</a:t>
            </a:r>
            <a:endParaRPr kumimoji="1" lang="ja-JP" altLang="en-US" sz="2400" dirty="0">
              <a:solidFill>
                <a:sysClr val="windowText" lastClr="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6" name="角丸四角形 5"/>
          <p:cNvSpPr/>
          <p:nvPr/>
        </p:nvSpPr>
        <p:spPr>
          <a:xfrm>
            <a:off x="1199456" y="4437112"/>
            <a:ext cx="9985109" cy="216024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defTabSz="914400"/>
            <a:r>
              <a:rPr kumimoji="1" lang="ja-JP" altLang="en-US" sz="2400" dirty="0" smtClean="0">
                <a:solidFill>
                  <a:sysClr val="windowText" lastClr="000000"/>
                </a:solidFill>
                <a:latin typeface="メイリオ" panose="020B0604030504040204" pitchFamily="50" charset="-128"/>
                <a:ea typeface="メイリオ" panose="020B0604030504040204" pitchFamily="50" charset="-128"/>
                <a:cs typeface="メイリオ" panose="020B0604030504040204" pitchFamily="50" charset="-128"/>
              </a:rPr>
              <a:t>短期的出来事に支配されている組織では、</a:t>
            </a:r>
            <a:endParaRPr kumimoji="1" lang="en-US" altLang="ja-JP" sz="2400" dirty="0" smtClean="0">
              <a:solidFill>
                <a:sysClr val="windowText" lastClr="000000"/>
              </a:solidFill>
              <a:latin typeface="メイリオ" panose="020B0604030504040204" pitchFamily="50" charset="-128"/>
              <a:ea typeface="メイリオ" panose="020B0604030504040204" pitchFamily="50" charset="-128"/>
              <a:cs typeface="メイリオ" panose="020B0604030504040204" pitchFamily="50" charset="-128"/>
            </a:endParaRPr>
          </a:p>
          <a:p>
            <a:pPr algn="ctr" defTabSz="914400"/>
            <a:r>
              <a:rPr kumimoji="1" lang="ja-JP" altLang="en-US" sz="2400" dirty="0">
                <a:solidFill>
                  <a:sysClr val="windowText" lastClr="000000"/>
                </a:solidFill>
                <a:latin typeface="メイリオ" panose="020B0604030504040204" pitchFamily="50" charset="-128"/>
                <a:ea typeface="メイリオ" panose="020B0604030504040204" pitchFamily="50" charset="-128"/>
                <a:cs typeface="メイリオ" panose="020B0604030504040204" pitchFamily="50" charset="-128"/>
              </a:rPr>
              <a:t>創造</a:t>
            </a:r>
            <a:r>
              <a:rPr kumimoji="1" lang="ja-JP" altLang="en-US" sz="2400" dirty="0" smtClean="0">
                <a:solidFill>
                  <a:sysClr val="windowText" lastClr="000000"/>
                </a:solidFill>
                <a:latin typeface="メイリオ" panose="020B0604030504040204" pitchFamily="50" charset="-128"/>
                <a:ea typeface="メイリオ" panose="020B0604030504040204" pitchFamily="50" charset="-128"/>
                <a:cs typeface="メイリオ" panose="020B0604030504040204" pitchFamily="50" charset="-128"/>
              </a:rPr>
              <a:t>は学べない</a:t>
            </a:r>
            <a:endParaRPr kumimoji="1" lang="ja-JP" altLang="en-US" sz="2400" dirty="0">
              <a:solidFill>
                <a:sysClr val="windowText" lastClr="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8195" name="Picture 3" descr="C:\Users\nawozo\AppData\Local\Microsoft\Windows\Temporary Internet Files\Content.IE5\8BL8ICWQ\MM900283803[1].gif"/>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8592279" y="5085187"/>
            <a:ext cx="1919717" cy="141861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780843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819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5" grpId="0" animBg="1"/>
      <p:bldP spid="6"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ln w="57150">
            <a:solidFill>
              <a:srgbClr val="0070C0"/>
            </a:solidFill>
          </a:ln>
        </p:spPr>
        <p:txBody>
          <a:bodyPr/>
          <a:lstStyle/>
          <a:p>
            <a:r>
              <a:rPr lang="en-US" altLang="ja-JP" dirty="0" smtClean="0">
                <a:ln>
                  <a:solidFill>
                    <a:schemeClr val="tx1"/>
                  </a:solidFill>
                </a:ln>
                <a:latin typeface="メイリオ" panose="020B0604030504040204" pitchFamily="50" charset="-128"/>
                <a:ea typeface="メイリオ" panose="020B0604030504040204" pitchFamily="50" charset="-128"/>
                <a:cs typeface="メイリオ" panose="020B0604030504040204" pitchFamily="50" charset="-128"/>
              </a:rPr>
              <a:t>5 </a:t>
            </a:r>
            <a:r>
              <a:rPr lang="ja-JP" altLang="en-US" dirty="0" smtClean="0">
                <a:ln>
                  <a:solidFill>
                    <a:schemeClr val="tx1"/>
                  </a:solidFill>
                </a:ln>
                <a:latin typeface="メイリオ" panose="020B0604030504040204" pitchFamily="50" charset="-128"/>
                <a:ea typeface="メイリオ" panose="020B0604030504040204" pitchFamily="50" charset="-128"/>
                <a:cs typeface="メイリオ" panose="020B0604030504040204" pitchFamily="50" charset="-128"/>
              </a:rPr>
              <a:t>ゆでられた蛙の寓話</a:t>
            </a:r>
            <a:endParaRPr kumimoji="1" lang="ja-JP" altLang="en-US" dirty="0">
              <a:ln>
                <a:solidFill>
                  <a:schemeClr val="tx1"/>
                </a:solidFill>
              </a:ln>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 name="コンテンツ プレースホルダー 2"/>
          <p:cNvSpPr>
            <a:spLocks noGrp="1"/>
          </p:cNvSpPr>
          <p:nvPr>
            <p:ph idx="1"/>
          </p:nvPr>
        </p:nvSpPr>
        <p:spPr/>
        <p:txBody>
          <a:bodyPr/>
          <a:lstStyle/>
          <a:p>
            <a:pPr marL="0" indent="0">
              <a:buNone/>
            </a:pPr>
            <a:endParaRPr lang="ja-JP" altLang="en-US" dirty="0" smtClean="0"/>
          </a:p>
          <a:p>
            <a:pPr marL="0" indent="0">
              <a:buNone/>
            </a:pPr>
            <a:endParaRPr lang="en-US" altLang="ja-JP" dirty="0" smtClean="0"/>
          </a:p>
          <a:p>
            <a:pPr marL="0" indent="0">
              <a:buNone/>
            </a:pPr>
            <a:endParaRPr lang="en-US" altLang="ja-JP" dirty="0"/>
          </a:p>
          <a:p>
            <a:pPr marL="0" indent="0">
              <a:buNone/>
            </a:pPr>
            <a:endParaRPr lang="en-US" altLang="ja-JP" sz="2400" dirty="0" smtClean="0">
              <a:latin typeface="メイリオ" panose="020B0604030504040204" pitchFamily="50" charset="-128"/>
              <a:ea typeface="メイリオ" panose="020B0604030504040204" pitchFamily="50" charset="-128"/>
              <a:cs typeface="メイリオ" panose="020B0604030504040204" pitchFamily="50" charset="-128"/>
            </a:endParaRPr>
          </a:p>
          <a:p>
            <a:pPr marL="0" indent="0">
              <a:buNone/>
            </a:pPr>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徐々に変化してゆくプロセスを</a:t>
            </a:r>
            <a:endParaRPr lang="en-US" altLang="ja-JP" sz="2400" dirty="0" smtClean="0">
              <a:latin typeface="メイリオ" panose="020B0604030504040204" pitchFamily="50" charset="-128"/>
              <a:ea typeface="メイリオ" panose="020B0604030504040204" pitchFamily="50" charset="-128"/>
              <a:cs typeface="メイリオ" panose="020B0604030504040204" pitchFamily="50" charset="-128"/>
            </a:endParaRPr>
          </a:p>
          <a:p>
            <a:pPr marL="0" indent="0">
              <a:buNone/>
            </a:pPr>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見極める力を養うには</a:t>
            </a:r>
            <a:r>
              <a:rPr lang="ja-JP" altLang="en-US" sz="2400" dirty="0" err="1" smtClean="0">
                <a:latin typeface="メイリオ" panose="020B0604030504040204" pitchFamily="50" charset="-128"/>
                <a:ea typeface="メイリオ" panose="020B0604030504040204" pitchFamily="50" charset="-128"/>
                <a:cs typeface="メイリオ" panose="020B0604030504040204" pitchFamily="50" charset="-128"/>
              </a:rPr>
              <a:t>、、</a:t>
            </a:r>
            <a:endParaRPr lang="en-US" altLang="ja-JP" sz="2400"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 name="角丸四角形 4"/>
          <p:cNvSpPr/>
          <p:nvPr/>
        </p:nvSpPr>
        <p:spPr>
          <a:xfrm>
            <a:off x="1199456" y="1988840"/>
            <a:ext cx="7200800" cy="1188026"/>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r>
              <a:rPr kumimoji="1" lang="ja-JP" altLang="en-US" sz="2400" dirty="0">
                <a:solidFill>
                  <a:sysClr val="windowText" lastClr="000000"/>
                </a:solidFill>
                <a:latin typeface="メイリオ" panose="020B0604030504040204" pitchFamily="50" charset="-128"/>
                <a:ea typeface="メイリオ" panose="020B0604030504040204" pitchFamily="50" charset="-128"/>
                <a:cs typeface="メイリオ" panose="020B0604030504040204" pitchFamily="50" charset="-128"/>
              </a:rPr>
              <a:t>徐々</a:t>
            </a:r>
            <a:r>
              <a:rPr kumimoji="1" lang="ja-JP" altLang="en-US" sz="2400" dirty="0" smtClean="0">
                <a:solidFill>
                  <a:sysClr val="windowText" lastClr="000000"/>
                </a:solidFill>
                <a:latin typeface="メイリオ" panose="020B0604030504040204" pitchFamily="50" charset="-128"/>
                <a:ea typeface="メイリオ" panose="020B0604030504040204" pitchFamily="50" charset="-128"/>
                <a:cs typeface="メイリオ" panose="020B0604030504040204" pitchFamily="50" charset="-128"/>
              </a:rPr>
              <a:t>に忍び寄る脅威に対しての</a:t>
            </a:r>
            <a:endParaRPr kumimoji="1" lang="en-US" altLang="ja-JP" sz="2400" dirty="0" smtClean="0">
              <a:solidFill>
                <a:sysClr val="windowText" lastClr="000000"/>
              </a:solidFill>
              <a:latin typeface="メイリオ" panose="020B0604030504040204" pitchFamily="50" charset="-128"/>
              <a:ea typeface="メイリオ" panose="020B0604030504040204" pitchFamily="50" charset="-128"/>
              <a:cs typeface="メイリオ" panose="020B0604030504040204" pitchFamily="50" charset="-128"/>
            </a:endParaRPr>
          </a:p>
          <a:p>
            <a:pPr algn="ctr" defTabSz="914400"/>
            <a:r>
              <a:rPr kumimoji="1" lang="ja-JP" altLang="en-US" sz="2400" dirty="0">
                <a:solidFill>
                  <a:sysClr val="windowText" lastClr="000000"/>
                </a:solidFill>
                <a:latin typeface="メイリオ" panose="020B0604030504040204" pitchFamily="50" charset="-128"/>
                <a:ea typeface="メイリオ" panose="020B0604030504040204" pitchFamily="50" charset="-128"/>
                <a:cs typeface="メイリオ" panose="020B0604030504040204" pitchFamily="50" charset="-128"/>
              </a:rPr>
              <a:t>不適応</a:t>
            </a:r>
            <a:r>
              <a:rPr kumimoji="1" lang="ja-JP" altLang="en-US" sz="2400" dirty="0" smtClean="0">
                <a:solidFill>
                  <a:sysClr val="windowText" lastClr="000000"/>
                </a:solidFill>
                <a:latin typeface="メイリオ" panose="020B0604030504040204" pitchFamily="50" charset="-128"/>
                <a:ea typeface="メイリオ" panose="020B0604030504040204" pitchFamily="50" charset="-128"/>
                <a:cs typeface="メイリオ" panose="020B0604030504040204" pitchFamily="50" charset="-128"/>
              </a:rPr>
              <a:t>が多い</a:t>
            </a:r>
            <a:endParaRPr kumimoji="1" lang="en-US" altLang="ja-JP" sz="2400" dirty="0">
              <a:solidFill>
                <a:sysClr val="windowText" lastClr="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6" name="角丸四角形 5"/>
          <p:cNvSpPr/>
          <p:nvPr/>
        </p:nvSpPr>
        <p:spPr>
          <a:xfrm>
            <a:off x="1199457" y="4894312"/>
            <a:ext cx="7872875" cy="9144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r>
              <a:rPr kumimoji="1" lang="ja-JP" altLang="en-US" sz="2400" dirty="0" smtClean="0">
                <a:solidFill>
                  <a:sysClr val="windowText" lastClr="000000"/>
                </a:solidFill>
                <a:latin typeface="メイリオ" panose="020B0604030504040204" pitchFamily="50" charset="-128"/>
                <a:ea typeface="メイリオ" panose="020B0604030504040204" pitchFamily="50" charset="-128"/>
                <a:cs typeface="メイリオ" panose="020B0604030504040204" pitchFamily="50" charset="-128"/>
              </a:rPr>
              <a:t>あわただしいペースを緩め、</a:t>
            </a:r>
            <a:endParaRPr kumimoji="1" lang="en-US" altLang="ja-JP" sz="2400" dirty="0" smtClean="0">
              <a:solidFill>
                <a:sysClr val="windowText" lastClr="000000"/>
              </a:solidFill>
              <a:latin typeface="メイリオ" panose="020B0604030504040204" pitchFamily="50" charset="-128"/>
              <a:ea typeface="メイリオ" panose="020B0604030504040204" pitchFamily="50" charset="-128"/>
              <a:cs typeface="メイリオ" panose="020B0604030504040204" pitchFamily="50" charset="-128"/>
            </a:endParaRPr>
          </a:p>
          <a:p>
            <a:pPr algn="ctr" defTabSz="914400"/>
            <a:r>
              <a:rPr kumimoji="1" lang="ja-JP" altLang="en-US" sz="2400" dirty="0" smtClean="0">
                <a:solidFill>
                  <a:sysClr val="windowText" lastClr="000000"/>
                </a:solidFill>
                <a:latin typeface="メイリオ" panose="020B0604030504040204" pitchFamily="50" charset="-128"/>
                <a:ea typeface="メイリオ" panose="020B0604030504040204" pitchFamily="50" charset="-128"/>
                <a:cs typeface="メイリオ" panose="020B0604030504040204" pitchFamily="50" charset="-128"/>
              </a:rPr>
              <a:t>目立たない</a:t>
            </a:r>
            <a:r>
              <a:rPr kumimoji="1" lang="ja-JP" altLang="en-US" sz="2400" dirty="0">
                <a:solidFill>
                  <a:sysClr val="windowText" lastClr="000000"/>
                </a:solidFill>
                <a:latin typeface="メイリオ" panose="020B0604030504040204" pitchFamily="50" charset="-128"/>
                <a:ea typeface="メイリオ" panose="020B0604030504040204" pitchFamily="50" charset="-128"/>
                <a:cs typeface="メイリオ" panose="020B0604030504040204" pitchFamily="50" charset="-128"/>
              </a:rPr>
              <a:t>ものに</a:t>
            </a:r>
            <a:r>
              <a:rPr kumimoji="1" lang="ja-JP" altLang="en-US" sz="2400" dirty="0" smtClean="0">
                <a:solidFill>
                  <a:sysClr val="windowText" lastClr="000000"/>
                </a:solidFill>
                <a:latin typeface="メイリオ" panose="020B0604030504040204" pitchFamily="50" charset="-128"/>
                <a:ea typeface="メイリオ" panose="020B0604030504040204" pitchFamily="50" charset="-128"/>
                <a:cs typeface="メイリオ" panose="020B0604030504040204" pitchFamily="50" charset="-128"/>
              </a:rPr>
              <a:t>も注意を払う</a:t>
            </a:r>
            <a:endParaRPr kumimoji="1" lang="en-US" altLang="ja-JP" sz="2400" dirty="0">
              <a:solidFill>
                <a:sysClr val="windowText" lastClr="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880311" y="1984287"/>
            <a:ext cx="2857500" cy="21431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9870945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098"/>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ln w="57150">
            <a:solidFill>
              <a:srgbClr val="0070C0"/>
            </a:solidFill>
          </a:ln>
        </p:spPr>
        <p:txBody>
          <a:bodyPr/>
          <a:lstStyle/>
          <a:p>
            <a:r>
              <a:rPr lang="en-US" altLang="ja-JP" dirty="0" smtClean="0">
                <a:ln>
                  <a:solidFill>
                    <a:schemeClr val="tx1"/>
                  </a:solidFill>
                </a:ln>
                <a:latin typeface="メイリオ" panose="020B0604030504040204" pitchFamily="50" charset="-128"/>
                <a:ea typeface="メイリオ" panose="020B0604030504040204" pitchFamily="50" charset="-128"/>
                <a:cs typeface="メイリオ" panose="020B0604030504040204" pitchFamily="50" charset="-128"/>
              </a:rPr>
              <a:t>6 </a:t>
            </a:r>
            <a:r>
              <a:rPr lang="ja-JP" altLang="en-US" dirty="0" smtClean="0">
                <a:ln>
                  <a:solidFill>
                    <a:schemeClr val="tx1"/>
                  </a:solidFill>
                </a:ln>
                <a:latin typeface="メイリオ" panose="020B0604030504040204" pitchFamily="50" charset="-128"/>
                <a:ea typeface="メイリオ" panose="020B0604030504040204" pitchFamily="50" charset="-128"/>
                <a:cs typeface="メイリオ" panose="020B0604030504040204" pitchFamily="50" charset="-128"/>
              </a:rPr>
              <a:t>体験から学ぶという錯覚</a:t>
            </a:r>
            <a:endParaRPr kumimoji="1" lang="ja-JP" altLang="en-US" dirty="0">
              <a:ln>
                <a:solidFill>
                  <a:schemeClr val="tx1"/>
                </a:solidFill>
              </a:ln>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 name="コンテンツ プレースホルダー 2"/>
          <p:cNvSpPr>
            <a:spLocks noGrp="1"/>
          </p:cNvSpPr>
          <p:nvPr>
            <p:ph idx="1"/>
          </p:nvPr>
        </p:nvSpPr>
        <p:spPr/>
        <p:txBody>
          <a:bodyPr/>
          <a:lstStyle/>
          <a:p>
            <a:pPr marL="0" indent="0">
              <a:buNone/>
            </a:pPr>
            <a:endParaRPr lang="ja-JP" altLang="en-US" dirty="0" smtClean="0"/>
          </a:p>
          <a:p>
            <a:pPr marL="0" indent="0">
              <a:buNone/>
            </a:pPr>
            <a:endParaRPr lang="ja-JP" altLang="en-US" dirty="0"/>
          </a:p>
        </p:txBody>
      </p:sp>
      <p:sp>
        <p:nvSpPr>
          <p:cNvPr id="9" name="下矢印 8"/>
          <p:cNvSpPr/>
          <p:nvPr/>
        </p:nvSpPr>
        <p:spPr>
          <a:xfrm>
            <a:off x="5868923" y="3284987"/>
            <a:ext cx="646176" cy="65372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kumimoji="1" lang="ja-JP" altLang="en-US">
              <a:solidFill>
                <a:prstClr val="white"/>
              </a:solidFill>
            </a:endParaRPr>
          </a:p>
        </p:txBody>
      </p:sp>
      <p:sp>
        <p:nvSpPr>
          <p:cNvPr id="5" name="角丸四角形 4"/>
          <p:cNvSpPr/>
          <p:nvPr/>
        </p:nvSpPr>
        <p:spPr>
          <a:xfrm>
            <a:off x="1199456" y="1988840"/>
            <a:ext cx="9985109" cy="1188026"/>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r>
              <a:rPr kumimoji="1" lang="ja-JP" altLang="en-US" sz="2400" dirty="0" smtClean="0">
                <a:solidFill>
                  <a:sysClr val="windowText" lastClr="000000"/>
                </a:solidFill>
                <a:latin typeface="メイリオ" panose="020B0604030504040204" pitchFamily="50" charset="-128"/>
                <a:ea typeface="メイリオ" panose="020B0604030504040204" pitchFamily="50" charset="-128"/>
                <a:cs typeface="メイリオ" panose="020B0604030504040204" pitchFamily="50" charset="-128"/>
              </a:rPr>
              <a:t>人は経験から最も多くのことを学ぶが、</a:t>
            </a:r>
            <a:endParaRPr kumimoji="1" lang="en-US" altLang="ja-JP" sz="2400" dirty="0" smtClean="0">
              <a:solidFill>
                <a:sysClr val="windowText" lastClr="000000"/>
              </a:solidFill>
              <a:latin typeface="メイリオ" panose="020B0604030504040204" pitchFamily="50" charset="-128"/>
              <a:ea typeface="メイリオ" panose="020B0604030504040204" pitchFamily="50" charset="-128"/>
              <a:cs typeface="メイリオ" panose="020B0604030504040204" pitchFamily="50" charset="-128"/>
            </a:endParaRPr>
          </a:p>
          <a:p>
            <a:pPr algn="ctr" defTabSz="914400"/>
            <a:r>
              <a:rPr kumimoji="1" lang="ja-JP" altLang="en-US" sz="2400" dirty="0">
                <a:solidFill>
                  <a:sysClr val="windowText" lastClr="000000"/>
                </a:solidFill>
                <a:latin typeface="メイリオ" panose="020B0604030504040204" pitchFamily="50" charset="-128"/>
                <a:ea typeface="メイリオ" panose="020B0604030504040204" pitchFamily="50" charset="-128"/>
                <a:cs typeface="メイリオ" panose="020B0604030504040204" pitchFamily="50" charset="-128"/>
              </a:rPr>
              <a:t>重要な決定</a:t>
            </a:r>
            <a:r>
              <a:rPr kumimoji="1" lang="ja-JP" altLang="en-US" sz="2400" dirty="0" smtClean="0">
                <a:solidFill>
                  <a:sysClr val="windowText" lastClr="000000"/>
                </a:solidFill>
                <a:latin typeface="メイリオ" panose="020B0604030504040204" pitchFamily="50" charset="-128"/>
                <a:ea typeface="メイリオ" panose="020B0604030504040204" pitchFamily="50" charset="-128"/>
                <a:cs typeface="メイリオ" panose="020B0604030504040204" pitchFamily="50" charset="-128"/>
              </a:rPr>
              <a:t>の場合はたいてい、その帰結を経験せず</a:t>
            </a:r>
            <a:endParaRPr kumimoji="1" lang="en-US" altLang="ja-JP" sz="2400" dirty="0">
              <a:solidFill>
                <a:sysClr val="windowText" lastClr="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7" name="角丸四角形 6"/>
          <p:cNvSpPr/>
          <p:nvPr/>
        </p:nvSpPr>
        <p:spPr>
          <a:xfrm>
            <a:off x="1823525" y="4149080"/>
            <a:ext cx="8736971" cy="9144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r>
              <a:rPr kumimoji="1" lang="ja-JP" altLang="en-US" sz="2400" dirty="0" smtClean="0">
                <a:solidFill>
                  <a:sysClr val="windowText" lastClr="000000"/>
                </a:solidFill>
                <a:latin typeface="メイリオ" panose="020B0604030504040204" pitchFamily="50" charset="-128"/>
                <a:ea typeface="メイリオ" panose="020B0604030504040204" pitchFamily="50" charset="-128"/>
                <a:cs typeface="メイリオ" panose="020B0604030504040204" pitchFamily="50" charset="-128"/>
              </a:rPr>
              <a:t>将来的に、</a:t>
            </a:r>
            <a:endParaRPr kumimoji="1" lang="en-US" altLang="ja-JP" sz="2400" dirty="0" smtClean="0">
              <a:solidFill>
                <a:sysClr val="windowText" lastClr="000000"/>
              </a:solidFill>
              <a:latin typeface="メイリオ" panose="020B0604030504040204" pitchFamily="50" charset="-128"/>
              <a:ea typeface="メイリオ" panose="020B0604030504040204" pitchFamily="50" charset="-128"/>
              <a:cs typeface="メイリオ" panose="020B0604030504040204" pitchFamily="50" charset="-128"/>
            </a:endParaRPr>
          </a:p>
          <a:p>
            <a:pPr algn="ctr" defTabSz="914400"/>
            <a:r>
              <a:rPr kumimoji="1" lang="ja-JP" altLang="en-US" sz="2400" dirty="0" smtClean="0">
                <a:solidFill>
                  <a:sysClr val="windowText" lastClr="000000"/>
                </a:solidFill>
                <a:latin typeface="メイリオ" panose="020B0604030504040204" pitchFamily="50" charset="-128"/>
                <a:ea typeface="メイリオ" panose="020B0604030504040204" pitchFamily="50" charset="-128"/>
                <a:cs typeface="メイリオ" panose="020B0604030504040204" pitchFamily="50" charset="-128"/>
              </a:rPr>
              <a:t>複雑な問題の分析が危ういものに</a:t>
            </a:r>
            <a:endParaRPr kumimoji="1" lang="ja-JP" altLang="en-US" sz="2400" dirty="0">
              <a:solidFill>
                <a:sysClr val="windowText" lastClr="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9218" name="Picture 2" descr="C:\Users\nawozo\AppData\Local\Microsoft\Windows\Temporary Internet Files\Content.IE5\9LZA4AUW\MC900419812[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272466" y="4941171"/>
            <a:ext cx="1824201" cy="178673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828265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92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5" grpId="0" animBg="1"/>
      <p:bldP spid="7"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ln w="57150">
            <a:solidFill>
              <a:srgbClr val="0070C0"/>
            </a:solidFill>
          </a:ln>
        </p:spPr>
        <p:txBody>
          <a:bodyPr/>
          <a:lstStyle/>
          <a:p>
            <a:r>
              <a:rPr lang="en-US" altLang="ja-JP" dirty="0" smtClean="0">
                <a:ln>
                  <a:solidFill>
                    <a:schemeClr val="tx1"/>
                  </a:solidFill>
                </a:ln>
                <a:latin typeface="メイリオ" panose="020B0604030504040204" pitchFamily="50" charset="-128"/>
                <a:ea typeface="メイリオ" panose="020B0604030504040204" pitchFamily="50" charset="-128"/>
                <a:cs typeface="メイリオ" panose="020B0604030504040204" pitchFamily="50" charset="-128"/>
              </a:rPr>
              <a:t>7 </a:t>
            </a:r>
            <a:r>
              <a:rPr lang="ja-JP" altLang="en-US" dirty="0" smtClean="0">
                <a:ln>
                  <a:solidFill>
                    <a:schemeClr val="tx1"/>
                  </a:solidFill>
                </a:ln>
                <a:latin typeface="メイリオ" panose="020B0604030504040204" pitchFamily="50" charset="-128"/>
                <a:ea typeface="メイリオ" panose="020B0604030504040204" pitchFamily="50" charset="-128"/>
                <a:cs typeface="メイリオ" panose="020B0604030504040204" pitchFamily="50" charset="-128"/>
              </a:rPr>
              <a:t>経営チームの神話</a:t>
            </a:r>
            <a:endParaRPr kumimoji="1" lang="ja-JP" altLang="en-US" dirty="0">
              <a:ln>
                <a:solidFill>
                  <a:schemeClr val="tx1"/>
                </a:solidFill>
              </a:ln>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 name="コンテンツ プレースホルダー 2"/>
          <p:cNvSpPr>
            <a:spLocks noGrp="1"/>
          </p:cNvSpPr>
          <p:nvPr>
            <p:ph idx="1"/>
          </p:nvPr>
        </p:nvSpPr>
        <p:spPr/>
        <p:txBody>
          <a:bodyPr/>
          <a:lstStyle/>
          <a:p>
            <a:pPr marL="0" indent="0">
              <a:buNone/>
            </a:pPr>
            <a:endParaRPr lang="ja-JP" altLang="en-US" dirty="0" smtClean="0"/>
          </a:p>
          <a:p>
            <a:pPr marL="0" indent="0">
              <a:buNone/>
            </a:pPr>
            <a:endParaRPr lang="ja-JP" altLang="en-US" dirty="0"/>
          </a:p>
        </p:txBody>
      </p:sp>
      <p:sp>
        <p:nvSpPr>
          <p:cNvPr id="9" name="下矢印 8"/>
          <p:cNvSpPr/>
          <p:nvPr/>
        </p:nvSpPr>
        <p:spPr>
          <a:xfrm>
            <a:off x="5868923" y="4879283"/>
            <a:ext cx="646176" cy="65372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kumimoji="1" lang="ja-JP" altLang="en-US">
              <a:solidFill>
                <a:prstClr val="white"/>
              </a:solidFill>
            </a:endParaRPr>
          </a:p>
        </p:txBody>
      </p:sp>
      <p:sp>
        <p:nvSpPr>
          <p:cNvPr id="5" name="角丸四角形 4"/>
          <p:cNvSpPr/>
          <p:nvPr/>
        </p:nvSpPr>
        <p:spPr>
          <a:xfrm>
            <a:off x="1199456" y="1772816"/>
            <a:ext cx="9985109" cy="288032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defTabSz="914400"/>
            <a:r>
              <a:rPr kumimoji="1" lang="ja-JP" altLang="en-US" sz="2800" dirty="0">
                <a:solidFill>
                  <a:sysClr val="windowText" lastClr="000000"/>
                </a:solidFill>
                <a:latin typeface="メイリオ" panose="020B0604030504040204" pitchFamily="50" charset="-128"/>
                <a:ea typeface="メイリオ" panose="020B0604030504040204" pitchFamily="50" charset="-128"/>
                <a:cs typeface="メイリオ" panose="020B0604030504040204" pitchFamily="50" charset="-128"/>
              </a:rPr>
              <a:t>経営</a:t>
            </a:r>
            <a:r>
              <a:rPr kumimoji="1" lang="ja-JP" altLang="en-US" sz="2800" dirty="0" smtClean="0">
                <a:solidFill>
                  <a:sysClr val="windowText" lastClr="000000"/>
                </a:solidFill>
                <a:latin typeface="メイリオ" panose="020B0604030504040204" pitchFamily="50" charset="-128"/>
                <a:ea typeface="メイリオ" panose="020B0604030504040204" pitchFamily="50" charset="-128"/>
                <a:cs typeface="メイリオ" panose="020B0604030504040204" pitchFamily="50" charset="-128"/>
              </a:rPr>
              <a:t>チーム</a:t>
            </a:r>
            <a:endParaRPr kumimoji="1" lang="en-US" altLang="ja-JP" sz="2800" dirty="0" smtClean="0">
              <a:solidFill>
                <a:sysClr val="windowText" lastClr="000000"/>
              </a:solidFill>
              <a:latin typeface="メイリオ" panose="020B0604030504040204" pitchFamily="50" charset="-128"/>
              <a:ea typeface="メイリオ" panose="020B0604030504040204" pitchFamily="50" charset="-128"/>
              <a:cs typeface="メイリオ" panose="020B0604030504040204" pitchFamily="50" charset="-128"/>
            </a:endParaRPr>
          </a:p>
          <a:p>
            <a:pPr algn="ctr" defTabSz="914400"/>
            <a:r>
              <a:rPr kumimoji="1" lang="ja-JP" altLang="en-US" sz="2400" dirty="0" smtClean="0">
                <a:solidFill>
                  <a:sysClr val="windowText" lastClr="000000"/>
                </a:solidFill>
                <a:latin typeface="メイリオ" panose="020B0604030504040204" pitchFamily="50" charset="-128"/>
                <a:ea typeface="メイリオ" panose="020B0604030504040204" pitchFamily="50" charset="-128"/>
                <a:cs typeface="メイリオ" panose="020B0604030504040204" pitchFamily="50" charset="-128"/>
              </a:rPr>
              <a:t>組織の様々な機能と専門分野を代表する</a:t>
            </a:r>
            <a:endParaRPr kumimoji="1" lang="en-US" altLang="ja-JP" sz="2400" dirty="0" smtClean="0">
              <a:solidFill>
                <a:sysClr val="windowText" lastClr="000000"/>
              </a:solidFill>
              <a:latin typeface="メイリオ" panose="020B0604030504040204" pitchFamily="50" charset="-128"/>
              <a:ea typeface="メイリオ" panose="020B0604030504040204" pitchFamily="50" charset="-128"/>
              <a:cs typeface="メイリオ" panose="020B0604030504040204" pitchFamily="50" charset="-128"/>
            </a:endParaRPr>
          </a:p>
          <a:p>
            <a:pPr algn="ctr" defTabSz="914400"/>
            <a:r>
              <a:rPr kumimoji="1" lang="ja-JP" altLang="en-US" sz="2400" dirty="0">
                <a:solidFill>
                  <a:sysClr val="windowText" lastClr="000000"/>
                </a:solidFill>
                <a:latin typeface="メイリオ" panose="020B0604030504040204" pitchFamily="50" charset="-128"/>
                <a:ea typeface="メイリオ" panose="020B0604030504040204" pitchFamily="50" charset="-128"/>
                <a:cs typeface="メイリオ" panose="020B0604030504040204" pitchFamily="50" charset="-128"/>
              </a:rPr>
              <a:t>有能</a:t>
            </a:r>
            <a:r>
              <a:rPr kumimoji="1" lang="ja-JP" altLang="en-US" sz="2400" dirty="0" smtClean="0">
                <a:solidFill>
                  <a:sysClr val="windowText" lastClr="000000"/>
                </a:solidFill>
                <a:latin typeface="メイリオ" panose="020B0604030504040204" pitchFamily="50" charset="-128"/>
                <a:ea typeface="メイリオ" panose="020B0604030504040204" pitchFamily="50" charset="-128"/>
                <a:cs typeface="メイリオ" panose="020B0604030504040204" pitchFamily="50" charset="-128"/>
              </a:rPr>
              <a:t>で経験豊富な管理職の一団</a:t>
            </a:r>
            <a:endParaRPr kumimoji="1" lang="en-US" altLang="ja-JP" sz="2400" dirty="0">
              <a:solidFill>
                <a:sysClr val="windowText" lastClr="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7" name="角丸四角形 6"/>
          <p:cNvSpPr/>
          <p:nvPr/>
        </p:nvSpPr>
        <p:spPr>
          <a:xfrm>
            <a:off x="1199456" y="5589240"/>
            <a:ext cx="9985109" cy="108012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r>
              <a:rPr kumimoji="1" lang="ja-JP" altLang="en-US" sz="2400" dirty="0" smtClean="0">
                <a:solidFill>
                  <a:sysClr val="windowText" lastClr="000000"/>
                </a:solidFill>
                <a:latin typeface="メイリオ" panose="020B0604030504040204" pitchFamily="50" charset="-128"/>
                <a:ea typeface="メイリオ" panose="020B0604030504040204" pitchFamily="50" charset="-128"/>
                <a:cs typeface="メイリオ" panose="020B0604030504040204" pitchFamily="50" charset="-128"/>
              </a:rPr>
              <a:t>「結束したチーム」を装う</a:t>
            </a:r>
            <a:endParaRPr kumimoji="1" lang="en-US" altLang="ja-JP" sz="2400" dirty="0" smtClean="0">
              <a:solidFill>
                <a:sysClr val="windowText" lastClr="000000"/>
              </a:solidFill>
              <a:latin typeface="メイリオ" panose="020B0604030504040204" pitchFamily="50" charset="-128"/>
              <a:ea typeface="メイリオ" panose="020B0604030504040204" pitchFamily="50" charset="-128"/>
              <a:cs typeface="メイリオ" panose="020B0604030504040204" pitchFamily="50" charset="-128"/>
            </a:endParaRPr>
          </a:p>
          <a:p>
            <a:pPr algn="ctr" defTabSz="914400"/>
            <a:r>
              <a:rPr kumimoji="1" lang="ja-JP" altLang="en-US" sz="2400"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意見の不一致を抑え込もうとする</a:t>
            </a:r>
            <a:endParaRPr kumimoji="1" lang="en-US" altLang="ja-JP" sz="2400"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6146" name="Picture 2" descr="C:\Users\nawozo\AppData\Local\Microsoft\Windows\Temporary Internet Files\Content.IE5\B255BDZL\MC900437531[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920205" y="3210855"/>
            <a:ext cx="2840567" cy="13684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67717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14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5" grpId="0" animBg="1"/>
      <p:bldP spid="7"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ln w="57150">
            <a:solidFill>
              <a:srgbClr val="0070C0"/>
            </a:solidFill>
          </a:ln>
        </p:spPr>
        <p:txBody>
          <a:bodyPr/>
          <a:lstStyle/>
          <a:p>
            <a:r>
              <a:rPr lang="ja-JP" altLang="en-US" dirty="0">
                <a:ln>
                  <a:solidFill>
                    <a:schemeClr val="tx1"/>
                  </a:solidFill>
                </a:ln>
                <a:latin typeface="メイリオ" panose="020B0604030504040204" pitchFamily="50" charset="-128"/>
                <a:ea typeface="メイリオ" panose="020B0604030504040204" pitchFamily="50" charset="-128"/>
                <a:cs typeface="メイリオ" panose="020B0604030504040204" pitchFamily="50" charset="-128"/>
              </a:rPr>
              <a:t>学習障害</a:t>
            </a:r>
            <a:r>
              <a:rPr lang="ja-JP" altLang="en-US" dirty="0" smtClean="0">
                <a:ln>
                  <a:solidFill>
                    <a:schemeClr val="tx1"/>
                  </a:solidFill>
                </a:ln>
                <a:latin typeface="メイリオ" panose="020B0604030504040204" pitchFamily="50" charset="-128"/>
                <a:ea typeface="メイリオ" panose="020B0604030504040204" pitchFamily="50" charset="-128"/>
                <a:cs typeface="メイリオ" panose="020B0604030504040204" pitchFamily="50" charset="-128"/>
              </a:rPr>
              <a:t>の克服に向けて</a:t>
            </a:r>
            <a:endParaRPr kumimoji="1" lang="ja-JP" altLang="en-US" dirty="0">
              <a:ln>
                <a:solidFill>
                  <a:schemeClr val="tx1"/>
                </a:solidFill>
              </a:ln>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 name="コンテンツ プレースホルダー 2"/>
          <p:cNvSpPr>
            <a:spLocks noGrp="1"/>
          </p:cNvSpPr>
          <p:nvPr>
            <p:ph idx="1"/>
          </p:nvPr>
        </p:nvSpPr>
        <p:spPr/>
        <p:txBody>
          <a:bodyPr/>
          <a:lstStyle/>
          <a:p>
            <a:pPr marL="0" indent="0">
              <a:buNone/>
            </a:pPr>
            <a:endParaRPr lang="ja-JP" altLang="en-US" dirty="0" smtClean="0"/>
          </a:p>
          <a:p>
            <a:pPr marL="0" indent="0">
              <a:buNone/>
            </a:pPr>
            <a:endParaRPr lang="ja-JP" altLang="en-US" dirty="0"/>
          </a:p>
        </p:txBody>
      </p:sp>
      <p:sp>
        <p:nvSpPr>
          <p:cNvPr id="4" name="角丸四角形 3"/>
          <p:cNvSpPr/>
          <p:nvPr/>
        </p:nvSpPr>
        <p:spPr>
          <a:xfrm>
            <a:off x="1012269" y="1920458"/>
            <a:ext cx="10177131" cy="252028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r>
              <a:rPr kumimoji="1" lang="ja-JP" altLang="en-US" sz="2400" dirty="0" smtClean="0">
                <a:solidFill>
                  <a:sysClr val="windowText" lastClr="000000"/>
                </a:solidFill>
                <a:latin typeface="メイリオ" panose="020B0604030504040204" pitchFamily="50" charset="-128"/>
                <a:ea typeface="メイリオ" panose="020B0604030504040204" pitchFamily="50" charset="-128"/>
                <a:cs typeface="メイリオ" panose="020B0604030504040204" pitchFamily="50" charset="-128"/>
              </a:rPr>
              <a:t>ラーニング・オーガニゼーションのための</a:t>
            </a:r>
            <a:endParaRPr kumimoji="1" lang="en-US" altLang="ja-JP" sz="2400" dirty="0" smtClean="0">
              <a:solidFill>
                <a:sysClr val="windowText" lastClr="000000"/>
              </a:solidFill>
              <a:latin typeface="メイリオ" panose="020B0604030504040204" pitchFamily="50" charset="-128"/>
              <a:ea typeface="メイリオ" panose="020B0604030504040204" pitchFamily="50" charset="-128"/>
              <a:cs typeface="メイリオ" panose="020B0604030504040204" pitchFamily="50" charset="-128"/>
            </a:endParaRPr>
          </a:p>
          <a:p>
            <a:pPr algn="ctr" defTabSz="914400"/>
            <a:r>
              <a:rPr kumimoji="1" lang="ja-JP" altLang="en-US" sz="2400"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五つ</a:t>
            </a:r>
            <a:r>
              <a:rPr kumimoji="1" lang="ja-JP" altLang="en-US" sz="2400"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のディシプリン</a:t>
            </a:r>
            <a:r>
              <a:rPr kumimoji="1" lang="ja-JP" altLang="en-US" sz="2400" dirty="0" smtClean="0">
                <a:solidFill>
                  <a:sysClr val="windowText" lastClr="000000"/>
                </a:solidFill>
                <a:latin typeface="メイリオ" panose="020B0604030504040204" pitchFamily="50" charset="-128"/>
                <a:ea typeface="メイリオ" panose="020B0604030504040204" pitchFamily="50" charset="-128"/>
                <a:cs typeface="メイリオ" panose="020B0604030504040204" pitchFamily="50" charset="-128"/>
              </a:rPr>
              <a:t>（第</a:t>
            </a:r>
            <a:r>
              <a:rPr kumimoji="1" lang="en-US" altLang="ja-JP" sz="2400" dirty="0" smtClean="0">
                <a:solidFill>
                  <a:sysClr val="windowText" lastClr="000000"/>
                </a:solidFill>
                <a:latin typeface="メイリオ" panose="020B0604030504040204" pitchFamily="50" charset="-128"/>
                <a:ea typeface="メイリオ" panose="020B0604030504040204" pitchFamily="50" charset="-128"/>
                <a:cs typeface="メイリオ" panose="020B0604030504040204" pitchFamily="50" charset="-128"/>
              </a:rPr>
              <a:t>1</a:t>
            </a:r>
            <a:r>
              <a:rPr kumimoji="1" lang="ja-JP" altLang="en-US" sz="2400" dirty="0" smtClean="0">
                <a:solidFill>
                  <a:sysClr val="windowText" lastClr="000000"/>
                </a:solidFill>
                <a:latin typeface="メイリオ" panose="020B0604030504040204" pitchFamily="50" charset="-128"/>
                <a:ea typeface="メイリオ" panose="020B0604030504040204" pitchFamily="50" charset="-128"/>
                <a:cs typeface="メイリオ" panose="020B0604030504040204" pitchFamily="50" charset="-128"/>
              </a:rPr>
              <a:t>章）</a:t>
            </a:r>
            <a:endParaRPr kumimoji="1" lang="en-US" altLang="ja-JP" sz="2400" dirty="0" smtClean="0">
              <a:solidFill>
                <a:sysClr val="windowText" lastClr="000000"/>
              </a:solidFill>
              <a:latin typeface="メイリオ" panose="020B0604030504040204" pitchFamily="50" charset="-128"/>
              <a:ea typeface="メイリオ" panose="020B0604030504040204" pitchFamily="50" charset="-128"/>
              <a:cs typeface="メイリオ" panose="020B0604030504040204" pitchFamily="50" charset="-128"/>
            </a:endParaRPr>
          </a:p>
          <a:p>
            <a:pPr algn="ctr" defTabSz="914400"/>
            <a:endParaRPr kumimoji="1" lang="en-US" altLang="ja-JP" sz="2400" dirty="0">
              <a:solidFill>
                <a:sysClr val="windowText" lastClr="000000"/>
              </a:solidFill>
              <a:latin typeface="メイリオ" panose="020B0604030504040204" pitchFamily="50" charset="-128"/>
              <a:ea typeface="メイリオ" panose="020B0604030504040204" pitchFamily="50" charset="-128"/>
              <a:cs typeface="メイリオ" panose="020B0604030504040204" pitchFamily="50" charset="-128"/>
            </a:endParaRPr>
          </a:p>
          <a:p>
            <a:pPr defTabSz="914400"/>
            <a:r>
              <a:rPr kumimoji="1" lang="ja-JP" altLang="en-US" sz="2400" dirty="0" smtClean="0">
                <a:solidFill>
                  <a:sysClr val="windowText" lastClr="000000"/>
                </a:solidFill>
                <a:latin typeface="メイリオ" panose="020B0604030504040204" pitchFamily="50" charset="-128"/>
                <a:ea typeface="メイリオ" panose="020B0604030504040204" pitchFamily="50" charset="-128"/>
                <a:cs typeface="メイリオ" panose="020B0604030504040204" pitchFamily="50" charset="-128"/>
              </a:rPr>
              <a:t>学習障害の解毒剤として作用しうる</a:t>
            </a:r>
            <a:endParaRPr kumimoji="1" lang="ja-JP" altLang="en-US" sz="2400" dirty="0">
              <a:solidFill>
                <a:sysClr val="windowText" lastClr="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5122" name="Picture 2" descr="C:\Users\nawozo\AppData\Local\Microsoft\Windows\Temporary Internet Files\Content.IE5\9LZA4AUW\MC900215255[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852140" y="3094564"/>
            <a:ext cx="2116065" cy="1246606"/>
          </a:xfrm>
          <a:prstGeom prst="rect">
            <a:avLst/>
          </a:prstGeom>
          <a:noFill/>
          <a:extLst>
            <a:ext uri="{909E8E84-426E-40DD-AFC4-6F175D3DCCD1}">
              <a14:hiddenFill xmlns:a14="http://schemas.microsoft.com/office/drawing/2010/main">
                <a:solidFill>
                  <a:srgbClr val="FFFFFF"/>
                </a:solidFill>
              </a14:hiddenFill>
            </a:ext>
          </a:extLst>
        </p:spPr>
      </p:pic>
      <p:sp>
        <p:nvSpPr>
          <p:cNvPr id="8" name="角丸四角形 7"/>
          <p:cNvSpPr/>
          <p:nvPr/>
        </p:nvSpPr>
        <p:spPr>
          <a:xfrm>
            <a:off x="1012270" y="4581128"/>
            <a:ext cx="10177129" cy="2088232"/>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r>
              <a:rPr kumimoji="1" lang="ja-JP" altLang="en-US" sz="2400" dirty="0" smtClean="0">
                <a:solidFill>
                  <a:sysClr val="windowText" lastClr="000000"/>
                </a:solidFill>
                <a:latin typeface="メイリオ" panose="020B0604030504040204" pitchFamily="50" charset="-128"/>
                <a:ea typeface="メイリオ" panose="020B0604030504040204" pitchFamily="50" charset="-128"/>
                <a:cs typeface="メイリオ" panose="020B0604030504040204" pitchFamily="50" charset="-128"/>
              </a:rPr>
              <a:t>その前に、</a:t>
            </a:r>
            <a:r>
              <a:rPr kumimoji="1" lang="en-US" altLang="ja-JP" sz="2400" dirty="0" smtClean="0">
                <a:solidFill>
                  <a:sysClr val="windowText" lastClr="000000"/>
                </a:solidFill>
                <a:latin typeface="メイリオ" panose="020B0604030504040204" pitchFamily="50" charset="-128"/>
                <a:ea typeface="メイリオ" panose="020B0604030504040204" pitchFamily="50" charset="-128"/>
                <a:cs typeface="メイリオ" panose="020B0604030504040204" pitchFamily="50" charset="-128"/>
              </a:rPr>
              <a:t>7</a:t>
            </a:r>
            <a:r>
              <a:rPr kumimoji="1" lang="ja-JP" altLang="en-US" sz="2400" dirty="0" err="1" smtClean="0">
                <a:solidFill>
                  <a:sysClr val="windowText" lastClr="000000"/>
                </a:solidFill>
                <a:latin typeface="メイリオ" panose="020B0604030504040204" pitchFamily="50" charset="-128"/>
                <a:ea typeface="メイリオ" panose="020B0604030504040204" pitchFamily="50" charset="-128"/>
                <a:cs typeface="メイリオ" panose="020B0604030504040204" pitchFamily="50" charset="-128"/>
              </a:rPr>
              <a:t>つの</a:t>
            </a:r>
            <a:r>
              <a:rPr kumimoji="1" lang="ja-JP" altLang="en-US" sz="2400" dirty="0" smtClean="0">
                <a:solidFill>
                  <a:sysClr val="windowText" lastClr="000000"/>
                </a:solidFill>
                <a:latin typeface="メイリオ" panose="020B0604030504040204" pitchFamily="50" charset="-128"/>
                <a:ea typeface="メイリオ" panose="020B0604030504040204" pitchFamily="50" charset="-128"/>
                <a:cs typeface="メイリオ" panose="020B0604030504040204" pitchFamily="50" charset="-128"/>
              </a:rPr>
              <a:t>学習障害を</a:t>
            </a:r>
            <a:endParaRPr kumimoji="1" lang="en-US" altLang="ja-JP" sz="2400" dirty="0" smtClean="0">
              <a:solidFill>
                <a:sysClr val="windowText" lastClr="000000"/>
              </a:solidFill>
              <a:latin typeface="メイリオ" panose="020B0604030504040204" pitchFamily="50" charset="-128"/>
              <a:ea typeface="メイリオ" panose="020B0604030504040204" pitchFamily="50" charset="-128"/>
              <a:cs typeface="メイリオ" panose="020B0604030504040204" pitchFamily="50" charset="-128"/>
            </a:endParaRPr>
          </a:p>
          <a:p>
            <a:pPr algn="ctr" defTabSz="914400"/>
            <a:r>
              <a:rPr kumimoji="1" lang="ja-JP" altLang="en-US" sz="2400" dirty="0">
                <a:solidFill>
                  <a:sysClr val="windowText" lastClr="000000"/>
                </a:solidFill>
                <a:latin typeface="メイリオ" panose="020B0604030504040204" pitchFamily="50" charset="-128"/>
                <a:ea typeface="メイリオ" panose="020B0604030504040204" pitchFamily="50" charset="-128"/>
                <a:cs typeface="メイリオ" panose="020B0604030504040204" pitchFamily="50" charset="-128"/>
              </a:rPr>
              <a:t>はっきり</a:t>
            </a:r>
            <a:r>
              <a:rPr kumimoji="1" lang="ja-JP" altLang="en-US" sz="2400" dirty="0" smtClean="0">
                <a:solidFill>
                  <a:sysClr val="windowText" lastClr="000000"/>
                </a:solidFill>
                <a:latin typeface="メイリオ" panose="020B0604030504040204" pitchFamily="50" charset="-128"/>
                <a:ea typeface="メイリオ" panose="020B0604030504040204" pitchFamily="50" charset="-128"/>
                <a:cs typeface="メイリオ" panose="020B0604030504040204" pitchFamily="50" charset="-128"/>
              </a:rPr>
              <a:t>と眺める必要あり</a:t>
            </a:r>
            <a:endParaRPr kumimoji="1" lang="ja-JP" altLang="en-US" sz="2400" dirty="0">
              <a:solidFill>
                <a:sysClr val="windowText" lastClr="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5124" name="Picture 4" descr="C:\Users\nawozo\AppData\Local\Microsoft\Windows\Temporary Internet Files\Content.IE5\BZAIJ289\MP900439092[1].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139169" y="5632557"/>
            <a:ext cx="1661355" cy="90160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805995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5122"/>
                                        </p:tgtEl>
                                        <p:attrNameLst>
                                          <p:attrName>style.visibility</p:attrName>
                                        </p:attrNameLst>
                                      </p:cBhvr>
                                      <p:to>
                                        <p:strVal val="visible"/>
                                      </p:to>
                                    </p:set>
                                    <p:animEffect transition="in" filter="fade">
                                      <p:cBhvr>
                                        <p:cTn id="12" dur="1000"/>
                                        <p:tgtEl>
                                          <p:spTgt spid="5122"/>
                                        </p:tgtEl>
                                      </p:cBhvr>
                                    </p:animEffect>
                                    <p:anim calcmode="lin" valueType="num">
                                      <p:cBhvr>
                                        <p:cTn id="13" dur="1000" fill="hold"/>
                                        <p:tgtEl>
                                          <p:spTgt spid="5122"/>
                                        </p:tgtEl>
                                        <p:attrNameLst>
                                          <p:attrName>ppt_x</p:attrName>
                                        </p:attrNameLst>
                                      </p:cBhvr>
                                      <p:tavLst>
                                        <p:tav tm="0">
                                          <p:val>
                                            <p:strVal val="#ppt_x"/>
                                          </p:val>
                                        </p:tav>
                                        <p:tav tm="100000">
                                          <p:val>
                                            <p:strVal val="#ppt_x"/>
                                          </p:val>
                                        </p:tav>
                                      </p:tavLst>
                                    </p:anim>
                                    <p:anim calcmode="lin" valueType="num">
                                      <p:cBhvr>
                                        <p:cTn id="14" dur="1000" fill="hold"/>
                                        <p:tgtEl>
                                          <p:spTgt spid="5122"/>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1000"/>
                                        <p:tgtEl>
                                          <p:spTgt spid="8"/>
                                        </p:tgtEl>
                                      </p:cBhvr>
                                    </p:animEffect>
                                    <p:anim calcmode="lin" valueType="num">
                                      <p:cBhvr>
                                        <p:cTn id="20" dur="1000" fill="hold"/>
                                        <p:tgtEl>
                                          <p:spTgt spid="8"/>
                                        </p:tgtEl>
                                        <p:attrNameLst>
                                          <p:attrName>ppt_x</p:attrName>
                                        </p:attrNameLst>
                                      </p:cBhvr>
                                      <p:tavLst>
                                        <p:tav tm="0">
                                          <p:val>
                                            <p:strVal val="#ppt_x"/>
                                          </p:val>
                                        </p:tav>
                                        <p:tav tm="100000">
                                          <p:val>
                                            <p:strVal val="#ppt_x"/>
                                          </p:val>
                                        </p:tav>
                                      </p:tavLst>
                                    </p:anim>
                                    <p:anim calcmode="lin" valueType="num">
                                      <p:cBhvr>
                                        <p:cTn id="21" dur="1000" fill="hold"/>
                                        <p:tgtEl>
                                          <p:spTgt spid="8"/>
                                        </p:tgtEl>
                                        <p:attrNameLst>
                                          <p:attrName>ppt_y</p:attrName>
                                        </p:attrNameLst>
                                      </p:cBhvr>
                                      <p:tavLst>
                                        <p:tav tm="0">
                                          <p:val>
                                            <p:strVal val="#ppt_y+.1"/>
                                          </p:val>
                                        </p:tav>
                                        <p:tav tm="100000">
                                          <p:val>
                                            <p:strVal val="#ppt_y"/>
                                          </p:val>
                                        </p:tav>
                                      </p:tavLst>
                                    </p:anim>
                                  </p:childTnLst>
                                </p:cTn>
                              </p:par>
                              <p:par>
                                <p:cTn id="22" presetID="42" presetClass="entr" presetSubtype="0" fill="hold" nodeType="withEffect">
                                  <p:stCondLst>
                                    <p:cond delay="0"/>
                                  </p:stCondLst>
                                  <p:childTnLst>
                                    <p:set>
                                      <p:cBhvr>
                                        <p:cTn id="23" dur="1" fill="hold">
                                          <p:stCondLst>
                                            <p:cond delay="0"/>
                                          </p:stCondLst>
                                        </p:cTn>
                                        <p:tgtEl>
                                          <p:spTgt spid="5124"/>
                                        </p:tgtEl>
                                        <p:attrNameLst>
                                          <p:attrName>style.visibility</p:attrName>
                                        </p:attrNameLst>
                                      </p:cBhvr>
                                      <p:to>
                                        <p:strVal val="visible"/>
                                      </p:to>
                                    </p:set>
                                    <p:animEffect transition="in" filter="fade">
                                      <p:cBhvr>
                                        <p:cTn id="24" dur="1000"/>
                                        <p:tgtEl>
                                          <p:spTgt spid="5124"/>
                                        </p:tgtEl>
                                      </p:cBhvr>
                                    </p:animEffect>
                                    <p:anim calcmode="lin" valueType="num">
                                      <p:cBhvr>
                                        <p:cTn id="25" dur="1000" fill="hold"/>
                                        <p:tgtEl>
                                          <p:spTgt spid="5124"/>
                                        </p:tgtEl>
                                        <p:attrNameLst>
                                          <p:attrName>ppt_x</p:attrName>
                                        </p:attrNameLst>
                                      </p:cBhvr>
                                      <p:tavLst>
                                        <p:tav tm="0">
                                          <p:val>
                                            <p:strVal val="#ppt_x"/>
                                          </p:val>
                                        </p:tav>
                                        <p:tav tm="100000">
                                          <p:val>
                                            <p:strVal val="#ppt_x"/>
                                          </p:val>
                                        </p:tav>
                                      </p:tavLst>
                                    </p:anim>
                                    <p:anim calcmode="lin" valueType="num">
                                      <p:cBhvr>
                                        <p:cTn id="26" dur="1000" fill="hold"/>
                                        <p:tgtEl>
                                          <p:spTgt spid="512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8"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p:cNvSpPr txBox="1"/>
          <p:nvPr/>
        </p:nvSpPr>
        <p:spPr>
          <a:xfrm>
            <a:off x="3651854" y="611979"/>
            <a:ext cx="3057247" cy="584775"/>
          </a:xfrm>
          <a:prstGeom prst="rect">
            <a:avLst/>
          </a:prstGeom>
          <a:noFill/>
        </p:spPr>
        <p:txBody>
          <a:bodyPr wrap="none" rtlCol="0">
            <a:spAutoFit/>
          </a:bodyPr>
          <a:lstStyle/>
          <a:p>
            <a:pPr defTabSz="914400"/>
            <a:r>
              <a:rPr kumimoji="1" lang="ja-JP" altLang="en-US" sz="32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７つの学習障害</a:t>
            </a:r>
          </a:p>
        </p:txBody>
      </p:sp>
      <p:graphicFrame>
        <p:nvGraphicFramePr>
          <p:cNvPr id="7" name="図表 6"/>
          <p:cNvGraphicFramePr/>
          <p:nvPr>
            <p:extLst/>
          </p:nvPr>
        </p:nvGraphicFramePr>
        <p:xfrm>
          <a:off x="1103447" y="1520402"/>
          <a:ext cx="9985109" cy="478892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23615795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0" y="0"/>
            <a:ext cx="12192000" cy="1325563"/>
          </a:xfrm>
          <a:solidFill>
            <a:srgbClr val="FFCC00"/>
          </a:solidFill>
        </p:spPr>
        <p:txBody>
          <a:bodyPr>
            <a:normAutofit/>
          </a:bodyPr>
          <a:lstStyle/>
          <a:p>
            <a:r>
              <a:rPr lang="en-US" altLang="ja-JP" sz="5400" dirty="0" smtClean="0">
                <a:latin typeface="Aharoni" panose="02010803020104030203" pitchFamily="2" charset="-79"/>
                <a:cs typeface="Aharoni" panose="02010803020104030203" pitchFamily="2" charset="-79"/>
              </a:rPr>
              <a:t>THE</a:t>
            </a:r>
            <a:r>
              <a:rPr lang="ja-JP" altLang="en-US" sz="5400" dirty="0">
                <a:latin typeface="Aharoni" panose="02010803020104030203" pitchFamily="2" charset="-79"/>
                <a:cs typeface="Aharoni" panose="02010803020104030203" pitchFamily="2" charset="-79"/>
              </a:rPr>
              <a:t> </a:t>
            </a:r>
            <a:r>
              <a:rPr lang="en-US" altLang="ja-JP" sz="5400" dirty="0" smtClean="0">
                <a:latin typeface="Aharoni" panose="02010803020104030203" pitchFamily="2" charset="-79"/>
                <a:cs typeface="Aharoni" panose="02010803020104030203" pitchFamily="2" charset="-79"/>
              </a:rPr>
              <a:t>FIFTH</a:t>
            </a:r>
            <a:r>
              <a:rPr lang="ja-JP" altLang="en-US" sz="5400" dirty="0">
                <a:latin typeface="Aharoni" panose="02010803020104030203" pitchFamily="2" charset="-79"/>
                <a:cs typeface="Aharoni" panose="02010803020104030203" pitchFamily="2" charset="-79"/>
              </a:rPr>
              <a:t> </a:t>
            </a:r>
            <a:r>
              <a:rPr lang="en-US" altLang="ja-JP" sz="5400" dirty="0" smtClean="0">
                <a:latin typeface="Aharoni" panose="02010803020104030203" pitchFamily="2" charset="-79"/>
                <a:cs typeface="Aharoni" panose="02010803020104030203" pitchFamily="2" charset="-79"/>
              </a:rPr>
              <a:t>DISCIPLINE</a:t>
            </a:r>
            <a:endParaRPr lang="en-US" sz="5400" dirty="0">
              <a:latin typeface="Aharoni" panose="02010803020104030203" pitchFamily="2" charset="-79"/>
              <a:cs typeface="Aharoni" panose="02010803020104030203" pitchFamily="2" charset="-79"/>
            </a:endParaRPr>
          </a:p>
        </p:txBody>
      </p:sp>
      <p:sp>
        <p:nvSpPr>
          <p:cNvPr id="3" name="コンテンツ プレースホルダー 2"/>
          <p:cNvSpPr>
            <a:spLocks noGrp="1"/>
          </p:cNvSpPr>
          <p:nvPr>
            <p:ph idx="1"/>
          </p:nvPr>
        </p:nvSpPr>
        <p:spPr>
          <a:xfrm>
            <a:off x="647132" y="1609859"/>
            <a:ext cx="4865026" cy="851901"/>
          </a:xfrm>
        </p:spPr>
        <p:txBody>
          <a:bodyPr>
            <a:normAutofit fontScale="92500"/>
          </a:bodyPr>
          <a:lstStyle/>
          <a:p>
            <a:pPr marL="0" indent="0">
              <a:buNone/>
            </a:pPr>
            <a:r>
              <a:rPr lang="ja-JP" altLang="en-US" sz="4300" dirty="0" smtClean="0">
                <a:solidFill>
                  <a:srgbClr val="FF0000"/>
                </a:solidFill>
              </a:rPr>
              <a:t>最強組織</a:t>
            </a:r>
            <a:r>
              <a:rPr lang="ja-JP" altLang="en-US" sz="3200" dirty="0" smtClean="0"/>
              <a:t>＝学習する組織</a:t>
            </a:r>
            <a:r>
              <a:rPr lang="ja-JP" altLang="en-US" dirty="0" smtClean="0"/>
              <a:t>　</a:t>
            </a:r>
            <a:endParaRPr lang="en-US" altLang="ja-JP" dirty="0" smtClean="0"/>
          </a:p>
        </p:txBody>
      </p:sp>
      <p:sp>
        <p:nvSpPr>
          <p:cNvPr id="4" name="コンテンツ プレースホルダー 2"/>
          <p:cNvSpPr txBox="1">
            <a:spLocks/>
          </p:cNvSpPr>
          <p:nvPr/>
        </p:nvSpPr>
        <p:spPr>
          <a:xfrm>
            <a:off x="1370462" y="3441083"/>
            <a:ext cx="5442046" cy="3128517"/>
          </a:xfrm>
          <a:prstGeom prst="rect">
            <a:avLst/>
          </a:prstGeom>
          <a:ln w="57150">
            <a:solidFill>
              <a:schemeClr val="accent5">
                <a:lumMod val="40000"/>
                <a:lumOff val="60000"/>
              </a:schemeClr>
            </a:solidFill>
          </a:ln>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ja-JP" altLang="en-US" sz="3200" dirty="0" smtClean="0"/>
              <a:t>１．システム思考</a:t>
            </a:r>
            <a:endParaRPr lang="en-US" altLang="ja-JP" sz="3200" dirty="0" smtClean="0"/>
          </a:p>
          <a:p>
            <a:pPr marL="0" indent="0">
              <a:buFont typeface="Arial" panose="020B0604020202020204" pitchFamily="34" charset="0"/>
              <a:buNone/>
            </a:pPr>
            <a:r>
              <a:rPr lang="ja-JP" altLang="en-US" sz="3200" dirty="0" smtClean="0"/>
              <a:t>２．自己マスタリー</a:t>
            </a:r>
            <a:endParaRPr lang="en-US" altLang="ja-JP" sz="3200" dirty="0" smtClean="0"/>
          </a:p>
          <a:p>
            <a:pPr marL="0" indent="0">
              <a:buFont typeface="Arial" panose="020B0604020202020204" pitchFamily="34" charset="0"/>
              <a:buNone/>
            </a:pPr>
            <a:r>
              <a:rPr lang="ja-JP" altLang="en-US" sz="3200" dirty="0" smtClean="0"/>
              <a:t>３．メンタル・モデルの克服</a:t>
            </a:r>
            <a:endParaRPr lang="en-US" altLang="ja-JP" sz="3200" dirty="0" smtClean="0"/>
          </a:p>
          <a:p>
            <a:pPr marL="0" indent="0">
              <a:buFont typeface="Arial" panose="020B0604020202020204" pitchFamily="34" charset="0"/>
              <a:buNone/>
            </a:pPr>
            <a:r>
              <a:rPr lang="ja-JP" altLang="en-US" sz="3200" dirty="0" smtClean="0"/>
              <a:t>４．共有ビジョンの構築</a:t>
            </a:r>
            <a:endParaRPr lang="en-US" altLang="ja-JP" sz="3200" dirty="0" smtClean="0"/>
          </a:p>
          <a:p>
            <a:pPr marL="0" indent="0">
              <a:buFont typeface="Arial" panose="020B0604020202020204" pitchFamily="34" charset="0"/>
              <a:buNone/>
            </a:pPr>
            <a:r>
              <a:rPr lang="ja-JP" altLang="en-US" sz="3200" dirty="0" smtClean="0"/>
              <a:t>５．チーム学習</a:t>
            </a:r>
            <a:endParaRPr lang="en-US" sz="3200" dirty="0"/>
          </a:p>
        </p:txBody>
      </p:sp>
      <p:sp>
        <p:nvSpPr>
          <p:cNvPr id="5" name="コンテンツ プレースホルダー 2"/>
          <p:cNvSpPr txBox="1">
            <a:spLocks/>
          </p:cNvSpPr>
          <p:nvPr/>
        </p:nvSpPr>
        <p:spPr>
          <a:xfrm>
            <a:off x="647131" y="2738294"/>
            <a:ext cx="4102289" cy="574794"/>
          </a:xfrm>
          <a:prstGeom prst="rect">
            <a:avLst/>
          </a:prstGeom>
          <a:solidFill>
            <a:srgbClr val="FFFF00"/>
          </a:solidFill>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ja-JP" altLang="en-US" sz="4000" dirty="0" smtClean="0"/>
              <a:t>５つのディシプリン</a:t>
            </a:r>
            <a:endParaRPr lang="en-US" sz="4000" dirty="0"/>
          </a:p>
        </p:txBody>
      </p:sp>
      <p:sp>
        <p:nvSpPr>
          <p:cNvPr id="6" name="コンテンツ プレースホルダー 2"/>
          <p:cNvSpPr txBox="1">
            <a:spLocks/>
          </p:cNvSpPr>
          <p:nvPr/>
        </p:nvSpPr>
        <p:spPr>
          <a:xfrm>
            <a:off x="5379492" y="2866289"/>
            <a:ext cx="1433016" cy="574794"/>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ja-JP" altLang="en-US" sz="2400" dirty="0" smtClean="0"/>
              <a:t>が必要</a:t>
            </a:r>
            <a:endParaRPr lang="en-US" sz="2400" dirty="0"/>
          </a:p>
        </p:txBody>
      </p:sp>
      <p:sp>
        <p:nvSpPr>
          <p:cNvPr id="7" name="コンテンツ プレースホルダー 2"/>
          <p:cNvSpPr txBox="1">
            <a:spLocks/>
          </p:cNvSpPr>
          <p:nvPr/>
        </p:nvSpPr>
        <p:spPr>
          <a:xfrm>
            <a:off x="5379492" y="1816088"/>
            <a:ext cx="2590801" cy="574794"/>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ja-JP" altLang="en-US" sz="2400" dirty="0" smtClean="0"/>
              <a:t>を生み出すには</a:t>
            </a:r>
            <a:endParaRPr lang="en-US" sz="2400" dirty="0"/>
          </a:p>
        </p:txBody>
      </p:sp>
      <p:pic>
        <p:nvPicPr>
          <p:cNvPr id="8" name="図 7"/>
          <p:cNvPicPr>
            <a:picLocks noChangeAspect="1"/>
          </p:cNvPicPr>
          <p:nvPr/>
        </p:nvPicPr>
        <p:blipFill>
          <a:blip r:embed="rId2"/>
          <a:stretch>
            <a:fillRect/>
          </a:stretch>
        </p:blipFill>
        <p:spPr>
          <a:xfrm>
            <a:off x="8188657" y="1487987"/>
            <a:ext cx="3343701" cy="5081613"/>
          </a:xfrm>
          <a:prstGeom prst="rect">
            <a:avLst/>
          </a:prstGeom>
        </p:spPr>
      </p:pic>
    </p:spTree>
    <p:extLst>
      <p:ext uri="{BB962C8B-B14F-4D97-AF65-F5344CB8AC3E}">
        <p14:creationId xmlns:p14="http://schemas.microsoft.com/office/powerpoint/2010/main" val="14385288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fade">
                                      <p:cBhvr>
                                        <p:cTn id="11" dur="500"/>
                                        <p:tgtEl>
                                          <p:spTgt spid="3">
                                            <p:txEl>
                                              <p:pRg st="0" end="0"/>
                                            </p:txEl>
                                          </p:spTgt>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fade">
                                      <p:cBhvr>
                                        <p:cTn id="14" dur="500"/>
                                        <p:tgtEl>
                                          <p:spTgt spid="7"/>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fade">
                                      <p:cBhvr>
                                        <p:cTn id="2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animBg="1"/>
      <p:bldP spid="5" grpId="0" animBg="1"/>
      <p:bldP spid="6" grpId="0"/>
      <p:bldP spid="7"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グループ化 2"/>
          <p:cNvGrpSpPr/>
          <p:nvPr/>
        </p:nvGrpSpPr>
        <p:grpSpPr>
          <a:xfrm>
            <a:off x="666080" y="1176006"/>
            <a:ext cx="11041227" cy="1440160"/>
            <a:chOff x="395536" y="4776406"/>
            <a:chExt cx="8280920" cy="1440160"/>
          </a:xfrm>
        </p:grpSpPr>
        <p:sp>
          <p:nvSpPr>
            <p:cNvPr id="4" name="角丸四角形 3"/>
            <p:cNvSpPr/>
            <p:nvPr/>
          </p:nvSpPr>
          <p:spPr>
            <a:xfrm>
              <a:off x="395536" y="4776406"/>
              <a:ext cx="8280920" cy="1440160"/>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kumimoji="1" lang="ja-JP" altLang="en-US" dirty="0">
                <a:solidFill>
                  <a:prstClr val="white"/>
                </a:solidFill>
              </a:endParaRPr>
            </a:p>
          </p:txBody>
        </p:sp>
        <p:sp>
          <p:nvSpPr>
            <p:cNvPr id="5" name="テキスト ボックス 4"/>
            <p:cNvSpPr txBox="1"/>
            <p:nvPr/>
          </p:nvSpPr>
          <p:spPr>
            <a:xfrm>
              <a:off x="850911" y="5085184"/>
              <a:ext cx="5599129" cy="830997"/>
            </a:xfrm>
            <a:prstGeom prst="rect">
              <a:avLst/>
            </a:prstGeom>
            <a:noFill/>
          </p:spPr>
          <p:txBody>
            <a:bodyPr wrap="none" rtlCol="0">
              <a:spAutoFit/>
            </a:bodyPr>
            <a:lstStyle/>
            <a:p>
              <a:pPr defTabSz="914400"/>
              <a:r>
                <a:rPr kumimoji="1" lang="ja-JP" altLang="en-US" sz="4800" b="1" dirty="0">
                  <a:solidFill>
                    <a:prstClr val="white"/>
                  </a:solidFill>
                </a:rPr>
                <a:t>会社の経営と職務の分離化</a:t>
              </a:r>
            </a:p>
          </p:txBody>
        </p:sp>
      </p:grpSp>
      <p:grpSp>
        <p:nvGrpSpPr>
          <p:cNvPr id="6" name="グループ化 5"/>
          <p:cNvGrpSpPr/>
          <p:nvPr/>
        </p:nvGrpSpPr>
        <p:grpSpPr>
          <a:xfrm>
            <a:off x="666080" y="5018327"/>
            <a:ext cx="11041227" cy="1440160"/>
            <a:chOff x="395536" y="4797152"/>
            <a:chExt cx="8280920" cy="1440160"/>
          </a:xfrm>
        </p:grpSpPr>
        <p:sp>
          <p:nvSpPr>
            <p:cNvPr id="7" name="角丸四角形 6"/>
            <p:cNvSpPr/>
            <p:nvPr/>
          </p:nvSpPr>
          <p:spPr>
            <a:xfrm>
              <a:off x="395536" y="4797152"/>
              <a:ext cx="8280920" cy="1440160"/>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kumimoji="1" lang="ja-JP" altLang="en-US" dirty="0">
                <a:solidFill>
                  <a:prstClr val="white"/>
                </a:solidFill>
              </a:endParaRPr>
            </a:p>
          </p:txBody>
        </p:sp>
        <p:sp>
          <p:nvSpPr>
            <p:cNvPr id="8" name="テキスト ボックス 7"/>
            <p:cNvSpPr txBox="1"/>
            <p:nvPr/>
          </p:nvSpPr>
          <p:spPr>
            <a:xfrm>
              <a:off x="744858" y="5076800"/>
              <a:ext cx="5786680" cy="769441"/>
            </a:xfrm>
            <a:prstGeom prst="rect">
              <a:avLst/>
            </a:prstGeom>
            <a:noFill/>
          </p:spPr>
          <p:txBody>
            <a:bodyPr wrap="none" rtlCol="0">
              <a:spAutoFit/>
            </a:bodyPr>
            <a:lstStyle/>
            <a:p>
              <a:pPr defTabSz="914400"/>
              <a:r>
                <a:rPr kumimoji="1" lang="ja-JP" altLang="en-US" sz="4400" b="1" dirty="0">
                  <a:solidFill>
                    <a:prstClr val="white"/>
                  </a:solidFill>
                </a:rPr>
                <a:t>新しい取り組みに消極的な体質</a:t>
              </a:r>
            </a:p>
          </p:txBody>
        </p:sp>
      </p:grpSp>
      <p:grpSp>
        <p:nvGrpSpPr>
          <p:cNvPr id="9" name="グループ化 8"/>
          <p:cNvGrpSpPr/>
          <p:nvPr/>
        </p:nvGrpSpPr>
        <p:grpSpPr>
          <a:xfrm>
            <a:off x="666080" y="3159131"/>
            <a:ext cx="11041227" cy="1440160"/>
            <a:chOff x="395536" y="4797152"/>
            <a:chExt cx="8280920" cy="1440160"/>
          </a:xfrm>
        </p:grpSpPr>
        <p:sp>
          <p:nvSpPr>
            <p:cNvPr id="10" name="角丸四角形 9"/>
            <p:cNvSpPr/>
            <p:nvPr/>
          </p:nvSpPr>
          <p:spPr>
            <a:xfrm>
              <a:off x="395536" y="4797152"/>
              <a:ext cx="8280920" cy="1440160"/>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kumimoji="1" lang="ja-JP" altLang="en-US" dirty="0">
                <a:solidFill>
                  <a:prstClr val="white"/>
                </a:solidFill>
              </a:endParaRPr>
            </a:p>
          </p:txBody>
        </p:sp>
        <p:sp>
          <p:nvSpPr>
            <p:cNvPr id="11" name="テキスト ボックス 10"/>
            <p:cNvSpPr txBox="1"/>
            <p:nvPr/>
          </p:nvSpPr>
          <p:spPr>
            <a:xfrm>
              <a:off x="1623608" y="5085184"/>
              <a:ext cx="4317528" cy="830997"/>
            </a:xfrm>
            <a:prstGeom prst="rect">
              <a:avLst/>
            </a:prstGeom>
            <a:noFill/>
          </p:spPr>
          <p:txBody>
            <a:bodyPr wrap="none" rtlCol="0">
              <a:spAutoFit/>
            </a:bodyPr>
            <a:lstStyle/>
            <a:p>
              <a:pPr defTabSz="914400"/>
              <a:r>
                <a:rPr kumimoji="1" lang="ja-JP" altLang="en-US" sz="4800" b="1" dirty="0">
                  <a:solidFill>
                    <a:prstClr val="white"/>
                  </a:solidFill>
                </a:rPr>
                <a:t>「利益感覚」の希薄化</a:t>
              </a:r>
            </a:p>
          </p:txBody>
        </p:sp>
      </p:grpSp>
      <p:sp>
        <p:nvSpPr>
          <p:cNvPr id="13" name="テキスト ボックス 12"/>
          <p:cNvSpPr txBox="1"/>
          <p:nvPr/>
        </p:nvSpPr>
        <p:spPr>
          <a:xfrm>
            <a:off x="3599726" y="406408"/>
            <a:ext cx="3727111" cy="646331"/>
          </a:xfrm>
          <a:prstGeom prst="rect">
            <a:avLst/>
          </a:prstGeom>
          <a:noFill/>
        </p:spPr>
        <p:txBody>
          <a:bodyPr wrap="none" rtlCol="0">
            <a:spAutoFit/>
          </a:bodyPr>
          <a:lstStyle/>
          <a:p>
            <a:pPr defTabSz="914400"/>
            <a:r>
              <a:rPr kumimoji="1" lang="en-US" altLang="ja-JP" sz="3600" dirty="0">
                <a:solidFill>
                  <a:prstClr val="black"/>
                </a:solidFill>
                <a:latin typeface="メイリオ" panose="020B0604030504040204" pitchFamily="50" charset="-128"/>
                <a:ea typeface="メイリオ" panose="020B0604030504040204" pitchFamily="50" charset="-128"/>
              </a:rPr>
              <a:t>JAL</a:t>
            </a:r>
            <a:r>
              <a:rPr kumimoji="1" lang="ja-JP" altLang="en-US" sz="3600" dirty="0">
                <a:solidFill>
                  <a:prstClr val="black"/>
                </a:solidFill>
                <a:latin typeface="メイリオ" panose="020B0604030504040204" pitchFamily="50" charset="-128"/>
                <a:ea typeface="メイリオ" panose="020B0604030504040204" pitchFamily="50" charset="-128"/>
              </a:rPr>
              <a:t>の抱える課題</a:t>
            </a:r>
          </a:p>
        </p:txBody>
      </p:sp>
    </p:spTree>
    <p:extLst>
      <p:ext uri="{BB962C8B-B14F-4D97-AF65-F5344CB8AC3E}">
        <p14:creationId xmlns:p14="http://schemas.microsoft.com/office/powerpoint/2010/main" val="188690206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p:cNvSpPr/>
          <p:nvPr/>
        </p:nvSpPr>
        <p:spPr>
          <a:xfrm>
            <a:off x="239351" y="116635"/>
            <a:ext cx="2515432" cy="584775"/>
          </a:xfrm>
          <a:prstGeom prst="rect">
            <a:avLst/>
          </a:prstGeom>
        </p:spPr>
        <p:txBody>
          <a:bodyPr wrap="none">
            <a:spAutoFit/>
          </a:bodyPr>
          <a:lstStyle/>
          <a:p>
            <a:pPr defTabSz="914400"/>
            <a:r>
              <a:rPr kumimoji="1" lang="en-US" altLang="ja-JP" sz="32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JAL</a:t>
            </a:r>
            <a:r>
              <a:rPr kumimoji="1" lang="ja-JP" altLang="en-US" sz="32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再建の道</a:t>
            </a:r>
            <a:endParaRPr kumimoji="1" lang="en-US" altLang="ja-JP" sz="32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 name="正方形/長方形 2"/>
          <p:cNvSpPr/>
          <p:nvPr/>
        </p:nvSpPr>
        <p:spPr>
          <a:xfrm>
            <a:off x="0" y="718988"/>
            <a:ext cx="12192000" cy="45719"/>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kumimoji="1" lang="ja-JP" altLang="en-US">
              <a:solidFill>
                <a:prstClr val="white"/>
              </a:solidFill>
            </a:endParaRPr>
          </a:p>
        </p:txBody>
      </p:sp>
      <p:sp>
        <p:nvSpPr>
          <p:cNvPr id="5" name="正方形/長方形 4"/>
          <p:cNvSpPr/>
          <p:nvPr/>
        </p:nvSpPr>
        <p:spPr>
          <a:xfrm>
            <a:off x="1651195" y="908720"/>
            <a:ext cx="6428363" cy="523220"/>
          </a:xfrm>
          <a:prstGeom prst="rect">
            <a:avLst/>
          </a:prstGeom>
        </p:spPr>
        <p:txBody>
          <a:bodyPr wrap="none">
            <a:spAutoFit/>
          </a:bodyPr>
          <a:lstStyle/>
          <a:p>
            <a:pPr defTabSz="914400"/>
            <a:r>
              <a:rPr kumimoji="1" lang="ja-JP" altLang="ja-JP" sz="2800" dirty="0">
                <a:solidFill>
                  <a:prstClr val="black"/>
                </a:solidFill>
              </a:rPr>
              <a:t>京セラの創業者稲盛和夫による経営再建</a:t>
            </a:r>
          </a:p>
        </p:txBody>
      </p:sp>
      <p:grpSp>
        <p:nvGrpSpPr>
          <p:cNvPr id="8" name="グループ化 7"/>
          <p:cNvGrpSpPr/>
          <p:nvPr/>
        </p:nvGrpSpPr>
        <p:grpSpPr>
          <a:xfrm>
            <a:off x="6576053" y="5877272"/>
            <a:ext cx="6096000" cy="928914"/>
            <a:chOff x="144016" y="5877272"/>
            <a:chExt cx="4572000" cy="928914"/>
          </a:xfrm>
        </p:grpSpPr>
        <p:sp>
          <p:nvSpPr>
            <p:cNvPr id="6" name="正方形/長方形 5"/>
            <p:cNvSpPr/>
            <p:nvPr/>
          </p:nvSpPr>
          <p:spPr>
            <a:xfrm>
              <a:off x="179512" y="6436854"/>
              <a:ext cx="2513573" cy="369332"/>
            </a:xfrm>
            <a:prstGeom prst="rect">
              <a:avLst/>
            </a:prstGeom>
          </p:spPr>
          <p:txBody>
            <a:bodyPr wrap="none">
              <a:spAutoFit/>
            </a:bodyPr>
            <a:lstStyle/>
            <a:p>
              <a:pPr defTabSz="914400"/>
              <a:r>
                <a:rPr kumimoji="1" lang="en-US" altLang="ja-JP" dirty="0">
                  <a:solidFill>
                    <a:prstClr val="black"/>
                  </a:solidFill>
                </a:rPr>
                <a:t>http://u-note.me/note/47489634</a:t>
              </a:r>
              <a:endParaRPr kumimoji="1" lang="ja-JP" altLang="ja-JP" dirty="0">
                <a:solidFill>
                  <a:prstClr val="black"/>
                </a:solidFill>
              </a:endParaRPr>
            </a:p>
          </p:txBody>
        </p:sp>
        <p:sp>
          <p:nvSpPr>
            <p:cNvPr id="7" name="正方形/長方形 6"/>
            <p:cNvSpPr/>
            <p:nvPr/>
          </p:nvSpPr>
          <p:spPr>
            <a:xfrm>
              <a:off x="144016" y="5877272"/>
              <a:ext cx="4572000" cy="646331"/>
            </a:xfrm>
            <a:prstGeom prst="rect">
              <a:avLst/>
            </a:prstGeom>
          </p:spPr>
          <p:txBody>
            <a:bodyPr>
              <a:spAutoFit/>
            </a:bodyPr>
            <a:lstStyle/>
            <a:p>
              <a:pPr defTabSz="914400"/>
              <a:r>
                <a:rPr kumimoji="1" lang="en-US" altLang="ja-JP" u="sng" dirty="0">
                  <a:solidFill>
                    <a:prstClr val="black"/>
                  </a:solidFill>
                  <a:hlinkClick r:id="rId2"/>
                </a:rPr>
                <a:t>http://diamond.jp/articles/-/16623?page=2</a:t>
              </a:r>
              <a:endParaRPr kumimoji="1" lang="ja-JP" altLang="ja-JP" dirty="0">
                <a:solidFill>
                  <a:prstClr val="black"/>
                </a:solidFill>
              </a:endParaRPr>
            </a:p>
            <a:p>
              <a:pPr defTabSz="914400"/>
              <a:r>
                <a:rPr kumimoji="1" lang="en-US" altLang="ja-JP" u="sng" dirty="0">
                  <a:solidFill>
                    <a:prstClr val="black"/>
                  </a:solidFill>
                  <a:hlinkClick r:id="rId3"/>
                </a:rPr>
                <a:t>http://president.jp/articles/-/5241?page=2</a:t>
              </a:r>
              <a:endParaRPr kumimoji="1" lang="ja-JP" altLang="ja-JP" dirty="0">
                <a:solidFill>
                  <a:prstClr val="black"/>
                </a:solidFill>
              </a:endParaRPr>
            </a:p>
          </p:txBody>
        </p:sp>
      </p:grpSp>
      <p:sp>
        <p:nvSpPr>
          <p:cNvPr id="9" name="角丸四角形 8"/>
          <p:cNvSpPr/>
          <p:nvPr/>
        </p:nvSpPr>
        <p:spPr>
          <a:xfrm>
            <a:off x="1295468" y="1772816"/>
            <a:ext cx="9601067" cy="1584176"/>
          </a:xfrm>
          <a:prstGeom prst="roundRect">
            <a:avLst/>
          </a:prstGeom>
          <a:ln/>
        </p:spPr>
        <p:style>
          <a:lnRef idx="1">
            <a:schemeClr val="accent2"/>
          </a:lnRef>
          <a:fillRef idx="3">
            <a:schemeClr val="accent2"/>
          </a:fillRef>
          <a:effectRef idx="2">
            <a:schemeClr val="accent2"/>
          </a:effectRef>
          <a:fontRef idx="minor">
            <a:schemeClr val="lt1"/>
          </a:fontRef>
        </p:style>
        <p:txBody>
          <a:bodyPr rtlCol="0" anchor="ctr"/>
          <a:lstStyle/>
          <a:p>
            <a:pPr algn="ctr" defTabSz="914400"/>
            <a:endParaRPr kumimoji="1" lang="ja-JP" altLang="en-US">
              <a:solidFill>
                <a:prstClr val="white"/>
              </a:solidFill>
            </a:endParaRPr>
          </a:p>
        </p:txBody>
      </p:sp>
      <p:grpSp>
        <p:nvGrpSpPr>
          <p:cNvPr id="4" name="グループ化 3"/>
          <p:cNvGrpSpPr/>
          <p:nvPr/>
        </p:nvGrpSpPr>
        <p:grpSpPr>
          <a:xfrm>
            <a:off x="1295468" y="4005064"/>
            <a:ext cx="9601067" cy="1584176"/>
            <a:chOff x="971600" y="4005064"/>
            <a:chExt cx="7200800" cy="1584176"/>
          </a:xfrm>
        </p:grpSpPr>
        <p:sp>
          <p:nvSpPr>
            <p:cNvPr id="10" name="角丸四角形 9"/>
            <p:cNvSpPr/>
            <p:nvPr/>
          </p:nvSpPr>
          <p:spPr>
            <a:xfrm>
              <a:off x="971600" y="4005064"/>
              <a:ext cx="7200800" cy="1584176"/>
            </a:xfrm>
            <a:prstGeom prst="roundRect">
              <a:avLst/>
            </a:prstGeom>
            <a:ln/>
          </p:spPr>
          <p:style>
            <a:lnRef idx="1">
              <a:schemeClr val="accent1"/>
            </a:lnRef>
            <a:fillRef idx="3">
              <a:schemeClr val="accent1"/>
            </a:fillRef>
            <a:effectRef idx="2">
              <a:schemeClr val="accent1"/>
            </a:effectRef>
            <a:fontRef idx="minor">
              <a:schemeClr val="lt1"/>
            </a:fontRef>
          </p:style>
          <p:txBody>
            <a:bodyPr rtlCol="0" anchor="ctr"/>
            <a:lstStyle/>
            <a:p>
              <a:pPr algn="ctr" defTabSz="914400"/>
              <a:endParaRPr kumimoji="1" lang="ja-JP" altLang="en-US">
                <a:solidFill>
                  <a:prstClr val="white"/>
                </a:solidFill>
              </a:endParaRPr>
            </a:p>
          </p:txBody>
        </p:sp>
        <p:sp>
          <p:nvSpPr>
            <p:cNvPr id="11" name="テキスト ボックス 10"/>
            <p:cNvSpPr txBox="1"/>
            <p:nvPr/>
          </p:nvSpPr>
          <p:spPr>
            <a:xfrm>
              <a:off x="2211773" y="4350051"/>
              <a:ext cx="3774110" cy="923330"/>
            </a:xfrm>
            <a:prstGeom prst="rect">
              <a:avLst/>
            </a:prstGeom>
            <a:noFill/>
          </p:spPr>
          <p:txBody>
            <a:bodyPr wrap="none" rtlCol="0">
              <a:spAutoFit/>
            </a:bodyPr>
            <a:lstStyle/>
            <a:p>
              <a:pPr defTabSz="914400"/>
              <a:r>
                <a:rPr kumimoji="1" lang="ja-JP" altLang="en-US" sz="5400" dirty="0">
                  <a:solidFill>
                    <a:prstClr val="white"/>
                  </a:solidFill>
                </a:rPr>
                <a:t>部門別採用制度</a:t>
              </a:r>
            </a:p>
          </p:txBody>
        </p:sp>
      </p:grpSp>
      <p:sp>
        <p:nvSpPr>
          <p:cNvPr id="12" name="テキスト ボックス 11"/>
          <p:cNvSpPr txBox="1"/>
          <p:nvPr/>
        </p:nvSpPr>
        <p:spPr>
          <a:xfrm>
            <a:off x="2741238" y="2166581"/>
            <a:ext cx="5032147" cy="923330"/>
          </a:xfrm>
          <a:prstGeom prst="rect">
            <a:avLst/>
          </a:prstGeom>
          <a:noFill/>
        </p:spPr>
        <p:txBody>
          <a:bodyPr wrap="none" rtlCol="0">
            <a:spAutoFit/>
          </a:bodyPr>
          <a:lstStyle/>
          <a:p>
            <a:pPr defTabSz="914400"/>
            <a:r>
              <a:rPr kumimoji="1" lang="ja-JP" altLang="en-US" sz="5400" dirty="0">
                <a:solidFill>
                  <a:prstClr val="white"/>
                </a:solidFill>
              </a:rPr>
              <a:t>社員の意識改革</a:t>
            </a:r>
          </a:p>
        </p:txBody>
      </p:sp>
      <p:sp>
        <p:nvSpPr>
          <p:cNvPr id="13" name="正方形/長方形 12"/>
          <p:cNvSpPr/>
          <p:nvPr/>
        </p:nvSpPr>
        <p:spPr>
          <a:xfrm>
            <a:off x="5018621" y="3244334"/>
            <a:ext cx="2154757" cy="369332"/>
          </a:xfrm>
          <a:prstGeom prst="rect">
            <a:avLst/>
          </a:prstGeom>
        </p:spPr>
        <p:txBody>
          <a:bodyPr wrap="none">
            <a:spAutoFit/>
          </a:bodyPr>
          <a:lstStyle/>
          <a:p>
            <a:r>
              <a:rPr lang="en-US" altLang="ja-JP" dirty="0"/>
              <a:t>12syou.youyaku.pptx</a:t>
            </a:r>
            <a:endParaRPr lang="ja-JP" altLang="en-US" dirty="0"/>
          </a:p>
        </p:txBody>
      </p:sp>
    </p:spTree>
    <p:extLst>
      <p:ext uri="{BB962C8B-B14F-4D97-AF65-F5344CB8AC3E}">
        <p14:creationId xmlns:p14="http://schemas.microsoft.com/office/powerpoint/2010/main" val="25783506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mph" presetSubtype="0" fill="hold" grpId="0" nodeType="clickEffect">
                                  <p:stCondLst>
                                    <p:cond delay="0"/>
                                  </p:stCondLst>
                                  <p:childTnLst>
                                    <p:animEffect transition="out" filter="fade">
                                      <p:cBhvr>
                                        <p:cTn id="6" dur="500" tmFilter="0, 0; .2, .5; .8, .5; 1, 0"/>
                                        <p:tgtEl>
                                          <p:spTgt spid="9"/>
                                        </p:tgtEl>
                                      </p:cBhvr>
                                    </p:animEffect>
                                    <p:animScale>
                                      <p:cBhvr>
                                        <p:cTn id="7" dur="250" autoRev="1" fill="hold"/>
                                        <p:tgtEl>
                                          <p:spTgt spid="9"/>
                                        </p:tgtEl>
                                      </p:cBhvr>
                                      <p:by x="105000" y="105000"/>
                                    </p:animScale>
                                  </p:childTnLst>
                                </p:cTn>
                              </p:par>
                            </p:childTnLst>
                          </p:cTn>
                        </p:par>
                      </p:childTnLst>
                    </p:cTn>
                  </p:par>
                  <p:par>
                    <p:cTn id="8" fill="hold">
                      <p:stCondLst>
                        <p:cond delay="indefinite"/>
                      </p:stCondLst>
                      <p:childTnLst>
                        <p:par>
                          <p:cTn id="9" fill="hold">
                            <p:stCondLst>
                              <p:cond delay="0"/>
                            </p:stCondLst>
                            <p:childTnLst>
                              <p:par>
                                <p:cTn id="10" presetID="26" presetClass="emph" presetSubtype="0" fill="hold" nodeType="clickEffect">
                                  <p:stCondLst>
                                    <p:cond delay="0"/>
                                  </p:stCondLst>
                                  <p:childTnLst>
                                    <p:animEffect transition="out" filter="fade">
                                      <p:cBhvr>
                                        <p:cTn id="11" dur="500" tmFilter="0, 0; .2, .5; .8, .5; 1, 0"/>
                                        <p:tgtEl>
                                          <p:spTgt spid="4"/>
                                        </p:tgtEl>
                                      </p:cBhvr>
                                    </p:animEffect>
                                    <p:animScale>
                                      <p:cBhvr>
                                        <p:cTn id="12" dur="250" autoRev="1" fill="hold"/>
                                        <p:tgtEl>
                                          <p:spTgt spid="4"/>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角丸四角形 3"/>
          <p:cNvSpPr/>
          <p:nvPr/>
        </p:nvSpPr>
        <p:spPr>
          <a:xfrm>
            <a:off x="815413" y="836712"/>
            <a:ext cx="10465163" cy="316835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800" dirty="0" smtClean="0">
                <a:latin typeface="メイリオ" panose="020B0604030504040204" pitchFamily="50" charset="-128"/>
                <a:ea typeface="メイリオ" panose="020B0604030504040204" pitchFamily="50" charset="-128"/>
                <a:cs typeface="メイリオ" panose="020B0604030504040204" pitchFamily="50" charset="-128"/>
              </a:rPr>
              <a:t>輪読第</a:t>
            </a:r>
            <a:r>
              <a:rPr kumimoji="1" lang="en-US" altLang="ja-JP" sz="2800" dirty="0" smtClean="0">
                <a:latin typeface="メイリオ" panose="020B0604030504040204" pitchFamily="50" charset="-128"/>
                <a:ea typeface="メイリオ" panose="020B0604030504040204" pitchFamily="50" charset="-128"/>
                <a:cs typeface="メイリオ" panose="020B0604030504040204" pitchFamily="50" charset="-128"/>
              </a:rPr>
              <a:t>2</a:t>
            </a:r>
            <a:r>
              <a:rPr kumimoji="1" lang="ja-JP" altLang="en-US" sz="2800" dirty="0" smtClean="0">
                <a:latin typeface="メイリオ" panose="020B0604030504040204" pitchFamily="50" charset="-128"/>
                <a:ea typeface="メイリオ" panose="020B0604030504040204" pitchFamily="50" charset="-128"/>
                <a:cs typeface="メイリオ" panose="020B0604030504040204" pitchFamily="50" charset="-128"/>
              </a:rPr>
              <a:t>章</a:t>
            </a:r>
            <a:endParaRPr kumimoji="1" lang="en-US" altLang="ja-JP" sz="2800" dirty="0" smtClean="0">
              <a:latin typeface="メイリオ" panose="020B0604030504040204" pitchFamily="50" charset="-128"/>
              <a:ea typeface="メイリオ" panose="020B0604030504040204" pitchFamily="50" charset="-128"/>
              <a:cs typeface="メイリオ" panose="020B0604030504040204" pitchFamily="50" charset="-128"/>
            </a:endParaRPr>
          </a:p>
          <a:p>
            <a:pPr algn="ctr"/>
            <a:r>
              <a:rPr lang="ja-JP" altLang="en-US" sz="3600" dirty="0" smtClean="0">
                <a:latin typeface="メイリオ" panose="020B0604030504040204" pitchFamily="50" charset="-128"/>
                <a:ea typeface="メイリオ" panose="020B0604030504040204" pitchFamily="50" charset="-128"/>
                <a:cs typeface="メイリオ" panose="020B0604030504040204" pitchFamily="50" charset="-128"/>
              </a:rPr>
              <a:t>組織はかく思考する</a:t>
            </a:r>
            <a:endParaRPr lang="en-US" altLang="ja-JP" sz="3600" dirty="0" smtClean="0">
              <a:latin typeface="メイリオ" panose="020B0604030504040204" pitchFamily="50" charset="-128"/>
              <a:ea typeface="メイリオ" panose="020B0604030504040204" pitchFamily="50" charset="-128"/>
              <a:cs typeface="メイリオ" panose="020B0604030504040204" pitchFamily="50" charset="-128"/>
            </a:endParaRPr>
          </a:p>
          <a:p>
            <a:pPr algn="ctr"/>
            <a:r>
              <a:rPr kumimoji="1" lang="ja-JP" altLang="en-US" sz="3600" dirty="0" smtClean="0">
                <a:latin typeface="メイリオ" panose="020B0604030504040204" pitchFamily="50" charset="-128"/>
                <a:ea typeface="メイリオ" panose="020B0604030504040204" pitchFamily="50" charset="-128"/>
                <a:cs typeface="メイリオ" panose="020B0604030504040204" pitchFamily="50" charset="-128"/>
              </a:rPr>
              <a:t>－企業の抱える</a:t>
            </a:r>
            <a:r>
              <a:rPr kumimoji="1" lang="en-US" altLang="ja-JP" sz="3600" dirty="0" smtClean="0">
                <a:latin typeface="メイリオ" panose="020B0604030504040204" pitchFamily="50" charset="-128"/>
                <a:ea typeface="メイリオ" panose="020B0604030504040204" pitchFamily="50" charset="-128"/>
                <a:cs typeface="メイリオ" panose="020B0604030504040204" pitchFamily="50" charset="-128"/>
              </a:rPr>
              <a:t>7</a:t>
            </a:r>
            <a:r>
              <a:rPr kumimoji="1" lang="ja-JP" altLang="en-US" sz="3600" dirty="0" err="1" smtClean="0">
                <a:latin typeface="メイリオ" panose="020B0604030504040204" pitchFamily="50" charset="-128"/>
                <a:ea typeface="メイリオ" panose="020B0604030504040204" pitchFamily="50" charset="-128"/>
                <a:cs typeface="メイリオ" panose="020B0604030504040204" pitchFamily="50" charset="-128"/>
              </a:rPr>
              <a:t>つの</a:t>
            </a:r>
            <a:r>
              <a:rPr kumimoji="1" lang="ja-JP" altLang="en-US" sz="3600" dirty="0" smtClean="0">
                <a:latin typeface="メイリオ" panose="020B0604030504040204" pitchFamily="50" charset="-128"/>
                <a:ea typeface="メイリオ" panose="020B0604030504040204" pitchFamily="50" charset="-128"/>
                <a:cs typeface="メイリオ" panose="020B0604030504040204" pitchFamily="50" charset="-128"/>
              </a:rPr>
              <a:t>学習障害</a:t>
            </a:r>
            <a:endParaRPr kumimoji="1" lang="en-US" altLang="ja-JP" sz="3600" dirty="0" smtClean="0">
              <a:latin typeface="メイリオ" panose="020B0604030504040204" pitchFamily="50" charset="-128"/>
              <a:ea typeface="メイリオ" panose="020B0604030504040204" pitchFamily="50" charset="-128"/>
              <a:cs typeface="メイリオ" panose="020B0604030504040204" pitchFamily="50" charset="-128"/>
            </a:endParaRPr>
          </a:p>
          <a:p>
            <a:pPr algn="ctr"/>
            <a:r>
              <a:rPr kumimoji="1" lang="ja-JP" altLang="en-US" sz="2800" dirty="0" smtClean="0">
                <a:latin typeface="メイリオ" panose="020B0604030504040204" pitchFamily="50" charset="-128"/>
                <a:ea typeface="メイリオ" panose="020B0604030504040204" pitchFamily="50" charset="-128"/>
                <a:cs typeface="メイリオ" panose="020B0604030504040204" pitchFamily="50" charset="-128"/>
              </a:rPr>
              <a:t>振り返り</a:t>
            </a:r>
            <a:endParaRPr kumimoji="1" lang="ja-JP" altLang="en-US" sz="2800" dirty="0">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1027" name="Picture 3" descr="C:\Users\nawozo\AppData\Local\Microsoft\Windows\Temporary Internet Files\Content.IE5\74G0UTSF\MC900196070[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248128" y="4941168"/>
            <a:ext cx="2449373" cy="1125626"/>
          </a:xfrm>
          <a:prstGeom prst="rect">
            <a:avLst/>
          </a:prstGeom>
          <a:noFill/>
          <a:extLst>
            <a:ext uri="{909E8E84-426E-40DD-AFC4-6F175D3DCCD1}">
              <a14:hiddenFill xmlns:a14="http://schemas.microsoft.com/office/drawing/2010/main">
                <a:solidFill>
                  <a:srgbClr val="FFFFFF"/>
                </a:solidFill>
              </a14:hiddenFill>
            </a:ext>
          </a:extLst>
        </p:spPr>
      </p:pic>
      <p:sp>
        <p:nvSpPr>
          <p:cNvPr id="5" name="テキスト ボックス 4"/>
          <p:cNvSpPr txBox="1"/>
          <p:nvPr/>
        </p:nvSpPr>
        <p:spPr>
          <a:xfrm>
            <a:off x="9697501" y="6066794"/>
            <a:ext cx="1261884" cy="523220"/>
          </a:xfrm>
          <a:prstGeom prst="rect">
            <a:avLst/>
          </a:prstGeom>
          <a:noFill/>
        </p:spPr>
        <p:txBody>
          <a:bodyPr wrap="none" rtlCol="0">
            <a:spAutoFit/>
          </a:bodyPr>
          <a:lstStyle/>
          <a:p>
            <a:r>
              <a:rPr lang="ja-JP" altLang="en-US" sz="2800" dirty="0">
                <a:latin typeface="メイリオ" panose="020B0604030504040204" pitchFamily="50" charset="-128"/>
                <a:ea typeface="メイリオ" panose="020B0604030504040204" pitchFamily="50" charset="-128"/>
                <a:cs typeface="メイリオ" panose="020B0604030504040204" pitchFamily="50" charset="-128"/>
              </a:rPr>
              <a:t>ペダル</a:t>
            </a:r>
            <a:endParaRPr kumimoji="1" lang="ja-JP" altLang="en-US" sz="2800" dirty="0">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388754875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角丸四角形 3"/>
          <p:cNvSpPr/>
          <p:nvPr/>
        </p:nvSpPr>
        <p:spPr>
          <a:xfrm>
            <a:off x="431371" y="836712"/>
            <a:ext cx="6048672" cy="1512168"/>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400" dirty="0">
                <a:solidFill>
                  <a:sysClr val="windowText" lastClr="000000"/>
                </a:solidFill>
                <a:latin typeface="メイリオ" panose="020B0604030504040204" pitchFamily="50" charset="-128"/>
                <a:ea typeface="メイリオ" panose="020B0604030504040204" pitchFamily="50" charset="-128"/>
                <a:cs typeface="メイリオ" panose="020B0604030504040204" pitchFamily="50" charset="-128"/>
              </a:rPr>
              <a:t>つぶれる会社に</a:t>
            </a:r>
            <a:r>
              <a:rPr lang="ja-JP" altLang="en-US" sz="2400" dirty="0" smtClean="0">
                <a:solidFill>
                  <a:sysClr val="windowText" lastClr="000000"/>
                </a:solidFill>
                <a:latin typeface="メイリオ" panose="020B0604030504040204" pitchFamily="50" charset="-128"/>
                <a:ea typeface="メイリオ" panose="020B0604030504040204" pitchFamily="50" charset="-128"/>
                <a:cs typeface="メイリオ" panose="020B0604030504040204" pitchFamily="50" charset="-128"/>
              </a:rPr>
              <a:t>は</a:t>
            </a:r>
            <a:endParaRPr lang="en-US" altLang="ja-JP" sz="2400" dirty="0" smtClean="0">
              <a:solidFill>
                <a:sysClr val="windowText" lastClr="000000"/>
              </a:solidFill>
              <a:latin typeface="メイリオ" panose="020B0604030504040204" pitchFamily="50" charset="-128"/>
              <a:ea typeface="メイリオ" panose="020B0604030504040204" pitchFamily="50" charset="-128"/>
              <a:cs typeface="メイリオ" panose="020B0604030504040204" pitchFamily="50" charset="-128"/>
            </a:endParaRPr>
          </a:p>
          <a:p>
            <a:pPr algn="ctr"/>
            <a:r>
              <a:rPr kumimoji="1" lang="ja-JP" altLang="en-US" sz="2400" dirty="0">
                <a:solidFill>
                  <a:sysClr val="windowText" lastClr="000000"/>
                </a:solidFill>
                <a:latin typeface="メイリオ" panose="020B0604030504040204" pitchFamily="50" charset="-128"/>
                <a:ea typeface="メイリオ" panose="020B0604030504040204" pitchFamily="50" charset="-128"/>
                <a:cs typeface="メイリオ" panose="020B0604030504040204" pitchFamily="50" charset="-128"/>
              </a:rPr>
              <a:t>トラブル</a:t>
            </a:r>
            <a:r>
              <a:rPr kumimoji="1" lang="ja-JP" altLang="en-US" sz="2400" dirty="0" smtClean="0">
                <a:solidFill>
                  <a:sysClr val="windowText" lastClr="000000"/>
                </a:solidFill>
                <a:latin typeface="メイリオ" panose="020B0604030504040204" pitchFamily="50" charset="-128"/>
                <a:ea typeface="メイリオ" panose="020B0604030504040204" pitchFamily="50" charset="-128"/>
                <a:cs typeface="メイリオ" panose="020B0604030504040204" pitchFamily="50" charset="-128"/>
              </a:rPr>
              <a:t>を抱える証拠がある</a:t>
            </a:r>
            <a:endParaRPr kumimoji="1" lang="en-US" altLang="ja-JP" sz="2400" dirty="0" smtClean="0">
              <a:solidFill>
                <a:sysClr val="windowText" lastClr="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 name="角丸四角形 4"/>
          <p:cNvSpPr/>
          <p:nvPr/>
        </p:nvSpPr>
        <p:spPr>
          <a:xfrm>
            <a:off x="5519936" y="3011553"/>
            <a:ext cx="6048672" cy="1512168"/>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dirty="0" smtClean="0">
                <a:solidFill>
                  <a:sysClr val="windowText" lastClr="000000"/>
                </a:solidFill>
                <a:latin typeface="メイリオ" panose="020B0604030504040204" pitchFamily="50" charset="-128"/>
                <a:ea typeface="メイリオ" panose="020B0604030504040204" pitchFamily="50" charset="-128"/>
                <a:cs typeface="メイリオ" panose="020B0604030504040204" pitchFamily="50" charset="-128"/>
              </a:rPr>
              <a:t>管理職はトラブルに</a:t>
            </a:r>
            <a:endParaRPr kumimoji="1" lang="en-US" altLang="ja-JP" sz="2400" dirty="0" smtClean="0">
              <a:solidFill>
                <a:sysClr val="windowText" lastClr="000000"/>
              </a:solidFill>
              <a:latin typeface="メイリオ" panose="020B0604030504040204" pitchFamily="50" charset="-128"/>
              <a:ea typeface="メイリオ" panose="020B0604030504040204" pitchFamily="50" charset="-128"/>
              <a:cs typeface="メイリオ" panose="020B0604030504040204" pitchFamily="50" charset="-128"/>
            </a:endParaRPr>
          </a:p>
          <a:p>
            <a:pPr algn="ctr"/>
            <a:r>
              <a:rPr lang="ja-JP" altLang="en-US" sz="2400" dirty="0">
                <a:solidFill>
                  <a:sysClr val="windowText" lastClr="000000"/>
                </a:solidFill>
                <a:latin typeface="メイリオ" panose="020B0604030504040204" pitchFamily="50" charset="-128"/>
                <a:ea typeface="メイリオ" panose="020B0604030504040204" pitchFamily="50" charset="-128"/>
                <a:cs typeface="メイリオ" panose="020B0604030504040204" pitchFamily="50" charset="-128"/>
              </a:rPr>
              <a:t>注意を払わない</a:t>
            </a:r>
            <a:endParaRPr kumimoji="1" lang="ja-JP" altLang="en-US" sz="2400" dirty="0">
              <a:solidFill>
                <a:sysClr val="windowText" lastClr="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6" name="角丸四角形 5"/>
          <p:cNvSpPr/>
          <p:nvPr/>
        </p:nvSpPr>
        <p:spPr>
          <a:xfrm>
            <a:off x="431371" y="5013176"/>
            <a:ext cx="6048672" cy="144016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dirty="0" smtClean="0">
                <a:solidFill>
                  <a:sysClr val="windowText" lastClr="000000"/>
                </a:solidFill>
                <a:latin typeface="メイリオ" panose="020B0604030504040204" pitchFamily="50" charset="-128"/>
                <a:ea typeface="メイリオ" panose="020B0604030504040204" pitchFamily="50" charset="-128"/>
                <a:cs typeface="メイリオ" panose="020B0604030504040204" pitchFamily="50" charset="-128"/>
              </a:rPr>
              <a:t>原因は</a:t>
            </a:r>
            <a:endParaRPr kumimoji="1" lang="en-US" altLang="ja-JP" sz="2400" dirty="0" smtClean="0">
              <a:solidFill>
                <a:sysClr val="windowText" lastClr="000000"/>
              </a:solidFill>
              <a:latin typeface="メイリオ" panose="020B0604030504040204" pitchFamily="50" charset="-128"/>
              <a:ea typeface="メイリオ" panose="020B0604030504040204" pitchFamily="50" charset="-128"/>
              <a:cs typeface="メイリオ" panose="020B0604030504040204" pitchFamily="50" charset="-128"/>
            </a:endParaRPr>
          </a:p>
          <a:p>
            <a:pPr algn="ctr"/>
            <a:r>
              <a:rPr lang="ja-JP" altLang="en-US" sz="2400" dirty="0">
                <a:solidFill>
                  <a:sysClr val="windowText" lastClr="000000"/>
                </a:solidFill>
                <a:latin typeface="メイリオ" panose="020B0604030504040204" pitchFamily="50" charset="-128"/>
                <a:ea typeface="メイリオ" panose="020B0604030504040204" pitchFamily="50" charset="-128"/>
                <a:cs typeface="メイリオ" panose="020B0604030504040204" pitchFamily="50" charset="-128"/>
              </a:rPr>
              <a:t>組織に</a:t>
            </a:r>
            <a:r>
              <a:rPr lang="ja-JP" altLang="en-US" sz="2400" dirty="0" smtClean="0">
                <a:solidFill>
                  <a:sysClr val="windowText" lastClr="000000"/>
                </a:solidFill>
                <a:latin typeface="メイリオ" panose="020B0604030504040204" pitchFamily="50" charset="-128"/>
                <a:ea typeface="メイリオ" panose="020B0604030504040204" pitchFamily="50" charset="-128"/>
                <a:cs typeface="メイリオ" panose="020B0604030504040204" pitchFamily="50" charset="-128"/>
              </a:rPr>
              <a:t>おける</a:t>
            </a:r>
            <a:r>
              <a:rPr lang="en-US" altLang="ja-JP" sz="2400"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7</a:t>
            </a:r>
            <a:r>
              <a:rPr lang="ja-JP" altLang="en-US" sz="2400" dirty="0" err="1"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つの</a:t>
            </a:r>
            <a:r>
              <a:rPr lang="ja-JP" altLang="en-US" sz="2400"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学習障害</a:t>
            </a:r>
            <a:endParaRPr kumimoji="1" lang="en-US" altLang="ja-JP" sz="2400"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2050" name="Picture 2" descr="http://www.tokei-net21.com/fukuoka/wp-content/uploads/2014/09/kaisya_tousan.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208235" y="670509"/>
            <a:ext cx="2592288" cy="1844575"/>
          </a:xfrm>
          <a:prstGeom prst="rect">
            <a:avLst/>
          </a:prstGeom>
          <a:noFill/>
          <a:extLst>
            <a:ext uri="{909E8E84-426E-40DD-AFC4-6F175D3DCCD1}">
              <a14:hiddenFill xmlns:a14="http://schemas.microsoft.com/office/drawing/2010/main">
                <a:solidFill>
                  <a:srgbClr val="FFFFFF"/>
                </a:solidFill>
              </a14:hiddenFill>
            </a:ext>
          </a:extLst>
        </p:spPr>
      </p:pic>
      <p:pic>
        <p:nvPicPr>
          <p:cNvPr id="2051" name="Picture 3" descr="C:\Users\nawozo\AppData\Local\Microsoft\Windows\Temporary Internet Files\Content.IE5\B255BDZL\MC900441523[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583499" y="2906949"/>
            <a:ext cx="2497667" cy="1600200"/>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C:\Users\nawozo\AppData\Local\Microsoft\Windows\Temporary Internet Files\Content.IE5\K2BHSOB4\MC900228829[1].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920203" y="5150872"/>
            <a:ext cx="2880320" cy="130246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175521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2050"/>
                                        </p:tgtEl>
                                        <p:attrNameLst>
                                          <p:attrName>style.visibility</p:attrName>
                                        </p:attrNameLst>
                                      </p:cBhvr>
                                      <p:to>
                                        <p:strVal val="visible"/>
                                      </p:to>
                                    </p:set>
                                    <p:anim calcmode="lin" valueType="num">
                                      <p:cBhvr additive="base">
                                        <p:cTn id="11" dur="500" fill="hold"/>
                                        <p:tgtEl>
                                          <p:spTgt spid="2050"/>
                                        </p:tgtEl>
                                        <p:attrNameLst>
                                          <p:attrName>ppt_x</p:attrName>
                                        </p:attrNameLst>
                                      </p:cBhvr>
                                      <p:tavLst>
                                        <p:tav tm="0">
                                          <p:val>
                                            <p:strVal val="0-#ppt_w/2"/>
                                          </p:val>
                                        </p:tav>
                                        <p:tav tm="100000">
                                          <p:val>
                                            <p:strVal val="#ppt_x"/>
                                          </p:val>
                                        </p:tav>
                                      </p:tavLst>
                                    </p:anim>
                                    <p:anim calcmode="lin" valueType="num">
                                      <p:cBhvr additive="base">
                                        <p:cTn id="12" dur="500" fill="hold"/>
                                        <p:tgtEl>
                                          <p:spTgt spid="2050"/>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2" fill="hold" nodeType="clickEffect">
                                  <p:stCondLst>
                                    <p:cond delay="0"/>
                                  </p:stCondLst>
                                  <p:childTnLst>
                                    <p:set>
                                      <p:cBhvr>
                                        <p:cTn id="16" dur="1" fill="hold">
                                          <p:stCondLst>
                                            <p:cond delay="0"/>
                                          </p:stCondLst>
                                        </p:cTn>
                                        <p:tgtEl>
                                          <p:spTgt spid="2051"/>
                                        </p:tgtEl>
                                        <p:attrNameLst>
                                          <p:attrName>style.visibility</p:attrName>
                                        </p:attrNameLst>
                                      </p:cBhvr>
                                      <p:to>
                                        <p:strVal val="visible"/>
                                      </p:to>
                                    </p:set>
                                    <p:anim calcmode="lin" valueType="num">
                                      <p:cBhvr additive="base">
                                        <p:cTn id="17" dur="500" fill="hold"/>
                                        <p:tgtEl>
                                          <p:spTgt spid="2051"/>
                                        </p:tgtEl>
                                        <p:attrNameLst>
                                          <p:attrName>ppt_x</p:attrName>
                                        </p:attrNameLst>
                                      </p:cBhvr>
                                      <p:tavLst>
                                        <p:tav tm="0">
                                          <p:val>
                                            <p:strVal val="1+#ppt_w/2"/>
                                          </p:val>
                                        </p:tav>
                                        <p:tav tm="100000">
                                          <p:val>
                                            <p:strVal val="#ppt_x"/>
                                          </p:val>
                                        </p:tav>
                                      </p:tavLst>
                                    </p:anim>
                                    <p:anim calcmode="lin" valueType="num">
                                      <p:cBhvr additive="base">
                                        <p:cTn id="18" dur="500" fill="hold"/>
                                        <p:tgtEl>
                                          <p:spTgt spid="2051"/>
                                        </p:tgtEl>
                                        <p:attrNameLst>
                                          <p:attrName>ppt_y</p:attrName>
                                        </p:attrNameLst>
                                      </p:cBhvr>
                                      <p:tavLst>
                                        <p:tav tm="0">
                                          <p:val>
                                            <p:strVal val="#ppt_y"/>
                                          </p:val>
                                        </p:tav>
                                        <p:tav tm="100000">
                                          <p:val>
                                            <p:strVal val="#ppt_y"/>
                                          </p:val>
                                        </p:tav>
                                      </p:tavLst>
                                    </p:anim>
                                  </p:childTnLst>
                                </p:cTn>
                              </p:par>
                              <p:par>
                                <p:cTn id="19" presetID="2" presetClass="entr" presetSubtype="2" fill="hold" grpId="0" nodeType="withEffect">
                                  <p:stCondLst>
                                    <p:cond delay="0"/>
                                  </p:stCondLst>
                                  <p:childTnLst>
                                    <p:set>
                                      <p:cBhvr>
                                        <p:cTn id="20" dur="1" fill="hold">
                                          <p:stCondLst>
                                            <p:cond delay="0"/>
                                          </p:stCondLst>
                                        </p:cTn>
                                        <p:tgtEl>
                                          <p:spTgt spid="5"/>
                                        </p:tgtEl>
                                        <p:attrNameLst>
                                          <p:attrName>style.visibility</p:attrName>
                                        </p:attrNameLst>
                                      </p:cBhvr>
                                      <p:to>
                                        <p:strVal val="visible"/>
                                      </p:to>
                                    </p:set>
                                    <p:anim calcmode="lin" valueType="num">
                                      <p:cBhvr additive="base">
                                        <p:cTn id="21" dur="500" fill="hold"/>
                                        <p:tgtEl>
                                          <p:spTgt spid="5"/>
                                        </p:tgtEl>
                                        <p:attrNameLst>
                                          <p:attrName>ppt_x</p:attrName>
                                        </p:attrNameLst>
                                      </p:cBhvr>
                                      <p:tavLst>
                                        <p:tav tm="0">
                                          <p:val>
                                            <p:strVal val="1+#ppt_w/2"/>
                                          </p:val>
                                        </p:tav>
                                        <p:tav tm="100000">
                                          <p:val>
                                            <p:strVal val="#ppt_x"/>
                                          </p:val>
                                        </p:tav>
                                      </p:tavLst>
                                    </p:anim>
                                    <p:anim calcmode="lin" valueType="num">
                                      <p:cBhvr additive="base">
                                        <p:cTn id="22"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8" fill="hold" grpId="0" nodeType="clickEffect">
                                  <p:stCondLst>
                                    <p:cond delay="0"/>
                                  </p:stCondLst>
                                  <p:childTnLst>
                                    <p:set>
                                      <p:cBhvr>
                                        <p:cTn id="26" dur="1" fill="hold">
                                          <p:stCondLst>
                                            <p:cond delay="0"/>
                                          </p:stCondLst>
                                        </p:cTn>
                                        <p:tgtEl>
                                          <p:spTgt spid="6"/>
                                        </p:tgtEl>
                                        <p:attrNameLst>
                                          <p:attrName>style.visibility</p:attrName>
                                        </p:attrNameLst>
                                      </p:cBhvr>
                                      <p:to>
                                        <p:strVal val="visible"/>
                                      </p:to>
                                    </p:set>
                                    <p:anim calcmode="lin" valueType="num">
                                      <p:cBhvr additive="base">
                                        <p:cTn id="27" dur="500" fill="hold"/>
                                        <p:tgtEl>
                                          <p:spTgt spid="6"/>
                                        </p:tgtEl>
                                        <p:attrNameLst>
                                          <p:attrName>ppt_x</p:attrName>
                                        </p:attrNameLst>
                                      </p:cBhvr>
                                      <p:tavLst>
                                        <p:tav tm="0">
                                          <p:val>
                                            <p:strVal val="0-#ppt_w/2"/>
                                          </p:val>
                                        </p:tav>
                                        <p:tav tm="100000">
                                          <p:val>
                                            <p:strVal val="#ppt_x"/>
                                          </p:val>
                                        </p:tav>
                                      </p:tavLst>
                                    </p:anim>
                                    <p:anim calcmode="lin" valueType="num">
                                      <p:cBhvr additive="base">
                                        <p:cTn id="28" dur="500" fill="hold"/>
                                        <p:tgtEl>
                                          <p:spTgt spid="6"/>
                                        </p:tgtEl>
                                        <p:attrNameLst>
                                          <p:attrName>ppt_y</p:attrName>
                                        </p:attrNameLst>
                                      </p:cBhvr>
                                      <p:tavLst>
                                        <p:tav tm="0">
                                          <p:val>
                                            <p:strVal val="#ppt_y"/>
                                          </p:val>
                                        </p:tav>
                                        <p:tav tm="100000">
                                          <p:val>
                                            <p:strVal val="#ppt_y"/>
                                          </p:val>
                                        </p:tav>
                                      </p:tavLst>
                                    </p:anim>
                                  </p:childTnLst>
                                </p:cTn>
                              </p:par>
                              <p:par>
                                <p:cTn id="29" presetID="2" presetClass="entr" presetSubtype="8" fill="hold" nodeType="withEffect">
                                  <p:stCondLst>
                                    <p:cond delay="0"/>
                                  </p:stCondLst>
                                  <p:childTnLst>
                                    <p:set>
                                      <p:cBhvr>
                                        <p:cTn id="30" dur="1" fill="hold">
                                          <p:stCondLst>
                                            <p:cond delay="0"/>
                                          </p:stCondLst>
                                        </p:cTn>
                                        <p:tgtEl>
                                          <p:spTgt spid="2052"/>
                                        </p:tgtEl>
                                        <p:attrNameLst>
                                          <p:attrName>style.visibility</p:attrName>
                                        </p:attrNameLst>
                                      </p:cBhvr>
                                      <p:to>
                                        <p:strVal val="visible"/>
                                      </p:to>
                                    </p:set>
                                    <p:anim calcmode="lin" valueType="num">
                                      <p:cBhvr additive="base">
                                        <p:cTn id="31" dur="500" fill="hold"/>
                                        <p:tgtEl>
                                          <p:spTgt spid="2052"/>
                                        </p:tgtEl>
                                        <p:attrNameLst>
                                          <p:attrName>ppt_x</p:attrName>
                                        </p:attrNameLst>
                                      </p:cBhvr>
                                      <p:tavLst>
                                        <p:tav tm="0">
                                          <p:val>
                                            <p:strVal val="0-#ppt_w/2"/>
                                          </p:val>
                                        </p:tav>
                                        <p:tav tm="100000">
                                          <p:val>
                                            <p:strVal val="#ppt_x"/>
                                          </p:val>
                                        </p:tav>
                                      </p:tavLst>
                                    </p:anim>
                                    <p:anim calcmode="lin" valueType="num">
                                      <p:cBhvr additive="base">
                                        <p:cTn id="32" dur="500" fill="hold"/>
                                        <p:tgtEl>
                                          <p:spTgt spid="205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ln w="57150">
            <a:solidFill>
              <a:srgbClr val="0070C0"/>
            </a:solidFill>
          </a:ln>
        </p:spPr>
        <p:txBody>
          <a:bodyPr/>
          <a:lstStyle/>
          <a:p>
            <a:r>
              <a:rPr lang="ja-JP" altLang="en-US" dirty="0" smtClean="0">
                <a:ln>
                  <a:solidFill>
                    <a:schemeClr val="tx1"/>
                  </a:solidFill>
                </a:ln>
                <a:latin typeface="メイリオ" panose="020B0604030504040204" pitchFamily="50" charset="-128"/>
                <a:ea typeface="メイリオ" panose="020B0604030504040204" pitchFamily="50" charset="-128"/>
                <a:cs typeface="メイリオ" panose="020B0604030504040204" pitchFamily="50" charset="-128"/>
              </a:rPr>
              <a:t>１「職務イコール自分」</a:t>
            </a:r>
            <a:endParaRPr kumimoji="1" lang="ja-JP" altLang="en-US" dirty="0">
              <a:ln>
                <a:solidFill>
                  <a:schemeClr val="tx1"/>
                </a:solidFill>
              </a:ln>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 name="コンテンツ プレースホルダー 2"/>
          <p:cNvSpPr>
            <a:spLocks noGrp="1"/>
          </p:cNvSpPr>
          <p:nvPr>
            <p:ph idx="1"/>
          </p:nvPr>
        </p:nvSpPr>
        <p:spPr/>
        <p:txBody>
          <a:bodyPr/>
          <a:lstStyle/>
          <a:p>
            <a:pPr marL="0" indent="0">
              <a:buNone/>
            </a:pPr>
            <a:endParaRPr lang="ja-JP" altLang="en-US" dirty="0" smtClean="0"/>
          </a:p>
          <a:p>
            <a:pPr marL="0" indent="0">
              <a:buNone/>
            </a:pPr>
            <a:endParaRPr lang="ja-JP" altLang="en-US" dirty="0"/>
          </a:p>
        </p:txBody>
      </p:sp>
      <p:sp>
        <p:nvSpPr>
          <p:cNvPr id="8" name="角丸四角形 7"/>
          <p:cNvSpPr/>
          <p:nvPr/>
        </p:nvSpPr>
        <p:spPr>
          <a:xfrm>
            <a:off x="2255573" y="1844824"/>
            <a:ext cx="7488832" cy="745232"/>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dirty="0" smtClean="0">
                <a:solidFill>
                  <a:sysClr val="windowText" lastClr="000000"/>
                </a:solidFill>
                <a:latin typeface="メイリオ" panose="020B0604030504040204" pitchFamily="50" charset="-128"/>
                <a:ea typeface="メイリオ" panose="020B0604030504040204" pitchFamily="50" charset="-128"/>
                <a:cs typeface="メイリオ" panose="020B0604030504040204" pitchFamily="50" charset="-128"/>
              </a:rPr>
              <a:t>自分の責任は職務の範囲まで</a:t>
            </a:r>
            <a:endParaRPr kumimoji="1" lang="ja-JP" altLang="en-US" sz="2400" dirty="0">
              <a:solidFill>
                <a:sysClr val="windowText" lastClr="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9" name="下矢印 8"/>
          <p:cNvSpPr/>
          <p:nvPr/>
        </p:nvSpPr>
        <p:spPr>
          <a:xfrm>
            <a:off x="5676901" y="2803877"/>
            <a:ext cx="646176" cy="65372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角丸四角形 9"/>
          <p:cNvSpPr/>
          <p:nvPr/>
        </p:nvSpPr>
        <p:spPr>
          <a:xfrm>
            <a:off x="863419" y="3645024"/>
            <a:ext cx="10273141" cy="3024336"/>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kumimoji="1" lang="ja-JP" altLang="en-US" sz="2400" dirty="0" smtClean="0">
                <a:solidFill>
                  <a:sysClr val="windowText" lastClr="000000"/>
                </a:solidFill>
                <a:latin typeface="メイリオ" panose="020B0604030504040204" pitchFamily="50" charset="-128"/>
                <a:ea typeface="メイリオ" panose="020B0604030504040204" pitchFamily="50" charset="-128"/>
                <a:cs typeface="メイリオ" panose="020B0604030504040204" pitchFamily="50" charset="-128"/>
              </a:rPr>
              <a:t>全ての職務が関連し合って生まれる結果に対する</a:t>
            </a:r>
            <a:endParaRPr kumimoji="1" lang="en-US" altLang="ja-JP" sz="2400" dirty="0" smtClean="0">
              <a:solidFill>
                <a:sysClr val="windowText" lastClr="000000"/>
              </a:solidFill>
              <a:latin typeface="メイリオ" panose="020B0604030504040204" pitchFamily="50" charset="-128"/>
              <a:ea typeface="メイリオ" panose="020B0604030504040204" pitchFamily="50" charset="-128"/>
              <a:cs typeface="メイリオ" panose="020B0604030504040204" pitchFamily="50" charset="-128"/>
            </a:endParaRPr>
          </a:p>
          <a:p>
            <a:pPr algn="ctr"/>
            <a:r>
              <a:rPr lang="ja-JP" altLang="en-US" sz="2400" dirty="0" smtClean="0">
                <a:solidFill>
                  <a:sysClr val="windowText" lastClr="000000"/>
                </a:solidFill>
                <a:latin typeface="メイリオ" panose="020B0604030504040204" pitchFamily="50" charset="-128"/>
                <a:ea typeface="メイリオ" panose="020B0604030504040204" pitchFamily="50" charset="-128"/>
                <a:cs typeface="メイリオ" panose="020B0604030504040204" pitchFamily="50" charset="-128"/>
              </a:rPr>
              <a:t>責任感の薄れ</a:t>
            </a:r>
            <a:endParaRPr kumimoji="1" lang="ja-JP" altLang="en-US" sz="2400" dirty="0">
              <a:solidFill>
                <a:sysClr val="windowText" lastClr="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1" name="円形吹き出し 10"/>
          <p:cNvSpPr/>
          <p:nvPr/>
        </p:nvSpPr>
        <p:spPr>
          <a:xfrm>
            <a:off x="4588149" y="5482026"/>
            <a:ext cx="5175343" cy="960817"/>
          </a:xfrm>
          <a:prstGeom prst="wedgeEllipseCallout">
            <a:avLst>
              <a:gd name="adj1" fmla="val -51602"/>
              <a:gd name="adj2" fmla="val -90411"/>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000" dirty="0">
                <a:solidFill>
                  <a:sysClr val="windowText" lastClr="000000"/>
                </a:solidFill>
                <a:latin typeface="正調祥南行書体" panose="03000509000000000000" pitchFamily="65" charset="-128"/>
                <a:ea typeface="正調祥南行書体" panose="03000509000000000000" pitchFamily="65" charset="-128"/>
              </a:rPr>
              <a:t>誰</a:t>
            </a:r>
            <a:r>
              <a:rPr lang="ja-JP" altLang="en-US" sz="2000" dirty="0" smtClean="0">
                <a:solidFill>
                  <a:sysClr val="windowText" lastClr="000000"/>
                </a:solidFill>
                <a:latin typeface="正調祥南行書体" panose="03000509000000000000" pitchFamily="65" charset="-128"/>
                <a:ea typeface="正調祥南行書体" panose="03000509000000000000" pitchFamily="65" charset="-128"/>
              </a:rPr>
              <a:t>かがしくじったんだ</a:t>
            </a:r>
            <a:endParaRPr kumimoji="1" lang="ja-JP" altLang="en-US" sz="2000" dirty="0">
              <a:solidFill>
                <a:sysClr val="windowText" lastClr="000000"/>
              </a:solidFill>
              <a:latin typeface="正調祥南行書体" panose="03000509000000000000" pitchFamily="65" charset="-128"/>
              <a:ea typeface="正調祥南行書体" panose="03000509000000000000" pitchFamily="65" charset="-128"/>
            </a:endParaRPr>
          </a:p>
        </p:txBody>
      </p:sp>
      <p:pic>
        <p:nvPicPr>
          <p:cNvPr id="7173" name="Picture 5" descr="C:\Users\nawozo\AppData\Local\Microsoft\Windows\Temporary Internet Files\Content.IE5\74G0UTSF\MC900397776[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967542" y="4869160"/>
            <a:ext cx="2557881" cy="157368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170262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7173"/>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1"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ln w="57150">
            <a:solidFill>
              <a:srgbClr val="0070C0"/>
            </a:solidFill>
          </a:ln>
        </p:spPr>
        <p:txBody>
          <a:bodyPr/>
          <a:lstStyle/>
          <a:p>
            <a:r>
              <a:rPr lang="en-US" altLang="ja-JP" dirty="0" smtClean="0">
                <a:ln>
                  <a:solidFill>
                    <a:schemeClr val="tx1"/>
                  </a:solidFill>
                </a:ln>
                <a:latin typeface="メイリオ" panose="020B0604030504040204" pitchFamily="50" charset="-128"/>
                <a:ea typeface="メイリオ" panose="020B0604030504040204" pitchFamily="50" charset="-128"/>
                <a:cs typeface="メイリオ" panose="020B0604030504040204" pitchFamily="50" charset="-128"/>
              </a:rPr>
              <a:t>2</a:t>
            </a:r>
            <a:r>
              <a:rPr lang="ja-JP" altLang="en-US" dirty="0" smtClean="0">
                <a:ln>
                  <a:solidFill>
                    <a:schemeClr val="tx1"/>
                  </a:solidFill>
                </a:ln>
                <a:latin typeface="メイリオ" panose="020B0604030504040204" pitchFamily="50" charset="-128"/>
                <a:ea typeface="メイリオ" panose="020B0604030504040204" pitchFamily="50" charset="-128"/>
                <a:cs typeface="メイリオ" panose="020B0604030504040204" pitchFamily="50" charset="-128"/>
              </a:rPr>
              <a:t>「敵は向こうに」</a:t>
            </a:r>
            <a:endParaRPr kumimoji="1" lang="ja-JP" altLang="en-US" dirty="0">
              <a:ln>
                <a:solidFill>
                  <a:schemeClr val="tx1"/>
                </a:solidFill>
              </a:ln>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 name="コンテンツ プレースホルダー 2"/>
          <p:cNvSpPr>
            <a:spLocks noGrp="1"/>
          </p:cNvSpPr>
          <p:nvPr>
            <p:ph idx="1"/>
          </p:nvPr>
        </p:nvSpPr>
        <p:spPr/>
        <p:txBody>
          <a:bodyPr/>
          <a:lstStyle/>
          <a:p>
            <a:pPr marL="0" indent="0">
              <a:buNone/>
            </a:pPr>
            <a:endParaRPr lang="ja-JP" altLang="en-US" dirty="0" smtClean="0"/>
          </a:p>
          <a:p>
            <a:pPr marL="0" indent="0">
              <a:buNone/>
            </a:pPr>
            <a:endParaRPr lang="ja-JP" altLang="en-US" dirty="0"/>
          </a:p>
        </p:txBody>
      </p:sp>
      <p:sp>
        <p:nvSpPr>
          <p:cNvPr id="4" name="横巻き 3"/>
          <p:cNvSpPr/>
          <p:nvPr/>
        </p:nvSpPr>
        <p:spPr>
          <a:xfrm>
            <a:off x="1279593" y="5589240"/>
            <a:ext cx="9313035" cy="1033272"/>
          </a:xfrm>
          <a:prstGeom prst="horizontalScroll">
            <a:avLst/>
          </a:prstGeom>
          <a:solidFill>
            <a:schemeClr val="accent1">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3200" dirty="0" smtClean="0">
                <a:solidFill>
                  <a:sysClr val="windowText" lastClr="000000"/>
                </a:solidFill>
                <a:latin typeface="有澤太楷書P" panose="03000500000000000000" pitchFamily="66" charset="-128"/>
                <a:ea typeface="有澤太楷書P" panose="03000500000000000000" pitchFamily="66" charset="-128"/>
              </a:rPr>
              <a:t>汝、つねに外部に責任を負わせよ</a:t>
            </a:r>
            <a:endParaRPr kumimoji="1" lang="ja-JP" altLang="en-US" sz="3200" dirty="0">
              <a:solidFill>
                <a:sysClr val="windowText" lastClr="000000"/>
              </a:solidFill>
              <a:latin typeface="有澤太楷書P" panose="03000500000000000000" pitchFamily="66" charset="-128"/>
              <a:ea typeface="有澤太楷書P" panose="03000500000000000000" pitchFamily="66" charset="-128"/>
            </a:endParaRPr>
          </a:p>
        </p:txBody>
      </p:sp>
      <p:sp>
        <p:nvSpPr>
          <p:cNvPr id="5" name="角丸四角形 4"/>
          <p:cNvSpPr/>
          <p:nvPr/>
        </p:nvSpPr>
        <p:spPr>
          <a:xfrm>
            <a:off x="2446191" y="2276872"/>
            <a:ext cx="6979840" cy="770384"/>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400" dirty="0">
                <a:solidFill>
                  <a:sysClr val="windowText" lastClr="000000"/>
                </a:solidFill>
                <a:latin typeface="メイリオ" panose="020B0604030504040204" pitchFamily="50" charset="-128"/>
                <a:ea typeface="メイリオ" panose="020B0604030504040204" pitchFamily="50" charset="-128"/>
                <a:cs typeface="メイリオ" panose="020B0604030504040204" pitchFamily="50" charset="-128"/>
              </a:rPr>
              <a:t>自分の仕事に</a:t>
            </a:r>
            <a:r>
              <a:rPr lang="ja-JP" altLang="en-US" sz="2400" dirty="0" smtClean="0">
                <a:solidFill>
                  <a:sysClr val="windowText" lastClr="000000"/>
                </a:solidFill>
                <a:latin typeface="メイリオ" panose="020B0604030504040204" pitchFamily="50" charset="-128"/>
                <a:ea typeface="メイリオ" panose="020B0604030504040204" pitchFamily="50" charset="-128"/>
                <a:cs typeface="メイリオ" panose="020B0604030504040204" pitchFamily="50" charset="-128"/>
              </a:rPr>
              <a:t>しか目がいかない</a:t>
            </a:r>
            <a:endParaRPr kumimoji="1" lang="en-US" altLang="ja-JP" sz="2400" dirty="0" smtClean="0">
              <a:solidFill>
                <a:sysClr val="windowText" lastClr="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6" name="下矢印 5"/>
          <p:cNvSpPr/>
          <p:nvPr/>
        </p:nvSpPr>
        <p:spPr>
          <a:xfrm>
            <a:off x="5613023" y="3253332"/>
            <a:ext cx="646176" cy="77723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角丸四角形 6"/>
          <p:cNvSpPr/>
          <p:nvPr/>
        </p:nvSpPr>
        <p:spPr>
          <a:xfrm>
            <a:off x="2446192" y="4174762"/>
            <a:ext cx="6979840" cy="9144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dirty="0" smtClean="0">
                <a:solidFill>
                  <a:sysClr val="windowText" lastClr="000000"/>
                </a:solidFill>
                <a:latin typeface="メイリオ" panose="020B0604030504040204" pitchFamily="50" charset="-128"/>
                <a:ea typeface="メイリオ" panose="020B0604030504040204" pitchFamily="50" charset="-128"/>
                <a:cs typeface="メイリオ" panose="020B0604030504040204" pitchFamily="50" charset="-128"/>
              </a:rPr>
              <a:t>問題の原因は外部にあると誤解する</a:t>
            </a:r>
            <a:endParaRPr kumimoji="1" lang="ja-JP" altLang="en-US" sz="2400" dirty="0">
              <a:solidFill>
                <a:sysClr val="windowText" lastClr="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13828931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wipe(left)">
                                      <p:cBhvr>
                                        <p:cTn id="1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ln w="57150">
            <a:solidFill>
              <a:srgbClr val="0070C0"/>
            </a:solidFill>
          </a:ln>
        </p:spPr>
        <p:txBody>
          <a:bodyPr/>
          <a:lstStyle/>
          <a:p>
            <a:r>
              <a:rPr lang="en-US" altLang="ja-JP" dirty="0" smtClean="0">
                <a:ln>
                  <a:solidFill>
                    <a:schemeClr val="tx1"/>
                  </a:solidFill>
                </a:ln>
                <a:latin typeface="メイリオ" panose="020B0604030504040204" pitchFamily="50" charset="-128"/>
                <a:ea typeface="メイリオ" panose="020B0604030504040204" pitchFamily="50" charset="-128"/>
                <a:cs typeface="メイリオ" panose="020B0604030504040204" pitchFamily="50" charset="-128"/>
              </a:rPr>
              <a:t>3 </a:t>
            </a:r>
            <a:r>
              <a:rPr lang="ja-JP" altLang="en-US" dirty="0" smtClean="0">
                <a:ln>
                  <a:solidFill>
                    <a:schemeClr val="tx1"/>
                  </a:solidFill>
                </a:ln>
                <a:latin typeface="メイリオ" panose="020B0604030504040204" pitchFamily="50" charset="-128"/>
                <a:ea typeface="メイリオ" panose="020B0604030504040204" pitchFamily="50" charset="-128"/>
                <a:cs typeface="メイリオ" panose="020B0604030504040204" pitchFamily="50" charset="-128"/>
              </a:rPr>
              <a:t>積極策の幻想</a:t>
            </a:r>
            <a:endParaRPr kumimoji="1" lang="ja-JP" altLang="en-US" dirty="0">
              <a:ln>
                <a:solidFill>
                  <a:schemeClr val="tx1"/>
                </a:solidFill>
              </a:ln>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 name="コンテンツ プレースホルダー 2"/>
          <p:cNvSpPr>
            <a:spLocks noGrp="1"/>
          </p:cNvSpPr>
          <p:nvPr>
            <p:ph idx="1"/>
          </p:nvPr>
        </p:nvSpPr>
        <p:spPr/>
        <p:txBody>
          <a:bodyPr/>
          <a:lstStyle/>
          <a:p>
            <a:pPr marL="0" indent="0">
              <a:buNone/>
            </a:pPr>
            <a:endParaRPr lang="ja-JP" altLang="en-US" dirty="0" smtClean="0"/>
          </a:p>
          <a:p>
            <a:pPr marL="0" indent="0">
              <a:buNone/>
            </a:pPr>
            <a:endParaRPr lang="ja-JP" altLang="en-US" dirty="0"/>
          </a:p>
        </p:txBody>
      </p:sp>
      <p:sp>
        <p:nvSpPr>
          <p:cNvPr id="8" name="角丸四角形 7"/>
          <p:cNvSpPr/>
          <p:nvPr/>
        </p:nvSpPr>
        <p:spPr>
          <a:xfrm>
            <a:off x="1349879" y="1700808"/>
            <a:ext cx="9217024" cy="1512168"/>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kumimoji="1" lang="ja-JP" altLang="en-US" sz="2400" dirty="0" smtClean="0">
                <a:solidFill>
                  <a:sysClr val="windowText" lastClr="000000"/>
                </a:solidFill>
                <a:latin typeface="メイリオ" panose="020B0604030504040204" pitchFamily="50" charset="-128"/>
                <a:ea typeface="メイリオ" panose="020B0604030504040204" pitchFamily="50" charset="-128"/>
                <a:cs typeface="メイリオ" panose="020B0604030504040204" pitchFamily="50" charset="-128"/>
              </a:rPr>
              <a:t>困難な問題に直面した時に</a:t>
            </a:r>
            <a:endParaRPr kumimoji="1" lang="en-US" altLang="ja-JP" sz="2400" dirty="0" smtClean="0">
              <a:solidFill>
                <a:sysClr val="windowText" lastClr="000000"/>
              </a:solidFill>
              <a:latin typeface="メイリオ" panose="020B0604030504040204" pitchFamily="50" charset="-128"/>
              <a:ea typeface="メイリオ" panose="020B0604030504040204" pitchFamily="50" charset="-128"/>
              <a:cs typeface="メイリオ" panose="020B0604030504040204" pitchFamily="50" charset="-128"/>
            </a:endParaRPr>
          </a:p>
          <a:p>
            <a:pPr algn="ctr"/>
            <a:r>
              <a:rPr kumimoji="1" lang="ja-JP" altLang="en-US" sz="2400" dirty="0" smtClean="0">
                <a:solidFill>
                  <a:sysClr val="windowText" lastClr="000000"/>
                </a:solidFill>
                <a:latin typeface="メイリオ" panose="020B0604030504040204" pitchFamily="50" charset="-128"/>
                <a:ea typeface="メイリオ" panose="020B0604030504040204" pitchFamily="50" charset="-128"/>
                <a:cs typeface="メイリオ" panose="020B0604030504040204" pitchFamily="50" charset="-128"/>
              </a:rPr>
              <a:t>外的に強気で対抗すること</a:t>
            </a:r>
            <a:endParaRPr kumimoji="1" lang="en-US" altLang="ja-JP" sz="2400" dirty="0" smtClean="0">
              <a:solidFill>
                <a:sysClr val="windowText" lastClr="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0" name="テキスト ボックス 9"/>
          <p:cNvSpPr txBox="1"/>
          <p:nvPr/>
        </p:nvSpPr>
        <p:spPr>
          <a:xfrm>
            <a:off x="3231613" y="2629099"/>
            <a:ext cx="5453555" cy="461665"/>
          </a:xfrm>
          <a:prstGeom prst="rect">
            <a:avLst/>
          </a:prstGeom>
          <a:noFill/>
        </p:spPr>
        <p:txBody>
          <a:bodyPr wrap="square" rtlCol="0">
            <a:spAutoFit/>
          </a:bodyPr>
          <a:lstStyle/>
          <a:p>
            <a:r>
              <a:rPr kumimoji="1" lang="ja-JP" altLang="en-US" sz="2400" b="1"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＝形を変えただけの受け身</a:t>
            </a:r>
            <a:endParaRPr kumimoji="1" lang="ja-JP" altLang="en-US" sz="2400" b="1"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1" name="テキスト ボックス 10"/>
          <p:cNvSpPr txBox="1"/>
          <p:nvPr/>
        </p:nvSpPr>
        <p:spPr>
          <a:xfrm>
            <a:off x="623393" y="3573017"/>
            <a:ext cx="2954655" cy="461665"/>
          </a:xfrm>
          <a:prstGeom prst="rect">
            <a:avLst/>
          </a:prstGeom>
          <a:noFill/>
        </p:spPr>
        <p:txBody>
          <a:bodyPr wrap="none" rtlCol="0">
            <a:spAutoFit/>
          </a:bodyPr>
          <a:lstStyle/>
          <a:p>
            <a:r>
              <a:rPr kumimoji="1"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真の積極性とは</a:t>
            </a:r>
            <a:r>
              <a:rPr kumimoji="1" lang="ja-JP" altLang="en-US" sz="2400" dirty="0" err="1" smtClean="0">
                <a:latin typeface="メイリオ" panose="020B0604030504040204" pitchFamily="50" charset="-128"/>
                <a:ea typeface="メイリオ" panose="020B0604030504040204" pitchFamily="50" charset="-128"/>
                <a:cs typeface="メイリオ" panose="020B0604030504040204" pitchFamily="50" charset="-128"/>
              </a:rPr>
              <a:t>、、</a:t>
            </a:r>
            <a:endParaRPr kumimoji="1" lang="ja-JP" altLang="en-US" sz="24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2" name="角丸四角形 11"/>
          <p:cNvSpPr/>
          <p:nvPr/>
        </p:nvSpPr>
        <p:spPr>
          <a:xfrm>
            <a:off x="1349879" y="4034682"/>
            <a:ext cx="9217024" cy="2418655"/>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kumimoji="1" lang="ja-JP" altLang="en-US" sz="2400" dirty="0" smtClean="0">
                <a:solidFill>
                  <a:sysClr val="windowText" lastClr="000000"/>
                </a:solidFill>
                <a:latin typeface="メイリオ" panose="020B0604030504040204" pitchFamily="50" charset="-128"/>
                <a:ea typeface="メイリオ" panose="020B0604030504040204" pitchFamily="50" charset="-128"/>
                <a:cs typeface="メイリオ" panose="020B0604030504040204" pitchFamily="50" charset="-128"/>
              </a:rPr>
              <a:t>自分の抱える問題にどのように寄与するかの</a:t>
            </a:r>
            <a:endParaRPr kumimoji="1" lang="en-US" altLang="ja-JP" sz="2400" dirty="0" smtClean="0">
              <a:solidFill>
                <a:sysClr val="windowText" lastClr="000000"/>
              </a:solidFill>
              <a:latin typeface="メイリオ" panose="020B0604030504040204" pitchFamily="50" charset="-128"/>
              <a:ea typeface="メイリオ" panose="020B0604030504040204" pitchFamily="50" charset="-128"/>
              <a:cs typeface="メイリオ" panose="020B0604030504040204" pitchFamily="50" charset="-128"/>
            </a:endParaRPr>
          </a:p>
          <a:p>
            <a:pPr algn="ctr"/>
            <a:r>
              <a:rPr lang="ja-JP" altLang="en-US" sz="2400" dirty="0">
                <a:solidFill>
                  <a:sysClr val="windowText" lastClr="000000"/>
                </a:solidFill>
                <a:latin typeface="メイリオ" panose="020B0604030504040204" pitchFamily="50" charset="-128"/>
                <a:ea typeface="メイリオ" panose="020B0604030504040204" pitchFamily="50" charset="-128"/>
                <a:cs typeface="メイリオ" panose="020B0604030504040204" pitchFamily="50" charset="-128"/>
              </a:rPr>
              <a:t>見通し</a:t>
            </a:r>
            <a:r>
              <a:rPr lang="ja-JP" altLang="en-US" sz="2400" dirty="0" smtClean="0">
                <a:solidFill>
                  <a:sysClr val="windowText" lastClr="000000"/>
                </a:solidFill>
                <a:latin typeface="メイリオ" panose="020B0604030504040204" pitchFamily="50" charset="-128"/>
                <a:ea typeface="メイリオ" panose="020B0604030504040204" pitchFamily="50" charset="-128"/>
                <a:cs typeface="メイリオ" panose="020B0604030504040204" pitchFamily="50" charset="-128"/>
              </a:rPr>
              <a:t>から生まれる</a:t>
            </a:r>
            <a:endParaRPr kumimoji="1" lang="ja-JP" altLang="en-US" sz="2400" dirty="0">
              <a:solidFill>
                <a:sysClr val="windowText" lastClr="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3074" name="Picture 2" descr="C:\Users\nawozo\AppData\Local\Microsoft\Windows\Temporary Internet Files\Content.IE5\439WD6EM\MC900200255[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112224" y="5143273"/>
            <a:ext cx="1950933" cy="129244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196292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500"/>
                                        <p:tgtEl>
                                          <p:spTgt spid="10"/>
                                        </p:tgtEl>
                                      </p:cBhvr>
                                    </p:animEffec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11"/>
                                        </p:tgtEl>
                                        <p:attrNameLst>
                                          <p:attrName>style.visibility</p:attrName>
                                        </p:attrNameLst>
                                      </p:cBhvr>
                                      <p:to>
                                        <p:strVal val="visible"/>
                                      </p:to>
                                    </p:set>
                                  </p:childTnLst>
                                </p:cTn>
                              </p:par>
                              <p:par>
                                <p:cTn id="16" presetID="1" presetClass="entr" presetSubtype="0" fill="hold" grpId="0" nodeType="withEffect">
                                  <p:stCondLst>
                                    <p:cond delay="0"/>
                                  </p:stCondLst>
                                  <p:childTnLst>
                                    <p:set>
                                      <p:cBhvr>
                                        <p:cTn id="17" dur="1" fill="hold">
                                          <p:stCondLst>
                                            <p:cond delay="0"/>
                                          </p:stCondLst>
                                        </p:cTn>
                                        <p:tgtEl>
                                          <p:spTgt spid="12"/>
                                        </p:tgtEl>
                                        <p:attrNameLst>
                                          <p:attrName>style.visibility</p:attrName>
                                        </p:attrNameLst>
                                      </p:cBhvr>
                                      <p:to>
                                        <p:strVal val="visible"/>
                                      </p:to>
                                    </p:set>
                                  </p:childTnLst>
                                </p:cTn>
                              </p:par>
                              <p:par>
                                <p:cTn id="18" presetID="1" presetClass="entr" presetSubtype="0" fill="hold" nodeType="withEffect">
                                  <p:stCondLst>
                                    <p:cond delay="0"/>
                                  </p:stCondLst>
                                  <p:childTnLst>
                                    <p:set>
                                      <p:cBhvr>
                                        <p:cTn id="19" dur="1" fill="hold">
                                          <p:stCondLst>
                                            <p:cond delay="0"/>
                                          </p:stCondLst>
                                        </p:cTn>
                                        <p:tgtEl>
                                          <p:spTgt spid="307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0" grpId="0"/>
      <p:bldP spid="11" grpId="0"/>
      <p:bldP spid="12"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ln w="57150">
            <a:solidFill>
              <a:srgbClr val="0070C0"/>
            </a:solidFill>
          </a:ln>
        </p:spPr>
        <p:txBody>
          <a:bodyPr/>
          <a:lstStyle/>
          <a:p>
            <a:r>
              <a:rPr lang="en-US" altLang="ja-JP" dirty="0" smtClean="0">
                <a:ln>
                  <a:solidFill>
                    <a:schemeClr val="tx1"/>
                  </a:solidFill>
                </a:ln>
                <a:latin typeface="メイリオ" panose="020B0604030504040204" pitchFamily="50" charset="-128"/>
                <a:ea typeface="メイリオ" panose="020B0604030504040204" pitchFamily="50" charset="-128"/>
                <a:cs typeface="メイリオ" panose="020B0604030504040204" pitchFamily="50" charset="-128"/>
              </a:rPr>
              <a:t>4 </a:t>
            </a:r>
            <a:r>
              <a:rPr lang="ja-JP" altLang="en-US" dirty="0" smtClean="0">
                <a:ln>
                  <a:solidFill>
                    <a:schemeClr val="tx1"/>
                  </a:solidFill>
                </a:ln>
                <a:latin typeface="メイリオ" panose="020B0604030504040204" pitchFamily="50" charset="-128"/>
                <a:ea typeface="メイリオ" panose="020B0604030504040204" pitchFamily="50" charset="-128"/>
                <a:cs typeface="メイリオ" panose="020B0604030504040204" pitchFamily="50" charset="-128"/>
              </a:rPr>
              <a:t>個々の出来事にとらわれる</a:t>
            </a:r>
            <a:endParaRPr kumimoji="1" lang="ja-JP" altLang="en-US" dirty="0">
              <a:ln>
                <a:solidFill>
                  <a:schemeClr val="tx1"/>
                </a:solidFill>
              </a:ln>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 name="コンテンツ プレースホルダー 2"/>
          <p:cNvSpPr>
            <a:spLocks noGrp="1"/>
          </p:cNvSpPr>
          <p:nvPr>
            <p:ph idx="1"/>
          </p:nvPr>
        </p:nvSpPr>
        <p:spPr/>
        <p:txBody>
          <a:bodyPr/>
          <a:lstStyle/>
          <a:p>
            <a:pPr marL="0" indent="0">
              <a:buNone/>
            </a:pPr>
            <a:endParaRPr lang="ja-JP" altLang="en-US" dirty="0" smtClean="0"/>
          </a:p>
          <a:p>
            <a:pPr marL="0" indent="0">
              <a:buNone/>
            </a:pPr>
            <a:endParaRPr lang="ja-JP" altLang="en-US" dirty="0"/>
          </a:p>
        </p:txBody>
      </p:sp>
      <p:sp>
        <p:nvSpPr>
          <p:cNvPr id="9" name="下矢印 8"/>
          <p:cNvSpPr/>
          <p:nvPr/>
        </p:nvSpPr>
        <p:spPr>
          <a:xfrm>
            <a:off x="5868923" y="3473687"/>
            <a:ext cx="646176" cy="65372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endParaRPr>
          </a:p>
        </p:txBody>
      </p:sp>
      <p:sp>
        <p:nvSpPr>
          <p:cNvPr id="5" name="角丸四角形 4"/>
          <p:cNvSpPr/>
          <p:nvPr/>
        </p:nvSpPr>
        <p:spPr>
          <a:xfrm>
            <a:off x="1199456" y="1988840"/>
            <a:ext cx="9985109" cy="1188026"/>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dirty="0" smtClean="0">
                <a:solidFill>
                  <a:sysClr val="windowText" lastClr="000000"/>
                </a:solidFill>
                <a:latin typeface="メイリオ" panose="020B0604030504040204" pitchFamily="50" charset="-128"/>
                <a:ea typeface="メイリオ" panose="020B0604030504040204" pitchFamily="50" charset="-128"/>
                <a:cs typeface="メイリオ" panose="020B0604030504040204" pitchFamily="50" charset="-128"/>
              </a:rPr>
              <a:t>組織および社会の生き残りにとっての中心的脅威は、</a:t>
            </a:r>
            <a:endParaRPr kumimoji="1" lang="en-US" altLang="ja-JP" sz="2400" dirty="0" smtClean="0">
              <a:solidFill>
                <a:sysClr val="windowText" lastClr="000000"/>
              </a:solidFill>
              <a:latin typeface="メイリオ" panose="020B0604030504040204" pitchFamily="50" charset="-128"/>
              <a:ea typeface="メイリオ" panose="020B0604030504040204" pitchFamily="50" charset="-128"/>
              <a:cs typeface="メイリオ" panose="020B0604030504040204" pitchFamily="50" charset="-128"/>
            </a:endParaRPr>
          </a:p>
          <a:p>
            <a:pPr algn="ctr"/>
            <a:r>
              <a:rPr lang="ja-JP" altLang="en-US" sz="2400" dirty="0">
                <a:solidFill>
                  <a:sysClr val="windowText" lastClr="000000"/>
                </a:solidFill>
                <a:latin typeface="メイリオ" panose="020B0604030504040204" pitchFamily="50" charset="-128"/>
                <a:ea typeface="メイリオ" panose="020B0604030504040204" pitchFamily="50" charset="-128"/>
                <a:cs typeface="メイリオ" panose="020B0604030504040204" pitchFamily="50" charset="-128"/>
              </a:rPr>
              <a:t>徐々</a:t>
            </a:r>
            <a:r>
              <a:rPr lang="ja-JP" altLang="en-US" sz="2400" dirty="0" smtClean="0">
                <a:solidFill>
                  <a:sysClr val="windowText" lastClr="000000"/>
                </a:solidFill>
                <a:latin typeface="メイリオ" panose="020B0604030504040204" pitchFamily="50" charset="-128"/>
                <a:ea typeface="メイリオ" panose="020B0604030504040204" pitchFamily="50" charset="-128"/>
                <a:cs typeface="メイリオ" panose="020B0604030504040204" pitchFamily="50" charset="-128"/>
              </a:rPr>
              <a:t>にゆっくり進行するプロセスからくる</a:t>
            </a:r>
            <a:endParaRPr kumimoji="1" lang="ja-JP" altLang="en-US" sz="2400" dirty="0">
              <a:solidFill>
                <a:sysClr val="windowText" lastClr="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6" name="角丸四角形 5"/>
          <p:cNvSpPr/>
          <p:nvPr/>
        </p:nvSpPr>
        <p:spPr>
          <a:xfrm>
            <a:off x="1199456" y="4437112"/>
            <a:ext cx="9985109" cy="216024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kumimoji="1" lang="ja-JP" altLang="en-US" sz="2400" dirty="0" smtClean="0">
                <a:solidFill>
                  <a:sysClr val="windowText" lastClr="000000"/>
                </a:solidFill>
                <a:latin typeface="メイリオ" panose="020B0604030504040204" pitchFamily="50" charset="-128"/>
                <a:ea typeface="メイリオ" panose="020B0604030504040204" pitchFamily="50" charset="-128"/>
                <a:cs typeface="メイリオ" panose="020B0604030504040204" pitchFamily="50" charset="-128"/>
              </a:rPr>
              <a:t>短期的出来事に支配されている組織では、</a:t>
            </a:r>
            <a:endParaRPr kumimoji="1" lang="en-US" altLang="ja-JP" sz="2400" dirty="0" smtClean="0">
              <a:solidFill>
                <a:sysClr val="windowText" lastClr="000000"/>
              </a:solidFill>
              <a:latin typeface="メイリオ" panose="020B0604030504040204" pitchFamily="50" charset="-128"/>
              <a:ea typeface="メイリオ" panose="020B0604030504040204" pitchFamily="50" charset="-128"/>
              <a:cs typeface="メイリオ" panose="020B0604030504040204" pitchFamily="50" charset="-128"/>
            </a:endParaRPr>
          </a:p>
          <a:p>
            <a:pPr algn="ctr"/>
            <a:r>
              <a:rPr lang="ja-JP" altLang="en-US" sz="2400" dirty="0">
                <a:solidFill>
                  <a:sysClr val="windowText" lastClr="000000"/>
                </a:solidFill>
                <a:latin typeface="メイリオ" panose="020B0604030504040204" pitchFamily="50" charset="-128"/>
                <a:ea typeface="メイリオ" panose="020B0604030504040204" pitchFamily="50" charset="-128"/>
                <a:cs typeface="メイリオ" panose="020B0604030504040204" pitchFamily="50" charset="-128"/>
              </a:rPr>
              <a:t>創造</a:t>
            </a:r>
            <a:r>
              <a:rPr lang="ja-JP" altLang="en-US" sz="2400" dirty="0" smtClean="0">
                <a:solidFill>
                  <a:sysClr val="windowText" lastClr="000000"/>
                </a:solidFill>
                <a:latin typeface="メイリオ" panose="020B0604030504040204" pitchFamily="50" charset="-128"/>
                <a:ea typeface="メイリオ" panose="020B0604030504040204" pitchFamily="50" charset="-128"/>
                <a:cs typeface="メイリオ" panose="020B0604030504040204" pitchFamily="50" charset="-128"/>
              </a:rPr>
              <a:t>は学べない</a:t>
            </a:r>
            <a:endParaRPr kumimoji="1" lang="ja-JP" altLang="en-US" sz="2400" dirty="0">
              <a:solidFill>
                <a:sysClr val="windowText" lastClr="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8195" name="Picture 3" descr="C:\Users\nawozo\AppData\Local\Microsoft\Windows\Temporary Internet Files\Content.IE5\8BL8ICWQ\MM900283803[1].gif"/>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8592278" y="5085185"/>
            <a:ext cx="1919717" cy="141861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394414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819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5" grpId="0" animBg="1"/>
      <p:bldP spid="6"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ln w="57150">
            <a:solidFill>
              <a:srgbClr val="0070C0"/>
            </a:solidFill>
          </a:ln>
        </p:spPr>
        <p:txBody>
          <a:bodyPr/>
          <a:lstStyle/>
          <a:p>
            <a:r>
              <a:rPr lang="en-US" altLang="ja-JP" dirty="0" smtClean="0">
                <a:ln>
                  <a:solidFill>
                    <a:schemeClr val="tx1"/>
                  </a:solidFill>
                </a:ln>
                <a:latin typeface="メイリオ" panose="020B0604030504040204" pitchFamily="50" charset="-128"/>
                <a:ea typeface="メイリオ" panose="020B0604030504040204" pitchFamily="50" charset="-128"/>
                <a:cs typeface="メイリオ" panose="020B0604030504040204" pitchFamily="50" charset="-128"/>
              </a:rPr>
              <a:t>5 </a:t>
            </a:r>
            <a:r>
              <a:rPr lang="ja-JP" altLang="en-US" dirty="0" smtClean="0">
                <a:ln>
                  <a:solidFill>
                    <a:schemeClr val="tx1"/>
                  </a:solidFill>
                </a:ln>
                <a:latin typeface="メイリオ" panose="020B0604030504040204" pitchFamily="50" charset="-128"/>
                <a:ea typeface="メイリオ" panose="020B0604030504040204" pitchFamily="50" charset="-128"/>
                <a:cs typeface="メイリオ" panose="020B0604030504040204" pitchFamily="50" charset="-128"/>
              </a:rPr>
              <a:t>ゆでられた蛙の寓話</a:t>
            </a:r>
            <a:endParaRPr kumimoji="1" lang="ja-JP" altLang="en-US" dirty="0">
              <a:ln>
                <a:solidFill>
                  <a:schemeClr val="tx1"/>
                </a:solidFill>
              </a:ln>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 name="コンテンツ プレースホルダー 2"/>
          <p:cNvSpPr>
            <a:spLocks noGrp="1"/>
          </p:cNvSpPr>
          <p:nvPr>
            <p:ph idx="1"/>
          </p:nvPr>
        </p:nvSpPr>
        <p:spPr/>
        <p:txBody>
          <a:bodyPr/>
          <a:lstStyle/>
          <a:p>
            <a:pPr marL="0" indent="0">
              <a:buNone/>
            </a:pPr>
            <a:endParaRPr lang="ja-JP" altLang="en-US" dirty="0" smtClean="0"/>
          </a:p>
          <a:p>
            <a:pPr marL="0" indent="0">
              <a:buNone/>
            </a:pPr>
            <a:endParaRPr lang="en-US" altLang="ja-JP" dirty="0" smtClean="0"/>
          </a:p>
          <a:p>
            <a:pPr marL="0" indent="0">
              <a:buNone/>
            </a:pPr>
            <a:endParaRPr lang="en-US" altLang="ja-JP" dirty="0"/>
          </a:p>
          <a:p>
            <a:pPr marL="0" indent="0">
              <a:buNone/>
            </a:pPr>
            <a:endParaRPr lang="en-US" altLang="ja-JP" sz="2400" dirty="0" smtClean="0">
              <a:latin typeface="メイリオ" panose="020B0604030504040204" pitchFamily="50" charset="-128"/>
              <a:ea typeface="メイリオ" panose="020B0604030504040204" pitchFamily="50" charset="-128"/>
              <a:cs typeface="メイリオ" panose="020B0604030504040204" pitchFamily="50" charset="-128"/>
            </a:endParaRPr>
          </a:p>
          <a:p>
            <a:pPr marL="0" indent="0">
              <a:buNone/>
            </a:pPr>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徐々に変化してゆくプロセスを</a:t>
            </a:r>
            <a:endParaRPr lang="en-US" altLang="ja-JP" sz="2400" dirty="0" smtClean="0">
              <a:latin typeface="メイリオ" panose="020B0604030504040204" pitchFamily="50" charset="-128"/>
              <a:ea typeface="メイリオ" panose="020B0604030504040204" pitchFamily="50" charset="-128"/>
              <a:cs typeface="メイリオ" panose="020B0604030504040204" pitchFamily="50" charset="-128"/>
            </a:endParaRPr>
          </a:p>
          <a:p>
            <a:pPr marL="0" indent="0">
              <a:buNone/>
            </a:pPr>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見極める力を養うには</a:t>
            </a:r>
            <a:r>
              <a:rPr lang="ja-JP" altLang="en-US" sz="2400" dirty="0" err="1" smtClean="0">
                <a:latin typeface="メイリオ" panose="020B0604030504040204" pitchFamily="50" charset="-128"/>
                <a:ea typeface="メイリオ" panose="020B0604030504040204" pitchFamily="50" charset="-128"/>
                <a:cs typeface="メイリオ" panose="020B0604030504040204" pitchFamily="50" charset="-128"/>
              </a:rPr>
              <a:t>、、</a:t>
            </a:r>
            <a:endParaRPr lang="en-US" altLang="ja-JP" sz="2400"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 name="角丸四角形 4"/>
          <p:cNvSpPr/>
          <p:nvPr/>
        </p:nvSpPr>
        <p:spPr>
          <a:xfrm>
            <a:off x="1199456" y="1988840"/>
            <a:ext cx="7200800" cy="1188026"/>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400" dirty="0">
                <a:solidFill>
                  <a:sysClr val="windowText" lastClr="000000"/>
                </a:solidFill>
                <a:latin typeface="メイリオ" panose="020B0604030504040204" pitchFamily="50" charset="-128"/>
                <a:ea typeface="メイリオ" panose="020B0604030504040204" pitchFamily="50" charset="-128"/>
                <a:cs typeface="メイリオ" panose="020B0604030504040204" pitchFamily="50" charset="-128"/>
              </a:rPr>
              <a:t>徐々</a:t>
            </a:r>
            <a:r>
              <a:rPr lang="ja-JP" altLang="en-US" sz="2400" dirty="0" smtClean="0">
                <a:solidFill>
                  <a:sysClr val="windowText" lastClr="000000"/>
                </a:solidFill>
                <a:latin typeface="メイリオ" panose="020B0604030504040204" pitchFamily="50" charset="-128"/>
                <a:ea typeface="メイリオ" panose="020B0604030504040204" pitchFamily="50" charset="-128"/>
                <a:cs typeface="メイリオ" panose="020B0604030504040204" pitchFamily="50" charset="-128"/>
              </a:rPr>
              <a:t>に忍び寄る脅威に対しての</a:t>
            </a:r>
            <a:endParaRPr lang="en-US" altLang="ja-JP" sz="2400" dirty="0" smtClean="0">
              <a:solidFill>
                <a:sysClr val="windowText" lastClr="000000"/>
              </a:solidFill>
              <a:latin typeface="メイリオ" panose="020B0604030504040204" pitchFamily="50" charset="-128"/>
              <a:ea typeface="メイリオ" panose="020B0604030504040204" pitchFamily="50" charset="-128"/>
              <a:cs typeface="メイリオ" panose="020B0604030504040204" pitchFamily="50" charset="-128"/>
            </a:endParaRPr>
          </a:p>
          <a:p>
            <a:pPr algn="ctr"/>
            <a:r>
              <a:rPr lang="ja-JP" altLang="en-US" sz="2400" dirty="0">
                <a:solidFill>
                  <a:sysClr val="windowText" lastClr="000000"/>
                </a:solidFill>
                <a:latin typeface="メイリオ" panose="020B0604030504040204" pitchFamily="50" charset="-128"/>
                <a:ea typeface="メイリオ" panose="020B0604030504040204" pitchFamily="50" charset="-128"/>
                <a:cs typeface="メイリオ" panose="020B0604030504040204" pitchFamily="50" charset="-128"/>
              </a:rPr>
              <a:t>不適応</a:t>
            </a:r>
            <a:r>
              <a:rPr lang="ja-JP" altLang="en-US" sz="2400" dirty="0" smtClean="0">
                <a:solidFill>
                  <a:sysClr val="windowText" lastClr="000000"/>
                </a:solidFill>
                <a:latin typeface="メイリオ" panose="020B0604030504040204" pitchFamily="50" charset="-128"/>
                <a:ea typeface="メイリオ" panose="020B0604030504040204" pitchFamily="50" charset="-128"/>
                <a:cs typeface="メイリオ" panose="020B0604030504040204" pitchFamily="50" charset="-128"/>
              </a:rPr>
              <a:t>が多い</a:t>
            </a:r>
            <a:endParaRPr lang="en-US" altLang="ja-JP" sz="2400" dirty="0">
              <a:solidFill>
                <a:sysClr val="windowText" lastClr="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6" name="角丸四角形 5"/>
          <p:cNvSpPr/>
          <p:nvPr/>
        </p:nvSpPr>
        <p:spPr>
          <a:xfrm>
            <a:off x="1199456" y="4894312"/>
            <a:ext cx="7872875" cy="9144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400" dirty="0" smtClean="0">
                <a:solidFill>
                  <a:sysClr val="windowText" lastClr="000000"/>
                </a:solidFill>
                <a:latin typeface="メイリオ" panose="020B0604030504040204" pitchFamily="50" charset="-128"/>
                <a:ea typeface="メイリオ" panose="020B0604030504040204" pitchFamily="50" charset="-128"/>
                <a:cs typeface="メイリオ" panose="020B0604030504040204" pitchFamily="50" charset="-128"/>
              </a:rPr>
              <a:t>あわただしいペースを緩め、</a:t>
            </a:r>
            <a:endParaRPr lang="en-US" altLang="ja-JP" sz="2400" dirty="0" smtClean="0">
              <a:solidFill>
                <a:sysClr val="windowText" lastClr="000000"/>
              </a:solidFill>
              <a:latin typeface="メイリオ" panose="020B0604030504040204" pitchFamily="50" charset="-128"/>
              <a:ea typeface="メイリオ" panose="020B0604030504040204" pitchFamily="50" charset="-128"/>
              <a:cs typeface="メイリオ" panose="020B0604030504040204" pitchFamily="50" charset="-128"/>
            </a:endParaRPr>
          </a:p>
          <a:p>
            <a:pPr algn="ctr"/>
            <a:r>
              <a:rPr lang="ja-JP" altLang="en-US" sz="2400" dirty="0" smtClean="0">
                <a:solidFill>
                  <a:sysClr val="windowText" lastClr="000000"/>
                </a:solidFill>
                <a:latin typeface="メイリオ" panose="020B0604030504040204" pitchFamily="50" charset="-128"/>
                <a:ea typeface="メイリオ" panose="020B0604030504040204" pitchFamily="50" charset="-128"/>
                <a:cs typeface="メイリオ" panose="020B0604030504040204" pitchFamily="50" charset="-128"/>
              </a:rPr>
              <a:t>目立たない</a:t>
            </a:r>
            <a:r>
              <a:rPr lang="ja-JP" altLang="en-US" sz="2400" dirty="0">
                <a:solidFill>
                  <a:sysClr val="windowText" lastClr="000000"/>
                </a:solidFill>
                <a:latin typeface="メイリオ" panose="020B0604030504040204" pitchFamily="50" charset="-128"/>
                <a:ea typeface="メイリオ" panose="020B0604030504040204" pitchFamily="50" charset="-128"/>
                <a:cs typeface="メイリオ" panose="020B0604030504040204" pitchFamily="50" charset="-128"/>
              </a:rPr>
              <a:t>ものに</a:t>
            </a:r>
            <a:r>
              <a:rPr lang="ja-JP" altLang="en-US" sz="2400" dirty="0" smtClean="0">
                <a:solidFill>
                  <a:sysClr val="windowText" lastClr="000000"/>
                </a:solidFill>
                <a:latin typeface="メイリオ" panose="020B0604030504040204" pitchFamily="50" charset="-128"/>
                <a:ea typeface="メイリオ" panose="020B0604030504040204" pitchFamily="50" charset="-128"/>
                <a:cs typeface="メイリオ" panose="020B0604030504040204" pitchFamily="50" charset="-128"/>
              </a:rPr>
              <a:t>も注意を払う</a:t>
            </a:r>
            <a:endParaRPr lang="en-US" altLang="ja-JP" sz="2400" dirty="0">
              <a:solidFill>
                <a:sysClr val="windowText" lastClr="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880310" y="1984285"/>
            <a:ext cx="2857500" cy="21431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0986451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098"/>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ln w="57150">
            <a:solidFill>
              <a:srgbClr val="0070C0"/>
            </a:solidFill>
          </a:ln>
        </p:spPr>
        <p:txBody>
          <a:bodyPr/>
          <a:lstStyle/>
          <a:p>
            <a:r>
              <a:rPr lang="en-US" altLang="ja-JP" dirty="0" smtClean="0">
                <a:ln>
                  <a:solidFill>
                    <a:schemeClr val="tx1"/>
                  </a:solidFill>
                </a:ln>
                <a:latin typeface="メイリオ" panose="020B0604030504040204" pitchFamily="50" charset="-128"/>
                <a:ea typeface="メイリオ" panose="020B0604030504040204" pitchFamily="50" charset="-128"/>
                <a:cs typeface="メイリオ" panose="020B0604030504040204" pitchFamily="50" charset="-128"/>
              </a:rPr>
              <a:t>6 </a:t>
            </a:r>
            <a:r>
              <a:rPr lang="ja-JP" altLang="en-US" dirty="0" smtClean="0">
                <a:ln>
                  <a:solidFill>
                    <a:schemeClr val="tx1"/>
                  </a:solidFill>
                </a:ln>
                <a:latin typeface="メイリオ" panose="020B0604030504040204" pitchFamily="50" charset="-128"/>
                <a:ea typeface="メイリオ" panose="020B0604030504040204" pitchFamily="50" charset="-128"/>
                <a:cs typeface="メイリオ" panose="020B0604030504040204" pitchFamily="50" charset="-128"/>
              </a:rPr>
              <a:t>体験から学ぶという錯覚</a:t>
            </a:r>
            <a:endParaRPr kumimoji="1" lang="ja-JP" altLang="en-US" dirty="0">
              <a:ln>
                <a:solidFill>
                  <a:schemeClr val="tx1"/>
                </a:solidFill>
              </a:ln>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 name="コンテンツ プレースホルダー 2"/>
          <p:cNvSpPr>
            <a:spLocks noGrp="1"/>
          </p:cNvSpPr>
          <p:nvPr>
            <p:ph idx="1"/>
          </p:nvPr>
        </p:nvSpPr>
        <p:spPr/>
        <p:txBody>
          <a:bodyPr/>
          <a:lstStyle/>
          <a:p>
            <a:pPr marL="0" indent="0">
              <a:buNone/>
            </a:pPr>
            <a:endParaRPr lang="ja-JP" altLang="en-US" dirty="0" smtClean="0"/>
          </a:p>
          <a:p>
            <a:pPr marL="0" indent="0">
              <a:buNone/>
            </a:pPr>
            <a:endParaRPr lang="ja-JP" altLang="en-US" dirty="0"/>
          </a:p>
        </p:txBody>
      </p:sp>
      <p:sp>
        <p:nvSpPr>
          <p:cNvPr id="9" name="下矢印 8"/>
          <p:cNvSpPr/>
          <p:nvPr/>
        </p:nvSpPr>
        <p:spPr>
          <a:xfrm>
            <a:off x="5868923" y="3284985"/>
            <a:ext cx="646176" cy="65372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endParaRPr>
          </a:p>
        </p:txBody>
      </p:sp>
      <p:sp>
        <p:nvSpPr>
          <p:cNvPr id="5" name="角丸四角形 4"/>
          <p:cNvSpPr/>
          <p:nvPr/>
        </p:nvSpPr>
        <p:spPr>
          <a:xfrm>
            <a:off x="1199456" y="1988840"/>
            <a:ext cx="9985109" cy="1188026"/>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400" dirty="0" smtClean="0">
                <a:solidFill>
                  <a:sysClr val="windowText" lastClr="000000"/>
                </a:solidFill>
                <a:latin typeface="メイリオ" panose="020B0604030504040204" pitchFamily="50" charset="-128"/>
                <a:ea typeface="メイリオ" panose="020B0604030504040204" pitchFamily="50" charset="-128"/>
                <a:cs typeface="メイリオ" panose="020B0604030504040204" pitchFamily="50" charset="-128"/>
              </a:rPr>
              <a:t>人は経験から最も多くのことを学ぶが、</a:t>
            </a:r>
            <a:endParaRPr lang="en-US" altLang="ja-JP" sz="2400" dirty="0" smtClean="0">
              <a:solidFill>
                <a:sysClr val="windowText" lastClr="000000"/>
              </a:solidFill>
              <a:latin typeface="メイリオ" panose="020B0604030504040204" pitchFamily="50" charset="-128"/>
              <a:ea typeface="メイリオ" panose="020B0604030504040204" pitchFamily="50" charset="-128"/>
              <a:cs typeface="メイリオ" panose="020B0604030504040204" pitchFamily="50" charset="-128"/>
            </a:endParaRPr>
          </a:p>
          <a:p>
            <a:pPr algn="ctr"/>
            <a:r>
              <a:rPr lang="ja-JP" altLang="en-US" sz="2400" dirty="0">
                <a:solidFill>
                  <a:sysClr val="windowText" lastClr="000000"/>
                </a:solidFill>
                <a:latin typeface="メイリオ" panose="020B0604030504040204" pitchFamily="50" charset="-128"/>
                <a:ea typeface="メイリオ" panose="020B0604030504040204" pitchFamily="50" charset="-128"/>
                <a:cs typeface="メイリオ" panose="020B0604030504040204" pitchFamily="50" charset="-128"/>
              </a:rPr>
              <a:t>重要な決定</a:t>
            </a:r>
            <a:r>
              <a:rPr lang="ja-JP" altLang="en-US" sz="2400" dirty="0" smtClean="0">
                <a:solidFill>
                  <a:sysClr val="windowText" lastClr="000000"/>
                </a:solidFill>
                <a:latin typeface="メイリオ" panose="020B0604030504040204" pitchFamily="50" charset="-128"/>
                <a:ea typeface="メイリオ" panose="020B0604030504040204" pitchFamily="50" charset="-128"/>
                <a:cs typeface="メイリオ" panose="020B0604030504040204" pitchFamily="50" charset="-128"/>
              </a:rPr>
              <a:t>の場合はたいてい、その帰結を経験せず</a:t>
            </a:r>
            <a:endParaRPr lang="en-US" altLang="ja-JP" sz="2400" dirty="0">
              <a:solidFill>
                <a:sysClr val="windowText" lastClr="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7" name="角丸四角形 6"/>
          <p:cNvSpPr/>
          <p:nvPr/>
        </p:nvSpPr>
        <p:spPr>
          <a:xfrm>
            <a:off x="1823525" y="4149080"/>
            <a:ext cx="8736971" cy="9144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dirty="0" smtClean="0">
                <a:solidFill>
                  <a:sysClr val="windowText" lastClr="000000"/>
                </a:solidFill>
                <a:latin typeface="メイリオ" panose="020B0604030504040204" pitchFamily="50" charset="-128"/>
                <a:ea typeface="メイリオ" panose="020B0604030504040204" pitchFamily="50" charset="-128"/>
                <a:cs typeface="メイリオ" panose="020B0604030504040204" pitchFamily="50" charset="-128"/>
              </a:rPr>
              <a:t>将来的に、</a:t>
            </a:r>
            <a:endParaRPr kumimoji="1" lang="en-US" altLang="ja-JP" sz="2400" dirty="0" smtClean="0">
              <a:solidFill>
                <a:sysClr val="windowText" lastClr="000000"/>
              </a:solidFill>
              <a:latin typeface="メイリオ" panose="020B0604030504040204" pitchFamily="50" charset="-128"/>
              <a:ea typeface="メイリオ" panose="020B0604030504040204" pitchFamily="50" charset="-128"/>
              <a:cs typeface="メイリオ" panose="020B0604030504040204" pitchFamily="50" charset="-128"/>
            </a:endParaRPr>
          </a:p>
          <a:p>
            <a:pPr algn="ctr"/>
            <a:r>
              <a:rPr kumimoji="1" lang="ja-JP" altLang="en-US" sz="2400" dirty="0" smtClean="0">
                <a:solidFill>
                  <a:sysClr val="windowText" lastClr="000000"/>
                </a:solidFill>
                <a:latin typeface="メイリオ" panose="020B0604030504040204" pitchFamily="50" charset="-128"/>
                <a:ea typeface="メイリオ" panose="020B0604030504040204" pitchFamily="50" charset="-128"/>
                <a:cs typeface="メイリオ" panose="020B0604030504040204" pitchFamily="50" charset="-128"/>
              </a:rPr>
              <a:t>複雑な問題の分析が危ういものに</a:t>
            </a:r>
            <a:endParaRPr kumimoji="1" lang="ja-JP" altLang="en-US" sz="2400" dirty="0">
              <a:solidFill>
                <a:sysClr val="windowText" lastClr="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9218" name="Picture 2" descr="C:\Users\nawozo\AppData\Local\Microsoft\Windows\Temporary Internet Files\Content.IE5\9LZA4AUW\MC900419812[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272465" y="4941169"/>
            <a:ext cx="1824201" cy="178673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986738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92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5" grpId="0" animBg="1"/>
      <p:bldP spid="7"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0" y="0"/>
            <a:ext cx="12192000" cy="1325563"/>
          </a:xfrm>
          <a:solidFill>
            <a:schemeClr val="accent2">
              <a:lumMod val="60000"/>
              <a:lumOff val="40000"/>
            </a:schemeClr>
          </a:solidFill>
        </p:spPr>
        <p:txBody>
          <a:bodyPr/>
          <a:lstStyle/>
          <a:p>
            <a:r>
              <a:rPr lang="ja-JP" altLang="en-US" dirty="0" smtClean="0"/>
              <a:t>学習する組織の５つの鍵①</a:t>
            </a:r>
            <a:endParaRPr lang="en-US" dirty="0"/>
          </a:p>
        </p:txBody>
      </p:sp>
      <p:sp>
        <p:nvSpPr>
          <p:cNvPr id="3" name="コンテンツ プレースホルダー 2"/>
          <p:cNvSpPr>
            <a:spLocks noGrp="1"/>
          </p:cNvSpPr>
          <p:nvPr>
            <p:ph idx="1"/>
          </p:nvPr>
        </p:nvSpPr>
        <p:spPr>
          <a:xfrm>
            <a:off x="354842" y="2602570"/>
            <a:ext cx="4954137" cy="1765738"/>
          </a:xfrm>
          <a:ln w="38100">
            <a:solidFill>
              <a:srgbClr val="00B0F0"/>
            </a:solidFill>
          </a:ln>
        </p:spPr>
        <p:txBody>
          <a:bodyPr>
            <a:normAutofit/>
          </a:bodyPr>
          <a:lstStyle/>
          <a:p>
            <a:pPr marL="0" indent="0">
              <a:buNone/>
            </a:pPr>
            <a:r>
              <a:rPr lang="ja-JP" altLang="en-US" dirty="0" smtClean="0"/>
              <a:t>個別</a:t>
            </a:r>
            <a:r>
              <a:rPr lang="ja-JP" altLang="en-US" dirty="0"/>
              <a:t>の事象だけでなく、全体の相互作用を理解し、それを有効に変えていくすべを把握させる</a:t>
            </a:r>
            <a:r>
              <a:rPr lang="ja-JP" altLang="en-US" dirty="0" smtClean="0"/>
              <a:t>ための知識</a:t>
            </a:r>
            <a:r>
              <a:rPr lang="ja-JP" altLang="en-US" dirty="0"/>
              <a:t>とツールの</a:t>
            </a:r>
            <a:r>
              <a:rPr lang="ja-JP" altLang="en-US" dirty="0" smtClean="0"/>
              <a:t>総体</a:t>
            </a:r>
            <a:endParaRPr lang="en-US" altLang="ja-JP" dirty="0"/>
          </a:p>
          <a:p>
            <a:pPr marL="0" indent="0">
              <a:buNone/>
            </a:pPr>
            <a:endParaRPr lang="en-US" dirty="0" smtClean="0"/>
          </a:p>
          <a:p>
            <a:pPr marL="0" indent="0">
              <a:buNone/>
            </a:pPr>
            <a:endParaRPr lang="en-US" dirty="0"/>
          </a:p>
        </p:txBody>
      </p:sp>
      <p:graphicFrame>
        <p:nvGraphicFramePr>
          <p:cNvPr id="5" name="図表 4"/>
          <p:cNvGraphicFramePr/>
          <p:nvPr>
            <p:extLst>
              <p:ext uri="{D42A27DB-BD31-4B8C-83A1-F6EECF244321}">
                <p14:modId xmlns:p14="http://schemas.microsoft.com/office/powerpoint/2010/main" val="2276048085"/>
              </p:ext>
            </p:extLst>
          </p:nvPr>
        </p:nvGraphicFramePr>
        <p:xfrm>
          <a:off x="5554638" y="1514901"/>
          <a:ext cx="6346209" cy="511791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コンテンツ プレースホルダー 2"/>
          <p:cNvSpPr txBox="1">
            <a:spLocks/>
          </p:cNvSpPr>
          <p:nvPr/>
        </p:nvSpPr>
        <p:spPr>
          <a:xfrm>
            <a:off x="354842" y="1813035"/>
            <a:ext cx="4954137" cy="630620"/>
          </a:xfrm>
          <a:prstGeom prst="rect">
            <a:avLst/>
          </a:prstGeom>
          <a:solidFill>
            <a:schemeClr val="accent2">
              <a:lumMod val="20000"/>
              <a:lumOff val="80000"/>
            </a:schemeClr>
          </a:solidFill>
          <a:ln w="38100">
            <a:noFill/>
          </a:ln>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ja-JP" altLang="en-US" sz="3600" dirty="0" smtClean="0"/>
              <a:t>１．システム思考</a:t>
            </a:r>
            <a:endParaRPr lang="en-US" sz="3600" dirty="0" smtClean="0"/>
          </a:p>
          <a:p>
            <a:pPr marL="0" indent="0">
              <a:buFont typeface="Arial" panose="020B0604020202020204" pitchFamily="34" charset="0"/>
              <a:buNone/>
            </a:pPr>
            <a:endParaRPr lang="en-US" dirty="0"/>
          </a:p>
        </p:txBody>
      </p:sp>
      <p:sp>
        <p:nvSpPr>
          <p:cNvPr id="7" name="コンテンツ プレースホルダー 2"/>
          <p:cNvSpPr txBox="1">
            <a:spLocks/>
          </p:cNvSpPr>
          <p:nvPr/>
        </p:nvSpPr>
        <p:spPr>
          <a:xfrm>
            <a:off x="354842" y="5439103"/>
            <a:ext cx="5904068" cy="1103586"/>
          </a:xfrm>
          <a:prstGeom prst="rect">
            <a:avLst/>
          </a:prstGeom>
          <a:solidFill>
            <a:schemeClr val="accent2">
              <a:lumMod val="60000"/>
              <a:lumOff val="40000"/>
            </a:schemeClr>
          </a:solidFill>
          <a:ln w="38100">
            <a:noFill/>
          </a:ln>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ja-JP" altLang="en-US" dirty="0" smtClean="0"/>
              <a:t>目先の事柄にとらわれず、</a:t>
            </a:r>
            <a:endParaRPr lang="en-US" altLang="ja-JP" dirty="0" smtClean="0"/>
          </a:p>
          <a:p>
            <a:pPr marL="0" indent="0">
              <a:buFont typeface="Arial" panose="020B0604020202020204" pitchFamily="34" charset="0"/>
              <a:buNone/>
            </a:pPr>
            <a:r>
              <a:rPr lang="ja-JP" altLang="en-US" dirty="0" smtClean="0"/>
              <a:t>長い視点で物事のつながりを考える</a:t>
            </a:r>
            <a:endParaRPr lang="en-US" dirty="0" smtClean="0"/>
          </a:p>
        </p:txBody>
      </p:sp>
      <p:sp>
        <p:nvSpPr>
          <p:cNvPr id="8" name="下矢印 7"/>
          <p:cNvSpPr/>
          <p:nvPr/>
        </p:nvSpPr>
        <p:spPr>
          <a:xfrm>
            <a:off x="2312648" y="4400468"/>
            <a:ext cx="1038524" cy="1006474"/>
          </a:xfrm>
          <a:prstGeom prst="downArrow">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9010285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ln w="57150">
            <a:solidFill>
              <a:srgbClr val="0070C0"/>
            </a:solidFill>
          </a:ln>
        </p:spPr>
        <p:txBody>
          <a:bodyPr/>
          <a:lstStyle/>
          <a:p>
            <a:r>
              <a:rPr lang="en-US" altLang="ja-JP" dirty="0" smtClean="0">
                <a:ln>
                  <a:solidFill>
                    <a:schemeClr val="tx1"/>
                  </a:solidFill>
                </a:ln>
                <a:latin typeface="メイリオ" panose="020B0604030504040204" pitchFamily="50" charset="-128"/>
                <a:ea typeface="メイリオ" panose="020B0604030504040204" pitchFamily="50" charset="-128"/>
                <a:cs typeface="メイリオ" panose="020B0604030504040204" pitchFamily="50" charset="-128"/>
              </a:rPr>
              <a:t>7 </a:t>
            </a:r>
            <a:r>
              <a:rPr lang="ja-JP" altLang="en-US" dirty="0" smtClean="0">
                <a:ln>
                  <a:solidFill>
                    <a:schemeClr val="tx1"/>
                  </a:solidFill>
                </a:ln>
                <a:latin typeface="メイリオ" panose="020B0604030504040204" pitchFamily="50" charset="-128"/>
                <a:ea typeface="メイリオ" panose="020B0604030504040204" pitchFamily="50" charset="-128"/>
                <a:cs typeface="メイリオ" panose="020B0604030504040204" pitchFamily="50" charset="-128"/>
              </a:rPr>
              <a:t>経営チームの神話</a:t>
            </a:r>
            <a:endParaRPr kumimoji="1" lang="ja-JP" altLang="en-US" dirty="0">
              <a:ln>
                <a:solidFill>
                  <a:schemeClr val="tx1"/>
                </a:solidFill>
              </a:ln>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 name="コンテンツ プレースホルダー 2"/>
          <p:cNvSpPr>
            <a:spLocks noGrp="1"/>
          </p:cNvSpPr>
          <p:nvPr>
            <p:ph idx="1"/>
          </p:nvPr>
        </p:nvSpPr>
        <p:spPr/>
        <p:txBody>
          <a:bodyPr/>
          <a:lstStyle/>
          <a:p>
            <a:pPr marL="0" indent="0">
              <a:buNone/>
            </a:pPr>
            <a:endParaRPr lang="ja-JP" altLang="en-US" dirty="0" smtClean="0"/>
          </a:p>
          <a:p>
            <a:pPr marL="0" indent="0">
              <a:buNone/>
            </a:pPr>
            <a:endParaRPr lang="ja-JP" altLang="en-US" dirty="0"/>
          </a:p>
        </p:txBody>
      </p:sp>
      <p:sp>
        <p:nvSpPr>
          <p:cNvPr id="9" name="下矢印 8"/>
          <p:cNvSpPr/>
          <p:nvPr/>
        </p:nvSpPr>
        <p:spPr>
          <a:xfrm>
            <a:off x="5868923" y="4879281"/>
            <a:ext cx="646176" cy="65372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endParaRPr>
          </a:p>
        </p:txBody>
      </p:sp>
      <p:sp>
        <p:nvSpPr>
          <p:cNvPr id="5" name="角丸四角形 4"/>
          <p:cNvSpPr/>
          <p:nvPr/>
        </p:nvSpPr>
        <p:spPr>
          <a:xfrm>
            <a:off x="1199456" y="1772816"/>
            <a:ext cx="9985109" cy="288032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ja-JP" altLang="en-US" sz="2800" dirty="0">
                <a:solidFill>
                  <a:sysClr val="windowText" lastClr="000000"/>
                </a:solidFill>
                <a:latin typeface="メイリオ" panose="020B0604030504040204" pitchFamily="50" charset="-128"/>
                <a:ea typeface="メイリオ" panose="020B0604030504040204" pitchFamily="50" charset="-128"/>
                <a:cs typeface="メイリオ" panose="020B0604030504040204" pitchFamily="50" charset="-128"/>
              </a:rPr>
              <a:t>経営</a:t>
            </a:r>
            <a:r>
              <a:rPr lang="ja-JP" altLang="en-US" sz="2800" dirty="0" smtClean="0">
                <a:solidFill>
                  <a:sysClr val="windowText" lastClr="000000"/>
                </a:solidFill>
                <a:latin typeface="メイリオ" panose="020B0604030504040204" pitchFamily="50" charset="-128"/>
                <a:ea typeface="メイリオ" panose="020B0604030504040204" pitchFamily="50" charset="-128"/>
                <a:cs typeface="メイリオ" panose="020B0604030504040204" pitchFamily="50" charset="-128"/>
              </a:rPr>
              <a:t>チーム</a:t>
            </a:r>
            <a:endParaRPr lang="en-US" altLang="ja-JP" sz="2800" dirty="0" smtClean="0">
              <a:solidFill>
                <a:sysClr val="windowText" lastClr="000000"/>
              </a:solidFill>
              <a:latin typeface="メイリオ" panose="020B0604030504040204" pitchFamily="50" charset="-128"/>
              <a:ea typeface="メイリオ" panose="020B0604030504040204" pitchFamily="50" charset="-128"/>
              <a:cs typeface="メイリオ" panose="020B0604030504040204" pitchFamily="50" charset="-128"/>
            </a:endParaRPr>
          </a:p>
          <a:p>
            <a:pPr algn="ctr"/>
            <a:r>
              <a:rPr lang="ja-JP" altLang="en-US" sz="2400" dirty="0" smtClean="0">
                <a:solidFill>
                  <a:sysClr val="windowText" lastClr="000000"/>
                </a:solidFill>
                <a:latin typeface="メイリオ" panose="020B0604030504040204" pitchFamily="50" charset="-128"/>
                <a:ea typeface="メイリオ" panose="020B0604030504040204" pitchFamily="50" charset="-128"/>
                <a:cs typeface="メイリオ" panose="020B0604030504040204" pitchFamily="50" charset="-128"/>
              </a:rPr>
              <a:t>組織の様々な機能と専門分野を代表する</a:t>
            </a:r>
            <a:endParaRPr lang="en-US" altLang="ja-JP" sz="2400" dirty="0" smtClean="0">
              <a:solidFill>
                <a:sysClr val="windowText" lastClr="000000"/>
              </a:solidFill>
              <a:latin typeface="メイリオ" panose="020B0604030504040204" pitchFamily="50" charset="-128"/>
              <a:ea typeface="メイリオ" panose="020B0604030504040204" pitchFamily="50" charset="-128"/>
              <a:cs typeface="メイリオ" panose="020B0604030504040204" pitchFamily="50" charset="-128"/>
            </a:endParaRPr>
          </a:p>
          <a:p>
            <a:pPr algn="ctr"/>
            <a:r>
              <a:rPr lang="ja-JP" altLang="en-US" sz="2400" dirty="0">
                <a:solidFill>
                  <a:sysClr val="windowText" lastClr="000000"/>
                </a:solidFill>
                <a:latin typeface="メイリオ" panose="020B0604030504040204" pitchFamily="50" charset="-128"/>
                <a:ea typeface="メイリオ" panose="020B0604030504040204" pitchFamily="50" charset="-128"/>
                <a:cs typeface="メイリオ" panose="020B0604030504040204" pitchFamily="50" charset="-128"/>
              </a:rPr>
              <a:t>有能</a:t>
            </a:r>
            <a:r>
              <a:rPr lang="ja-JP" altLang="en-US" sz="2400" dirty="0" smtClean="0">
                <a:solidFill>
                  <a:sysClr val="windowText" lastClr="000000"/>
                </a:solidFill>
                <a:latin typeface="メイリオ" panose="020B0604030504040204" pitchFamily="50" charset="-128"/>
                <a:ea typeface="メイリオ" panose="020B0604030504040204" pitchFamily="50" charset="-128"/>
                <a:cs typeface="メイリオ" panose="020B0604030504040204" pitchFamily="50" charset="-128"/>
              </a:rPr>
              <a:t>で経験豊富な管理職の一団</a:t>
            </a:r>
            <a:endParaRPr lang="en-US" altLang="ja-JP" sz="2400" dirty="0">
              <a:solidFill>
                <a:sysClr val="windowText" lastClr="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7" name="角丸四角形 6"/>
          <p:cNvSpPr/>
          <p:nvPr/>
        </p:nvSpPr>
        <p:spPr>
          <a:xfrm>
            <a:off x="1199456" y="5589240"/>
            <a:ext cx="9985109" cy="108012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400" dirty="0" smtClean="0">
                <a:solidFill>
                  <a:sysClr val="windowText" lastClr="000000"/>
                </a:solidFill>
                <a:latin typeface="メイリオ" panose="020B0604030504040204" pitchFamily="50" charset="-128"/>
                <a:ea typeface="メイリオ" panose="020B0604030504040204" pitchFamily="50" charset="-128"/>
                <a:cs typeface="メイリオ" panose="020B0604030504040204" pitchFamily="50" charset="-128"/>
              </a:rPr>
              <a:t>「結束したチーム」を装う</a:t>
            </a:r>
            <a:endParaRPr lang="en-US" altLang="ja-JP" sz="2400" dirty="0" smtClean="0">
              <a:solidFill>
                <a:sysClr val="windowText" lastClr="000000"/>
              </a:solidFill>
              <a:latin typeface="メイリオ" panose="020B0604030504040204" pitchFamily="50" charset="-128"/>
              <a:ea typeface="メイリオ" panose="020B0604030504040204" pitchFamily="50" charset="-128"/>
              <a:cs typeface="メイリオ" panose="020B0604030504040204" pitchFamily="50" charset="-128"/>
            </a:endParaRPr>
          </a:p>
          <a:p>
            <a:pPr algn="ctr"/>
            <a:r>
              <a:rPr lang="ja-JP" altLang="en-US" sz="2400"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意見の不一致を抑え込もうとする</a:t>
            </a:r>
            <a:endParaRPr lang="en-US" altLang="ja-JP" sz="2400"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6146" name="Picture 2" descr="C:\Users\nawozo\AppData\Local\Microsoft\Windows\Temporary Internet Files\Content.IE5\B255BDZL\MC900437531[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920203" y="3210855"/>
            <a:ext cx="2840567" cy="13684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998911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14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5" grpId="0" animBg="1"/>
      <p:bldP spid="7"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ln w="57150">
            <a:solidFill>
              <a:srgbClr val="0070C0"/>
            </a:solidFill>
          </a:ln>
        </p:spPr>
        <p:txBody>
          <a:bodyPr/>
          <a:lstStyle/>
          <a:p>
            <a:r>
              <a:rPr lang="ja-JP" altLang="en-US" dirty="0">
                <a:ln>
                  <a:solidFill>
                    <a:schemeClr val="tx1"/>
                  </a:solidFill>
                </a:ln>
                <a:latin typeface="メイリオ" panose="020B0604030504040204" pitchFamily="50" charset="-128"/>
                <a:ea typeface="メイリオ" panose="020B0604030504040204" pitchFamily="50" charset="-128"/>
                <a:cs typeface="メイリオ" panose="020B0604030504040204" pitchFamily="50" charset="-128"/>
              </a:rPr>
              <a:t>学習障害</a:t>
            </a:r>
            <a:r>
              <a:rPr lang="ja-JP" altLang="en-US" dirty="0" smtClean="0">
                <a:ln>
                  <a:solidFill>
                    <a:schemeClr val="tx1"/>
                  </a:solidFill>
                </a:ln>
                <a:latin typeface="メイリオ" panose="020B0604030504040204" pitchFamily="50" charset="-128"/>
                <a:ea typeface="メイリオ" panose="020B0604030504040204" pitchFamily="50" charset="-128"/>
                <a:cs typeface="メイリオ" panose="020B0604030504040204" pitchFamily="50" charset="-128"/>
              </a:rPr>
              <a:t>の克服に向けて</a:t>
            </a:r>
            <a:endParaRPr kumimoji="1" lang="ja-JP" altLang="en-US" dirty="0">
              <a:ln>
                <a:solidFill>
                  <a:schemeClr val="tx1"/>
                </a:solidFill>
              </a:ln>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 name="コンテンツ プレースホルダー 2"/>
          <p:cNvSpPr>
            <a:spLocks noGrp="1"/>
          </p:cNvSpPr>
          <p:nvPr>
            <p:ph idx="1"/>
          </p:nvPr>
        </p:nvSpPr>
        <p:spPr/>
        <p:txBody>
          <a:bodyPr/>
          <a:lstStyle/>
          <a:p>
            <a:pPr marL="0" indent="0">
              <a:buNone/>
            </a:pPr>
            <a:endParaRPr lang="ja-JP" altLang="en-US" dirty="0" smtClean="0"/>
          </a:p>
          <a:p>
            <a:pPr marL="0" indent="0">
              <a:buNone/>
            </a:pPr>
            <a:endParaRPr lang="ja-JP" altLang="en-US" dirty="0"/>
          </a:p>
        </p:txBody>
      </p:sp>
      <p:sp>
        <p:nvSpPr>
          <p:cNvPr id="4" name="角丸四角形 3"/>
          <p:cNvSpPr/>
          <p:nvPr/>
        </p:nvSpPr>
        <p:spPr>
          <a:xfrm>
            <a:off x="1012268" y="1920458"/>
            <a:ext cx="10177131" cy="252028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dirty="0" smtClean="0">
                <a:solidFill>
                  <a:sysClr val="windowText" lastClr="000000"/>
                </a:solidFill>
                <a:latin typeface="メイリオ" panose="020B0604030504040204" pitchFamily="50" charset="-128"/>
                <a:ea typeface="メイリオ" panose="020B0604030504040204" pitchFamily="50" charset="-128"/>
                <a:cs typeface="メイリオ" panose="020B0604030504040204" pitchFamily="50" charset="-128"/>
              </a:rPr>
              <a:t>ラーニング・オーガニゼーションのための</a:t>
            </a:r>
            <a:endParaRPr kumimoji="1" lang="en-US" altLang="ja-JP" sz="2400" dirty="0" smtClean="0">
              <a:solidFill>
                <a:sysClr val="windowText" lastClr="000000"/>
              </a:solidFill>
              <a:latin typeface="メイリオ" panose="020B0604030504040204" pitchFamily="50" charset="-128"/>
              <a:ea typeface="メイリオ" panose="020B0604030504040204" pitchFamily="50" charset="-128"/>
              <a:cs typeface="メイリオ" panose="020B0604030504040204" pitchFamily="50" charset="-128"/>
            </a:endParaRPr>
          </a:p>
          <a:p>
            <a:pPr algn="ctr"/>
            <a:r>
              <a:rPr lang="ja-JP" altLang="en-US" sz="2400"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五つ</a:t>
            </a:r>
            <a:r>
              <a:rPr lang="ja-JP" altLang="en-US" sz="2400"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のディシプリン</a:t>
            </a:r>
            <a:r>
              <a:rPr lang="ja-JP" altLang="en-US" sz="2400" dirty="0" smtClean="0">
                <a:solidFill>
                  <a:sysClr val="windowText" lastClr="000000"/>
                </a:solidFill>
                <a:latin typeface="メイリオ" panose="020B0604030504040204" pitchFamily="50" charset="-128"/>
                <a:ea typeface="メイリオ" panose="020B0604030504040204" pitchFamily="50" charset="-128"/>
                <a:cs typeface="メイリオ" panose="020B0604030504040204" pitchFamily="50" charset="-128"/>
              </a:rPr>
              <a:t>（第</a:t>
            </a:r>
            <a:r>
              <a:rPr lang="en-US" altLang="ja-JP" sz="2400" dirty="0" smtClean="0">
                <a:solidFill>
                  <a:sysClr val="windowText" lastClr="000000"/>
                </a:solidFill>
                <a:latin typeface="メイリオ" panose="020B0604030504040204" pitchFamily="50" charset="-128"/>
                <a:ea typeface="メイリオ" panose="020B0604030504040204" pitchFamily="50" charset="-128"/>
                <a:cs typeface="メイリオ" panose="020B0604030504040204" pitchFamily="50" charset="-128"/>
              </a:rPr>
              <a:t>1</a:t>
            </a:r>
            <a:r>
              <a:rPr lang="ja-JP" altLang="en-US" sz="2400" dirty="0" smtClean="0">
                <a:solidFill>
                  <a:sysClr val="windowText" lastClr="000000"/>
                </a:solidFill>
                <a:latin typeface="メイリオ" panose="020B0604030504040204" pitchFamily="50" charset="-128"/>
                <a:ea typeface="メイリオ" panose="020B0604030504040204" pitchFamily="50" charset="-128"/>
                <a:cs typeface="メイリオ" panose="020B0604030504040204" pitchFamily="50" charset="-128"/>
              </a:rPr>
              <a:t>章）</a:t>
            </a:r>
            <a:endParaRPr lang="en-US" altLang="ja-JP" sz="2400" dirty="0" smtClean="0">
              <a:solidFill>
                <a:sysClr val="windowText" lastClr="000000"/>
              </a:solidFill>
              <a:latin typeface="メイリオ" panose="020B0604030504040204" pitchFamily="50" charset="-128"/>
              <a:ea typeface="メイリオ" panose="020B0604030504040204" pitchFamily="50" charset="-128"/>
              <a:cs typeface="メイリオ" panose="020B0604030504040204" pitchFamily="50" charset="-128"/>
            </a:endParaRPr>
          </a:p>
          <a:p>
            <a:pPr algn="ctr"/>
            <a:endParaRPr kumimoji="1" lang="en-US" altLang="ja-JP" sz="2400" dirty="0">
              <a:solidFill>
                <a:sysClr val="windowText" lastClr="000000"/>
              </a:solidFill>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400" dirty="0" smtClean="0">
                <a:solidFill>
                  <a:sysClr val="windowText" lastClr="000000"/>
                </a:solidFill>
                <a:latin typeface="メイリオ" panose="020B0604030504040204" pitchFamily="50" charset="-128"/>
                <a:ea typeface="メイリオ" panose="020B0604030504040204" pitchFamily="50" charset="-128"/>
                <a:cs typeface="メイリオ" panose="020B0604030504040204" pitchFamily="50" charset="-128"/>
              </a:rPr>
              <a:t>学習障害の解毒剤として作用しうる</a:t>
            </a:r>
            <a:endParaRPr kumimoji="1" lang="ja-JP" altLang="en-US" sz="2400" dirty="0">
              <a:solidFill>
                <a:sysClr val="windowText" lastClr="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5122" name="Picture 2" descr="C:\Users\nawozo\AppData\Local\Microsoft\Windows\Temporary Internet Files\Content.IE5\9LZA4AUW\MC900215255[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852138" y="3094564"/>
            <a:ext cx="2116065" cy="1246606"/>
          </a:xfrm>
          <a:prstGeom prst="rect">
            <a:avLst/>
          </a:prstGeom>
          <a:noFill/>
          <a:extLst>
            <a:ext uri="{909E8E84-426E-40DD-AFC4-6F175D3DCCD1}">
              <a14:hiddenFill xmlns:a14="http://schemas.microsoft.com/office/drawing/2010/main">
                <a:solidFill>
                  <a:srgbClr val="FFFFFF"/>
                </a:solidFill>
              </a14:hiddenFill>
            </a:ext>
          </a:extLst>
        </p:spPr>
      </p:pic>
      <p:sp>
        <p:nvSpPr>
          <p:cNvPr id="8" name="角丸四角形 7"/>
          <p:cNvSpPr/>
          <p:nvPr/>
        </p:nvSpPr>
        <p:spPr>
          <a:xfrm>
            <a:off x="1012269" y="4581128"/>
            <a:ext cx="10177129" cy="2088232"/>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dirty="0" smtClean="0">
                <a:solidFill>
                  <a:sysClr val="windowText" lastClr="000000"/>
                </a:solidFill>
                <a:latin typeface="メイリオ" panose="020B0604030504040204" pitchFamily="50" charset="-128"/>
                <a:ea typeface="メイリオ" panose="020B0604030504040204" pitchFamily="50" charset="-128"/>
                <a:cs typeface="メイリオ" panose="020B0604030504040204" pitchFamily="50" charset="-128"/>
              </a:rPr>
              <a:t>その前に、</a:t>
            </a:r>
            <a:r>
              <a:rPr kumimoji="1" lang="en-US" altLang="ja-JP" sz="2400" dirty="0" smtClean="0">
                <a:solidFill>
                  <a:sysClr val="windowText" lastClr="000000"/>
                </a:solidFill>
                <a:latin typeface="メイリオ" panose="020B0604030504040204" pitchFamily="50" charset="-128"/>
                <a:ea typeface="メイリオ" panose="020B0604030504040204" pitchFamily="50" charset="-128"/>
                <a:cs typeface="メイリオ" panose="020B0604030504040204" pitchFamily="50" charset="-128"/>
              </a:rPr>
              <a:t>7</a:t>
            </a:r>
            <a:r>
              <a:rPr kumimoji="1" lang="ja-JP" altLang="en-US" sz="2400" dirty="0" err="1" smtClean="0">
                <a:solidFill>
                  <a:sysClr val="windowText" lastClr="000000"/>
                </a:solidFill>
                <a:latin typeface="メイリオ" panose="020B0604030504040204" pitchFamily="50" charset="-128"/>
                <a:ea typeface="メイリオ" panose="020B0604030504040204" pitchFamily="50" charset="-128"/>
                <a:cs typeface="メイリオ" panose="020B0604030504040204" pitchFamily="50" charset="-128"/>
              </a:rPr>
              <a:t>つの</a:t>
            </a:r>
            <a:r>
              <a:rPr kumimoji="1" lang="ja-JP" altLang="en-US" sz="2400" dirty="0" smtClean="0">
                <a:solidFill>
                  <a:sysClr val="windowText" lastClr="000000"/>
                </a:solidFill>
                <a:latin typeface="メイリオ" panose="020B0604030504040204" pitchFamily="50" charset="-128"/>
                <a:ea typeface="メイリオ" panose="020B0604030504040204" pitchFamily="50" charset="-128"/>
                <a:cs typeface="メイリオ" panose="020B0604030504040204" pitchFamily="50" charset="-128"/>
              </a:rPr>
              <a:t>学習障害を</a:t>
            </a:r>
            <a:endParaRPr kumimoji="1" lang="en-US" altLang="ja-JP" sz="2400" dirty="0" smtClean="0">
              <a:solidFill>
                <a:sysClr val="windowText" lastClr="000000"/>
              </a:solidFill>
              <a:latin typeface="メイリオ" panose="020B0604030504040204" pitchFamily="50" charset="-128"/>
              <a:ea typeface="メイリオ" panose="020B0604030504040204" pitchFamily="50" charset="-128"/>
              <a:cs typeface="メイリオ" panose="020B0604030504040204" pitchFamily="50" charset="-128"/>
            </a:endParaRPr>
          </a:p>
          <a:p>
            <a:pPr algn="ctr"/>
            <a:r>
              <a:rPr lang="ja-JP" altLang="en-US" sz="2400" dirty="0">
                <a:solidFill>
                  <a:sysClr val="windowText" lastClr="000000"/>
                </a:solidFill>
                <a:latin typeface="メイリオ" panose="020B0604030504040204" pitchFamily="50" charset="-128"/>
                <a:ea typeface="メイリオ" panose="020B0604030504040204" pitchFamily="50" charset="-128"/>
                <a:cs typeface="メイリオ" panose="020B0604030504040204" pitchFamily="50" charset="-128"/>
              </a:rPr>
              <a:t>はっきり</a:t>
            </a:r>
            <a:r>
              <a:rPr lang="ja-JP" altLang="en-US" sz="2400" dirty="0" smtClean="0">
                <a:solidFill>
                  <a:sysClr val="windowText" lastClr="000000"/>
                </a:solidFill>
                <a:latin typeface="メイリオ" panose="020B0604030504040204" pitchFamily="50" charset="-128"/>
                <a:ea typeface="メイリオ" panose="020B0604030504040204" pitchFamily="50" charset="-128"/>
                <a:cs typeface="メイリオ" panose="020B0604030504040204" pitchFamily="50" charset="-128"/>
              </a:rPr>
              <a:t>と眺める必要あり</a:t>
            </a:r>
            <a:endParaRPr kumimoji="1" lang="ja-JP" altLang="en-US" sz="2400" dirty="0">
              <a:solidFill>
                <a:sysClr val="windowText" lastClr="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5124" name="Picture 4" descr="C:\Users\nawozo\AppData\Local\Microsoft\Windows\Temporary Internet Files\Content.IE5\BZAIJ289\MP900439092[1].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139168" y="5632555"/>
            <a:ext cx="1661355" cy="90160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593378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5122"/>
                                        </p:tgtEl>
                                        <p:attrNameLst>
                                          <p:attrName>style.visibility</p:attrName>
                                        </p:attrNameLst>
                                      </p:cBhvr>
                                      <p:to>
                                        <p:strVal val="visible"/>
                                      </p:to>
                                    </p:set>
                                    <p:animEffect transition="in" filter="fade">
                                      <p:cBhvr>
                                        <p:cTn id="12" dur="1000"/>
                                        <p:tgtEl>
                                          <p:spTgt spid="5122"/>
                                        </p:tgtEl>
                                      </p:cBhvr>
                                    </p:animEffect>
                                    <p:anim calcmode="lin" valueType="num">
                                      <p:cBhvr>
                                        <p:cTn id="13" dur="1000" fill="hold"/>
                                        <p:tgtEl>
                                          <p:spTgt spid="5122"/>
                                        </p:tgtEl>
                                        <p:attrNameLst>
                                          <p:attrName>ppt_x</p:attrName>
                                        </p:attrNameLst>
                                      </p:cBhvr>
                                      <p:tavLst>
                                        <p:tav tm="0">
                                          <p:val>
                                            <p:strVal val="#ppt_x"/>
                                          </p:val>
                                        </p:tav>
                                        <p:tav tm="100000">
                                          <p:val>
                                            <p:strVal val="#ppt_x"/>
                                          </p:val>
                                        </p:tav>
                                      </p:tavLst>
                                    </p:anim>
                                    <p:anim calcmode="lin" valueType="num">
                                      <p:cBhvr>
                                        <p:cTn id="14" dur="1000" fill="hold"/>
                                        <p:tgtEl>
                                          <p:spTgt spid="5122"/>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1000"/>
                                        <p:tgtEl>
                                          <p:spTgt spid="8"/>
                                        </p:tgtEl>
                                      </p:cBhvr>
                                    </p:animEffect>
                                    <p:anim calcmode="lin" valueType="num">
                                      <p:cBhvr>
                                        <p:cTn id="20" dur="1000" fill="hold"/>
                                        <p:tgtEl>
                                          <p:spTgt spid="8"/>
                                        </p:tgtEl>
                                        <p:attrNameLst>
                                          <p:attrName>ppt_x</p:attrName>
                                        </p:attrNameLst>
                                      </p:cBhvr>
                                      <p:tavLst>
                                        <p:tav tm="0">
                                          <p:val>
                                            <p:strVal val="#ppt_x"/>
                                          </p:val>
                                        </p:tav>
                                        <p:tav tm="100000">
                                          <p:val>
                                            <p:strVal val="#ppt_x"/>
                                          </p:val>
                                        </p:tav>
                                      </p:tavLst>
                                    </p:anim>
                                    <p:anim calcmode="lin" valueType="num">
                                      <p:cBhvr>
                                        <p:cTn id="21" dur="1000" fill="hold"/>
                                        <p:tgtEl>
                                          <p:spTgt spid="8"/>
                                        </p:tgtEl>
                                        <p:attrNameLst>
                                          <p:attrName>ppt_y</p:attrName>
                                        </p:attrNameLst>
                                      </p:cBhvr>
                                      <p:tavLst>
                                        <p:tav tm="0">
                                          <p:val>
                                            <p:strVal val="#ppt_y+.1"/>
                                          </p:val>
                                        </p:tav>
                                        <p:tav tm="100000">
                                          <p:val>
                                            <p:strVal val="#ppt_y"/>
                                          </p:val>
                                        </p:tav>
                                      </p:tavLst>
                                    </p:anim>
                                  </p:childTnLst>
                                </p:cTn>
                              </p:par>
                              <p:par>
                                <p:cTn id="22" presetID="42" presetClass="entr" presetSubtype="0" fill="hold" nodeType="withEffect">
                                  <p:stCondLst>
                                    <p:cond delay="0"/>
                                  </p:stCondLst>
                                  <p:childTnLst>
                                    <p:set>
                                      <p:cBhvr>
                                        <p:cTn id="23" dur="1" fill="hold">
                                          <p:stCondLst>
                                            <p:cond delay="0"/>
                                          </p:stCondLst>
                                        </p:cTn>
                                        <p:tgtEl>
                                          <p:spTgt spid="5124"/>
                                        </p:tgtEl>
                                        <p:attrNameLst>
                                          <p:attrName>style.visibility</p:attrName>
                                        </p:attrNameLst>
                                      </p:cBhvr>
                                      <p:to>
                                        <p:strVal val="visible"/>
                                      </p:to>
                                    </p:set>
                                    <p:animEffect transition="in" filter="fade">
                                      <p:cBhvr>
                                        <p:cTn id="24" dur="1000"/>
                                        <p:tgtEl>
                                          <p:spTgt spid="5124"/>
                                        </p:tgtEl>
                                      </p:cBhvr>
                                    </p:animEffect>
                                    <p:anim calcmode="lin" valueType="num">
                                      <p:cBhvr>
                                        <p:cTn id="25" dur="1000" fill="hold"/>
                                        <p:tgtEl>
                                          <p:spTgt spid="5124"/>
                                        </p:tgtEl>
                                        <p:attrNameLst>
                                          <p:attrName>ppt_x</p:attrName>
                                        </p:attrNameLst>
                                      </p:cBhvr>
                                      <p:tavLst>
                                        <p:tav tm="0">
                                          <p:val>
                                            <p:strVal val="#ppt_x"/>
                                          </p:val>
                                        </p:tav>
                                        <p:tav tm="100000">
                                          <p:val>
                                            <p:strVal val="#ppt_x"/>
                                          </p:val>
                                        </p:tav>
                                      </p:tavLst>
                                    </p:anim>
                                    <p:anim calcmode="lin" valueType="num">
                                      <p:cBhvr>
                                        <p:cTn id="26" dur="1000" fill="hold"/>
                                        <p:tgtEl>
                                          <p:spTgt spid="512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8"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p:cNvSpPr txBox="1"/>
          <p:nvPr/>
        </p:nvSpPr>
        <p:spPr>
          <a:xfrm>
            <a:off x="3651853" y="611978"/>
            <a:ext cx="3057247" cy="584775"/>
          </a:xfrm>
          <a:prstGeom prst="rect">
            <a:avLst/>
          </a:prstGeom>
          <a:noFill/>
        </p:spPr>
        <p:txBody>
          <a:bodyPr wrap="none" rtlCol="0">
            <a:spAutoFit/>
          </a:bodyPr>
          <a:lstStyle/>
          <a:p>
            <a:r>
              <a:rPr lang="ja-JP" altLang="en-US" sz="32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７つの学習障害</a:t>
            </a:r>
          </a:p>
        </p:txBody>
      </p:sp>
      <p:graphicFrame>
        <p:nvGraphicFramePr>
          <p:cNvPr id="7" name="図表 6"/>
          <p:cNvGraphicFramePr/>
          <p:nvPr>
            <p:extLst/>
          </p:nvPr>
        </p:nvGraphicFramePr>
        <p:xfrm>
          <a:off x="1103446" y="1520400"/>
          <a:ext cx="9985109" cy="478892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218534320"/>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グループ化 2"/>
          <p:cNvGrpSpPr/>
          <p:nvPr/>
        </p:nvGrpSpPr>
        <p:grpSpPr>
          <a:xfrm>
            <a:off x="666079" y="1176006"/>
            <a:ext cx="11041227" cy="1440160"/>
            <a:chOff x="395536" y="4776406"/>
            <a:chExt cx="8280920" cy="1440160"/>
          </a:xfrm>
        </p:grpSpPr>
        <p:sp>
          <p:nvSpPr>
            <p:cNvPr id="4" name="角丸四角形 3"/>
            <p:cNvSpPr/>
            <p:nvPr/>
          </p:nvSpPr>
          <p:spPr>
            <a:xfrm>
              <a:off x="395536" y="4776406"/>
              <a:ext cx="8280920" cy="1440160"/>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dirty="0">
                <a:solidFill>
                  <a:prstClr val="white"/>
                </a:solidFill>
              </a:endParaRPr>
            </a:p>
          </p:txBody>
        </p:sp>
        <p:sp>
          <p:nvSpPr>
            <p:cNvPr id="5" name="テキスト ボックス 4"/>
            <p:cNvSpPr txBox="1"/>
            <p:nvPr/>
          </p:nvSpPr>
          <p:spPr>
            <a:xfrm>
              <a:off x="850911" y="5085184"/>
              <a:ext cx="5599129" cy="830997"/>
            </a:xfrm>
            <a:prstGeom prst="rect">
              <a:avLst/>
            </a:prstGeom>
            <a:noFill/>
          </p:spPr>
          <p:txBody>
            <a:bodyPr wrap="none" rtlCol="0">
              <a:spAutoFit/>
            </a:bodyPr>
            <a:lstStyle/>
            <a:p>
              <a:r>
                <a:rPr lang="ja-JP" altLang="en-US" sz="4800" b="1" dirty="0">
                  <a:solidFill>
                    <a:prstClr val="white"/>
                  </a:solidFill>
                </a:rPr>
                <a:t>会社の経営と職務の分離化</a:t>
              </a:r>
            </a:p>
          </p:txBody>
        </p:sp>
      </p:grpSp>
      <p:grpSp>
        <p:nvGrpSpPr>
          <p:cNvPr id="6" name="グループ化 5"/>
          <p:cNvGrpSpPr/>
          <p:nvPr/>
        </p:nvGrpSpPr>
        <p:grpSpPr>
          <a:xfrm>
            <a:off x="666079" y="5018327"/>
            <a:ext cx="11041227" cy="1440160"/>
            <a:chOff x="395536" y="4797152"/>
            <a:chExt cx="8280920" cy="1440160"/>
          </a:xfrm>
        </p:grpSpPr>
        <p:sp>
          <p:nvSpPr>
            <p:cNvPr id="7" name="角丸四角形 6"/>
            <p:cNvSpPr/>
            <p:nvPr/>
          </p:nvSpPr>
          <p:spPr>
            <a:xfrm>
              <a:off x="395536" y="4797152"/>
              <a:ext cx="8280920" cy="1440160"/>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dirty="0">
                <a:solidFill>
                  <a:prstClr val="white"/>
                </a:solidFill>
              </a:endParaRPr>
            </a:p>
          </p:txBody>
        </p:sp>
        <p:sp>
          <p:nvSpPr>
            <p:cNvPr id="8" name="テキスト ボックス 7"/>
            <p:cNvSpPr txBox="1"/>
            <p:nvPr/>
          </p:nvSpPr>
          <p:spPr>
            <a:xfrm>
              <a:off x="744858" y="5076800"/>
              <a:ext cx="5786680" cy="769441"/>
            </a:xfrm>
            <a:prstGeom prst="rect">
              <a:avLst/>
            </a:prstGeom>
            <a:noFill/>
          </p:spPr>
          <p:txBody>
            <a:bodyPr wrap="none" rtlCol="0">
              <a:spAutoFit/>
            </a:bodyPr>
            <a:lstStyle/>
            <a:p>
              <a:r>
                <a:rPr lang="ja-JP" altLang="en-US" sz="4400" b="1" dirty="0">
                  <a:solidFill>
                    <a:prstClr val="white"/>
                  </a:solidFill>
                </a:rPr>
                <a:t>新しい取り組みに消極的な体質</a:t>
              </a:r>
            </a:p>
          </p:txBody>
        </p:sp>
      </p:grpSp>
      <p:grpSp>
        <p:nvGrpSpPr>
          <p:cNvPr id="9" name="グループ化 8"/>
          <p:cNvGrpSpPr/>
          <p:nvPr/>
        </p:nvGrpSpPr>
        <p:grpSpPr>
          <a:xfrm>
            <a:off x="666079" y="3159131"/>
            <a:ext cx="11041227" cy="1440160"/>
            <a:chOff x="395536" y="4797152"/>
            <a:chExt cx="8280920" cy="1440160"/>
          </a:xfrm>
        </p:grpSpPr>
        <p:sp>
          <p:nvSpPr>
            <p:cNvPr id="10" name="角丸四角形 9"/>
            <p:cNvSpPr/>
            <p:nvPr/>
          </p:nvSpPr>
          <p:spPr>
            <a:xfrm>
              <a:off x="395536" y="4797152"/>
              <a:ext cx="8280920" cy="1440160"/>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dirty="0">
                <a:solidFill>
                  <a:prstClr val="white"/>
                </a:solidFill>
              </a:endParaRPr>
            </a:p>
          </p:txBody>
        </p:sp>
        <p:sp>
          <p:nvSpPr>
            <p:cNvPr id="11" name="テキスト ボックス 10"/>
            <p:cNvSpPr txBox="1"/>
            <p:nvPr/>
          </p:nvSpPr>
          <p:spPr>
            <a:xfrm>
              <a:off x="1623608" y="5085184"/>
              <a:ext cx="4317528" cy="830997"/>
            </a:xfrm>
            <a:prstGeom prst="rect">
              <a:avLst/>
            </a:prstGeom>
            <a:noFill/>
          </p:spPr>
          <p:txBody>
            <a:bodyPr wrap="none" rtlCol="0">
              <a:spAutoFit/>
            </a:bodyPr>
            <a:lstStyle/>
            <a:p>
              <a:r>
                <a:rPr lang="ja-JP" altLang="en-US" sz="4800" b="1" dirty="0">
                  <a:solidFill>
                    <a:prstClr val="white"/>
                  </a:solidFill>
                </a:rPr>
                <a:t>「利益感覚」の希薄化</a:t>
              </a:r>
            </a:p>
          </p:txBody>
        </p:sp>
      </p:grpSp>
      <p:sp>
        <p:nvSpPr>
          <p:cNvPr id="13" name="テキスト ボックス 12"/>
          <p:cNvSpPr txBox="1"/>
          <p:nvPr/>
        </p:nvSpPr>
        <p:spPr>
          <a:xfrm>
            <a:off x="3599724" y="406406"/>
            <a:ext cx="3727111" cy="646331"/>
          </a:xfrm>
          <a:prstGeom prst="rect">
            <a:avLst/>
          </a:prstGeom>
          <a:noFill/>
        </p:spPr>
        <p:txBody>
          <a:bodyPr wrap="none" rtlCol="0">
            <a:spAutoFit/>
          </a:bodyPr>
          <a:lstStyle/>
          <a:p>
            <a:r>
              <a:rPr lang="en-US" altLang="ja-JP" sz="3600" dirty="0">
                <a:solidFill>
                  <a:prstClr val="black"/>
                </a:solidFill>
                <a:latin typeface="メイリオ" panose="020B0604030504040204" pitchFamily="50" charset="-128"/>
                <a:ea typeface="メイリオ" panose="020B0604030504040204" pitchFamily="50" charset="-128"/>
              </a:rPr>
              <a:t>JAL</a:t>
            </a:r>
            <a:r>
              <a:rPr lang="ja-JP" altLang="en-US" sz="3600" dirty="0">
                <a:solidFill>
                  <a:prstClr val="black"/>
                </a:solidFill>
                <a:latin typeface="メイリオ" panose="020B0604030504040204" pitchFamily="50" charset="-128"/>
                <a:ea typeface="メイリオ" panose="020B0604030504040204" pitchFamily="50" charset="-128"/>
              </a:rPr>
              <a:t>の抱える課題</a:t>
            </a:r>
          </a:p>
        </p:txBody>
      </p:sp>
    </p:spTree>
    <p:extLst>
      <p:ext uri="{BB962C8B-B14F-4D97-AF65-F5344CB8AC3E}">
        <p14:creationId xmlns:p14="http://schemas.microsoft.com/office/powerpoint/2010/main" val="1415488271"/>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p:cNvSpPr/>
          <p:nvPr/>
        </p:nvSpPr>
        <p:spPr>
          <a:xfrm>
            <a:off x="239350" y="116633"/>
            <a:ext cx="2515432" cy="584775"/>
          </a:xfrm>
          <a:prstGeom prst="rect">
            <a:avLst/>
          </a:prstGeom>
        </p:spPr>
        <p:txBody>
          <a:bodyPr wrap="none">
            <a:spAutoFit/>
          </a:bodyPr>
          <a:lstStyle/>
          <a:p>
            <a:r>
              <a:rPr lang="en-US" altLang="ja-JP" sz="32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JAL</a:t>
            </a:r>
            <a:r>
              <a:rPr lang="ja-JP" altLang="en-US" sz="32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再建の道</a:t>
            </a:r>
            <a:endParaRPr lang="en-US" altLang="ja-JP" sz="32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 name="正方形/長方形 2"/>
          <p:cNvSpPr/>
          <p:nvPr/>
        </p:nvSpPr>
        <p:spPr>
          <a:xfrm>
            <a:off x="0" y="718986"/>
            <a:ext cx="12192000" cy="45719"/>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endParaRPr>
          </a:p>
        </p:txBody>
      </p:sp>
      <p:sp>
        <p:nvSpPr>
          <p:cNvPr id="5" name="正方形/長方形 4"/>
          <p:cNvSpPr/>
          <p:nvPr/>
        </p:nvSpPr>
        <p:spPr>
          <a:xfrm>
            <a:off x="1651194" y="908720"/>
            <a:ext cx="6428363" cy="523220"/>
          </a:xfrm>
          <a:prstGeom prst="rect">
            <a:avLst/>
          </a:prstGeom>
        </p:spPr>
        <p:txBody>
          <a:bodyPr wrap="none">
            <a:spAutoFit/>
          </a:bodyPr>
          <a:lstStyle/>
          <a:p>
            <a:r>
              <a:rPr lang="ja-JP" altLang="ja-JP" sz="2800" dirty="0">
                <a:solidFill>
                  <a:prstClr val="black"/>
                </a:solidFill>
              </a:rPr>
              <a:t>京セラの創業者稲盛和夫による経営再建</a:t>
            </a:r>
          </a:p>
        </p:txBody>
      </p:sp>
      <p:grpSp>
        <p:nvGrpSpPr>
          <p:cNvPr id="8" name="グループ化 7"/>
          <p:cNvGrpSpPr/>
          <p:nvPr/>
        </p:nvGrpSpPr>
        <p:grpSpPr>
          <a:xfrm>
            <a:off x="6576053" y="5877272"/>
            <a:ext cx="6096000" cy="928914"/>
            <a:chOff x="144016" y="5877272"/>
            <a:chExt cx="4572000" cy="928914"/>
          </a:xfrm>
        </p:grpSpPr>
        <p:sp>
          <p:nvSpPr>
            <p:cNvPr id="6" name="正方形/長方形 5"/>
            <p:cNvSpPr/>
            <p:nvPr/>
          </p:nvSpPr>
          <p:spPr>
            <a:xfrm>
              <a:off x="179512" y="6436854"/>
              <a:ext cx="2513573" cy="369332"/>
            </a:xfrm>
            <a:prstGeom prst="rect">
              <a:avLst/>
            </a:prstGeom>
          </p:spPr>
          <p:txBody>
            <a:bodyPr wrap="none">
              <a:spAutoFit/>
            </a:bodyPr>
            <a:lstStyle/>
            <a:p>
              <a:r>
                <a:rPr lang="en-US" altLang="ja-JP" dirty="0">
                  <a:solidFill>
                    <a:prstClr val="black"/>
                  </a:solidFill>
                </a:rPr>
                <a:t>http://u-note.me/note/47489634</a:t>
              </a:r>
              <a:endParaRPr lang="ja-JP" altLang="ja-JP" dirty="0">
                <a:solidFill>
                  <a:prstClr val="black"/>
                </a:solidFill>
              </a:endParaRPr>
            </a:p>
          </p:txBody>
        </p:sp>
        <p:sp>
          <p:nvSpPr>
            <p:cNvPr id="7" name="正方形/長方形 6"/>
            <p:cNvSpPr/>
            <p:nvPr/>
          </p:nvSpPr>
          <p:spPr>
            <a:xfrm>
              <a:off x="144016" y="5877272"/>
              <a:ext cx="4572000" cy="646331"/>
            </a:xfrm>
            <a:prstGeom prst="rect">
              <a:avLst/>
            </a:prstGeom>
          </p:spPr>
          <p:txBody>
            <a:bodyPr>
              <a:spAutoFit/>
            </a:bodyPr>
            <a:lstStyle/>
            <a:p>
              <a:r>
                <a:rPr lang="en-US" altLang="ja-JP" u="sng" dirty="0">
                  <a:solidFill>
                    <a:prstClr val="black"/>
                  </a:solidFill>
                  <a:hlinkClick r:id="rId2"/>
                </a:rPr>
                <a:t>http://diamond.jp/articles/-/16623?page=2</a:t>
              </a:r>
              <a:endParaRPr lang="ja-JP" altLang="ja-JP" dirty="0">
                <a:solidFill>
                  <a:prstClr val="black"/>
                </a:solidFill>
              </a:endParaRPr>
            </a:p>
            <a:p>
              <a:r>
                <a:rPr lang="en-US" altLang="ja-JP" u="sng" dirty="0">
                  <a:solidFill>
                    <a:prstClr val="black"/>
                  </a:solidFill>
                  <a:hlinkClick r:id="rId3"/>
                </a:rPr>
                <a:t>http://president.jp/articles/-/5241?page=2</a:t>
              </a:r>
              <a:endParaRPr lang="ja-JP" altLang="ja-JP" dirty="0">
                <a:solidFill>
                  <a:prstClr val="black"/>
                </a:solidFill>
              </a:endParaRPr>
            </a:p>
          </p:txBody>
        </p:sp>
      </p:grpSp>
      <p:sp>
        <p:nvSpPr>
          <p:cNvPr id="9" name="角丸四角形 8"/>
          <p:cNvSpPr/>
          <p:nvPr/>
        </p:nvSpPr>
        <p:spPr>
          <a:xfrm>
            <a:off x="1295467" y="1772816"/>
            <a:ext cx="9601067" cy="1584176"/>
          </a:xfrm>
          <a:prstGeom prst="roundRect">
            <a:avLst/>
          </a:prstGeom>
          <a:ln/>
        </p:spPr>
        <p:style>
          <a:lnRef idx="1">
            <a:schemeClr val="accent2"/>
          </a:lnRef>
          <a:fillRef idx="3">
            <a:schemeClr val="accent2"/>
          </a:fillRef>
          <a:effectRef idx="2">
            <a:schemeClr val="accent2"/>
          </a:effectRef>
          <a:fontRef idx="minor">
            <a:schemeClr val="lt1"/>
          </a:fontRef>
        </p:style>
        <p:txBody>
          <a:bodyPr rtlCol="0" anchor="ctr"/>
          <a:lstStyle/>
          <a:p>
            <a:pPr algn="ctr"/>
            <a:endParaRPr lang="ja-JP" altLang="en-US">
              <a:solidFill>
                <a:prstClr val="white"/>
              </a:solidFill>
            </a:endParaRPr>
          </a:p>
        </p:txBody>
      </p:sp>
      <p:grpSp>
        <p:nvGrpSpPr>
          <p:cNvPr id="4" name="グループ化 3"/>
          <p:cNvGrpSpPr/>
          <p:nvPr/>
        </p:nvGrpSpPr>
        <p:grpSpPr>
          <a:xfrm>
            <a:off x="1295467" y="4005064"/>
            <a:ext cx="9601067" cy="1584176"/>
            <a:chOff x="971600" y="4005064"/>
            <a:chExt cx="7200800" cy="1584176"/>
          </a:xfrm>
        </p:grpSpPr>
        <p:sp>
          <p:nvSpPr>
            <p:cNvPr id="10" name="角丸四角形 9"/>
            <p:cNvSpPr/>
            <p:nvPr/>
          </p:nvSpPr>
          <p:spPr>
            <a:xfrm>
              <a:off x="971600" y="4005064"/>
              <a:ext cx="7200800" cy="1584176"/>
            </a:xfrm>
            <a:prstGeom prst="roundRect">
              <a:avLst/>
            </a:prstGeom>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ja-JP" altLang="en-US">
                <a:solidFill>
                  <a:prstClr val="white"/>
                </a:solidFill>
              </a:endParaRPr>
            </a:p>
          </p:txBody>
        </p:sp>
        <p:sp>
          <p:nvSpPr>
            <p:cNvPr id="11" name="テキスト ボックス 10"/>
            <p:cNvSpPr txBox="1"/>
            <p:nvPr/>
          </p:nvSpPr>
          <p:spPr>
            <a:xfrm>
              <a:off x="2211773" y="4350051"/>
              <a:ext cx="3774110" cy="923330"/>
            </a:xfrm>
            <a:prstGeom prst="rect">
              <a:avLst/>
            </a:prstGeom>
            <a:noFill/>
          </p:spPr>
          <p:txBody>
            <a:bodyPr wrap="none" rtlCol="0">
              <a:spAutoFit/>
            </a:bodyPr>
            <a:lstStyle/>
            <a:p>
              <a:r>
                <a:rPr lang="ja-JP" altLang="en-US" sz="5400" dirty="0">
                  <a:solidFill>
                    <a:prstClr val="white"/>
                  </a:solidFill>
                </a:rPr>
                <a:t>部門別採用制度</a:t>
              </a:r>
            </a:p>
          </p:txBody>
        </p:sp>
      </p:grpSp>
      <p:sp>
        <p:nvSpPr>
          <p:cNvPr id="12" name="テキスト ボックス 11"/>
          <p:cNvSpPr txBox="1"/>
          <p:nvPr/>
        </p:nvSpPr>
        <p:spPr>
          <a:xfrm>
            <a:off x="2741236" y="2166581"/>
            <a:ext cx="5032147" cy="923330"/>
          </a:xfrm>
          <a:prstGeom prst="rect">
            <a:avLst/>
          </a:prstGeom>
          <a:noFill/>
        </p:spPr>
        <p:txBody>
          <a:bodyPr wrap="none" rtlCol="0">
            <a:spAutoFit/>
          </a:bodyPr>
          <a:lstStyle/>
          <a:p>
            <a:r>
              <a:rPr lang="ja-JP" altLang="en-US" sz="5400" dirty="0">
                <a:solidFill>
                  <a:prstClr val="white"/>
                </a:solidFill>
              </a:rPr>
              <a:t>社員の意識改革</a:t>
            </a:r>
          </a:p>
        </p:txBody>
      </p:sp>
    </p:spTree>
    <p:extLst>
      <p:ext uri="{BB962C8B-B14F-4D97-AF65-F5344CB8AC3E}">
        <p14:creationId xmlns:p14="http://schemas.microsoft.com/office/powerpoint/2010/main" val="25648155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mph" presetSubtype="0" fill="hold" grpId="0" nodeType="clickEffect">
                                  <p:stCondLst>
                                    <p:cond delay="0"/>
                                  </p:stCondLst>
                                  <p:childTnLst>
                                    <p:animEffect transition="out" filter="fade">
                                      <p:cBhvr>
                                        <p:cTn id="6" dur="500" tmFilter="0, 0; .2, .5; .8, .5; 1, 0"/>
                                        <p:tgtEl>
                                          <p:spTgt spid="9"/>
                                        </p:tgtEl>
                                      </p:cBhvr>
                                    </p:animEffect>
                                    <p:animScale>
                                      <p:cBhvr>
                                        <p:cTn id="7" dur="250" autoRev="1" fill="hold"/>
                                        <p:tgtEl>
                                          <p:spTgt spid="9"/>
                                        </p:tgtEl>
                                      </p:cBhvr>
                                      <p:by x="105000" y="105000"/>
                                    </p:animScale>
                                  </p:childTnLst>
                                </p:cTn>
                              </p:par>
                            </p:childTnLst>
                          </p:cTn>
                        </p:par>
                      </p:childTnLst>
                    </p:cTn>
                  </p:par>
                  <p:par>
                    <p:cTn id="8" fill="hold">
                      <p:stCondLst>
                        <p:cond delay="indefinite"/>
                      </p:stCondLst>
                      <p:childTnLst>
                        <p:par>
                          <p:cTn id="9" fill="hold">
                            <p:stCondLst>
                              <p:cond delay="0"/>
                            </p:stCondLst>
                            <p:childTnLst>
                              <p:par>
                                <p:cTn id="10" presetID="26" presetClass="emph" presetSubtype="0" fill="hold" nodeType="clickEffect">
                                  <p:stCondLst>
                                    <p:cond delay="0"/>
                                  </p:stCondLst>
                                  <p:childTnLst>
                                    <p:animEffect transition="out" filter="fade">
                                      <p:cBhvr>
                                        <p:cTn id="11" dur="500" tmFilter="0, 0; .2, .5; .8, .5; 1, 0"/>
                                        <p:tgtEl>
                                          <p:spTgt spid="4"/>
                                        </p:tgtEl>
                                      </p:cBhvr>
                                    </p:animEffect>
                                    <p:animScale>
                                      <p:cBhvr>
                                        <p:cTn id="12" dur="250" autoRev="1" fill="hold"/>
                                        <p:tgtEl>
                                          <p:spTgt spid="4"/>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37000"/>
            <a:lum/>
          </a:blip>
          <a:srcRect/>
          <a:stretch>
            <a:fillRect t="-10000" b="-10000"/>
          </a:stretch>
        </a:blipFill>
        <a:effectLst/>
      </p:bgPr>
    </p:bg>
    <p:spTree>
      <p:nvGrpSpPr>
        <p:cNvPr id="1" name=""/>
        <p:cNvGrpSpPr/>
        <p:nvPr/>
      </p:nvGrpSpPr>
      <p:grpSpPr>
        <a:xfrm>
          <a:off x="0" y="0"/>
          <a:ext cx="0" cy="0"/>
          <a:chOff x="0" y="0"/>
          <a:chExt cx="0" cy="0"/>
        </a:xfrm>
      </p:grpSpPr>
      <p:sp>
        <p:nvSpPr>
          <p:cNvPr id="2" name="タイトル 1"/>
          <p:cNvSpPr>
            <a:spLocks noGrp="1"/>
          </p:cNvSpPr>
          <p:nvPr>
            <p:ph type="title"/>
          </p:nvPr>
        </p:nvSpPr>
        <p:spPr>
          <a:xfrm>
            <a:off x="0" y="0"/>
            <a:ext cx="12192000" cy="1325563"/>
          </a:xfrm>
          <a:solidFill>
            <a:schemeClr val="accent2">
              <a:lumMod val="40000"/>
              <a:lumOff val="60000"/>
            </a:schemeClr>
          </a:solidFill>
        </p:spPr>
        <p:txBody>
          <a:bodyPr/>
          <a:lstStyle/>
          <a:p>
            <a:r>
              <a:rPr lang="ja-JP" altLang="en-US" dirty="0" smtClean="0"/>
              <a:t>ケース紹介　～渋滞する道路の例～</a:t>
            </a:r>
            <a:endParaRPr lang="en-US" dirty="0"/>
          </a:p>
        </p:txBody>
      </p:sp>
      <p:sp>
        <p:nvSpPr>
          <p:cNvPr id="6" name="コンテンツ プレースホルダー 2"/>
          <p:cNvSpPr txBox="1">
            <a:spLocks/>
          </p:cNvSpPr>
          <p:nvPr/>
        </p:nvSpPr>
        <p:spPr>
          <a:xfrm>
            <a:off x="0" y="1671146"/>
            <a:ext cx="12191999" cy="680436"/>
          </a:xfrm>
          <a:prstGeom prst="rect">
            <a:avLst/>
          </a:prstGeom>
          <a:solidFill>
            <a:schemeClr val="accent2">
              <a:lumMod val="60000"/>
              <a:lumOff val="40000"/>
            </a:schemeClr>
          </a:solidFill>
          <a:ln w="38100">
            <a:noFill/>
          </a:ln>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ja-JP" altLang="en-US" sz="4000" dirty="0" smtClean="0"/>
              <a:t>渋滞を軽減するにはどうすれば？</a:t>
            </a:r>
            <a:endParaRPr lang="en-US" sz="4000" dirty="0"/>
          </a:p>
        </p:txBody>
      </p:sp>
      <p:sp>
        <p:nvSpPr>
          <p:cNvPr id="7" name="コンテンツ プレースホルダー 2"/>
          <p:cNvSpPr txBox="1">
            <a:spLocks/>
          </p:cNvSpPr>
          <p:nvPr/>
        </p:nvSpPr>
        <p:spPr>
          <a:xfrm>
            <a:off x="0" y="3718143"/>
            <a:ext cx="12191999" cy="646387"/>
          </a:xfrm>
          <a:prstGeom prst="rect">
            <a:avLst/>
          </a:prstGeom>
          <a:solidFill>
            <a:schemeClr val="accent2">
              <a:lumMod val="60000"/>
              <a:lumOff val="40000"/>
            </a:schemeClr>
          </a:solidFill>
          <a:ln w="38100">
            <a:noFill/>
          </a:ln>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ja-JP" altLang="en-US" sz="4000" dirty="0" smtClean="0"/>
              <a:t>車線数を増やせばよい！</a:t>
            </a:r>
            <a:endParaRPr lang="en-US" sz="4000" dirty="0" smtClean="0"/>
          </a:p>
        </p:txBody>
      </p:sp>
      <p:sp>
        <p:nvSpPr>
          <p:cNvPr id="8" name="下矢印 7"/>
          <p:cNvSpPr/>
          <p:nvPr/>
        </p:nvSpPr>
        <p:spPr>
          <a:xfrm>
            <a:off x="5272683" y="2554014"/>
            <a:ext cx="1038524" cy="1006474"/>
          </a:xfrm>
          <a:prstGeom prst="downArrow">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下矢印 8"/>
          <p:cNvSpPr/>
          <p:nvPr/>
        </p:nvSpPr>
        <p:spPr>
          <a:xfrm>
            <a:off x="5272683" y="4724617"/>
            <a:ext cx="1038524" cy="1006474"/>
          </a:xfrm>
          <a:prstGeom prst="downArrow">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コンテンツ プレースホルダー 2"/>
          <p:cNvSpPr txBox="1">
            <a:spLocks/>
          </p:cNvSpPr>
          <p:nvPr/>
        </p:nvSpPr>
        <p:spPr>
          <a:xfrm>
            <a:off x="0" y="5731092"/>
            <a:ext cx="12191999" cy="646387"/>
          </a:xfrm>
          <a:prstGeom prst="rect">
            <a:avLst/>
          </a:prstGeom>
          <a:solidFill>
            <a:schemeClr val="accent2">
              <a:lumMod val="60000"/>
              <a:lumOff val="40000"/>
            </a:schemeClr>
          </a:solidFill>
          <a:ln w="38100">
            <a:noFill/>
          </a:ln>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ja-JP" altLang="en-US" sz="4000" dirty="0" smtClean="0"/>
              <a:t>郊外開発の進展、</a:t>
            </a:r>
            <a:r>
              <a:rPr lang="ja-JP" altLang="en-US" sz="4000" dirty="0" smtClean="0">
                <a:solidFill>
                  <a:srgbClr val="FF0000"/>
                </a:solidFill>
              </a:rPr>
              <a:t>渋滞発生</a:t>
            </a:r>
            <a:endParaRPr lang="en-US" sz="4000" dirty="0" smtClean="0">
              <a:solidFill>
                <a:srgbClr val="FF0000"/>
              </a:solidFill>
            </a:endParaRPr>
          </a:p>
        </p:txBody>
      </p:sp>
      <p:sp>
        <p:nvSpPr>
          <p:cNvPr id="11" name="乗算記号 10"/>
          <p:cNvSpPr/>
          <p:nvPr/>
        </p:nvSpPr>
        <p:spPr>
          <a:xfrm>
            <a:off x="1091821" y="1671146"/>
            <a:ext cx="9648496" cy="5051916"/>
          </a:xfrm>
          <a:prstGeom prst="mathMultiply">
            <a:avLst>
              <a:gd name="adj1" fmla="val 7292"/>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1925437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fade">
                                      <p:cBhvr>
                                        <p:cTn id="15"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0" grpId="0" animBg="1"/>
      <p:bldP spid="11"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37000"/>
            <a:lum/>
          </a:blip>
          <a:srcRect/>
          <a:stretch>
            <a:fillRect t="-10000" b="-10000"/>
          </a:stretch>
        </a:blipFill>
        <a:effectLst/>
      </p:bgPr>
    </p:bg>
    <p:spTree>
      <p:nvGrpSpPr>
        <p:cNvPr id="1" name=""/>
        <p:cNvGrpSpPr/>
        <p:nvPr/>
      </p:nvGrpSpPr>
      <p:grpSpPr>
        <a:xfrm>
          <a:off x="0" y="0"/>
          <a:ext cx="0" cy="0"/>
          <a:chOff x="0" y="0"/>
          <a:chExt cx="0" cy="0"/>
        </a:xfrm>
      </p:grpSpPr>
      <p:sp>
        <p:nvSpPr>
          <p:cNvPr id="2" name="タイトル 1"/>
          <p:cNvSpPr>
            <a:spLocks noGrp="1"/>
          </p:cNvSpPr>
          <p:nvPr>
            <p:ph type="title"/>
          </p:nvPr>
        </p:nvSpPr>
        <p:spPr>
          <a:xfrm>
            <a:off x="0" y="0"/>
            <a:ext cx="12192000" cy="1325563"/>
          </a:xfrm>
          <a:solidFill>
            <a:schemeClr val="accent2">
              <a:lumMod val="40000"/>
              <a:lumOff val="60000"/>
            </a:schemeClr>
          </a:solidFill>
        </p:spPr>
        <p:txBody>
          <a:bodyPr/>
          <a:lstStyle/>
          <a:p>
            <a:r>
              <a:rPr lang="ja-JP" altLang="en-US" dirty="0" smtClean="0"/>
              <a:t>ケース紹介　～渋滞する道路の例～</a:t>
            </a:r>
            <a:endParaRPr lang="en-US" dirty="0"/>
          </a:p>
        </p:txBody>
      </p:sp>
      <p:sp>
        <p:nvSpPr>
          <p:cNvPr id="6" name="コンテンツ プレースホルダー 2"/>
          <p:cNvSpPr txBox="1">
            <a:spLocks/>
          </p:cNvSpPr>
          <p:nvPr/>
        </p:nvSpPr>
        <p:spPr>
          <a:xfrm>
            <a:off x="0" y="1671146"/>
            <a:ext cx="12192000" cy="680436"/>
          </a:xfrm>
          <a:prstGeom prst="rect">
            <a:avLst/>
          </a:prstGeom>
          <a:solidFill>
            <a:schemeClr val="accent2">
              <a:lumMod val="60000"/>
              <a:lumOff val="40000"/>
            </a:schemeClr>
          </a:solidFill>
          <a:ln w="38100">
            <a:noFill/>
          </a:ln>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ja-JP" altLang="en-US" sz="4000" dirty="0" smtClean="0"/>
              <a:t>渋滞を軽減するにはどうすれば？</a:t>
            </a:r>
            <a:endParaRPr lang="en-US" sz="4000" dirty="0"/>
          </a:p>
        </p:txBody>
      </p:sp>
      <p:sp>
        <p:nvSpPr>
          <p:cNvPr id="7" name="コンテンツ プレースホルダー 2"/>
          <p:cNvSpPr txBox="1">
            <a:spLocks/>
          </p:cNvSpPr>
          <p:nvPr/>
        </p:nvSpPr>
        <p:spPr>
          <a:xfrm>
            <a:off x="561794" y="3560488"/>
            <a:ext cx="5082262" cy="2080458"/>
          </a:xfrm>
          <a:prstGeom prst="rect">
            <a:avLst/>
          </a:prstGeom>
          <a:solidFill>
            <a:schemeClr val="accent2">
              <a:lumMod val="60000"/>
              <a:lumOff val="40000"/>
            </a:schemeClr>
          </a:solidFill>
          <a:ln w="38100">
            <a:noFill/>
          </a:ln>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ja-JP" altLang="en-US" sz="4000" dirty="0" smtClean="0"/>
              <a:t>・制限速度を落とす</a:t>
            </a:r>
            <a:endParaRPr lang="en-US" altLang="ja-JP" sz="4000" dirty="0" smtClean="0"/>
          </a:p>
          <a:p>
            <a:pPr marL="0" indent="0">
              <a:buFont typeface="Arial" panose="020B0604020202020204" pitchFamily="34" charset="0"/>
              <a:buNone/>
            </a:pPr>
            <a:r>
              <a:rPr lang="ja-JP" altLang="en-US" sz="4000" dirty="0" smtClean="0"/>
              <a:t>・バスの本数を増やす</a:t>
            </a:r>
            <a:endParaRPr lang="en-US" altLang="ja-JP" sz="4000" dirty="0" smtClean="0"/>
          </a:p>
          <a:p>
            <a:pPr marL="0" indent="0">
              <a:buFont typeface="Arial" panose="020B0604020202020204" pitchFamily="34" charset="0"/>
              <a:buNone/>
            </a:pPr>
            <a:r>
              <a:rPr lang="ja-JP" altLang="en-US" sz="4000" dirty="0" smtClean="0"/>
              <a:t>・有料にする</a:t>
            </a:r>
            <a:endParaRPr lang="en-US" sz="4000" dirty="0" smtClean="0"/>
          </a:p>
        </p:txBody>
      </p:sp>
      <p:sp>
        <p:nvSpPr>
          <p:cNvPr id="8" name="下矢印 7"/>
          <p:cNvSpPr/>
          <p:nvPr/>
        </p:nvSpPr>
        <p:spPr>
          <a:xfrm>
            <a:off x="2718669" y="2452798"/>
            <a:ext cx="1038524" cy="1006474"/>
          </a:xfrm>
          <a:prstGeom prst="downArrow">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星 10 2"/>
          <p:cNvSpPr/>
          <p:nvPr/>
        </p:nvSpPr>
        <p:spPr>
          <a:xfrm>
            <a:off x="6096000" y="2473931"/>
            <a:ext cx="5660636" cy="4384069"/>
          </a:xfrm>
          <a:prstGeom prst="star10">
            <a:avLst/>
          </a:prstGeom>
          <a:scene3d>
            <a:camera prst="orthographicFront"/>
            <a:lightRig rig="threePt" dir="t"/>
          </a:scene3d>
          <a:sp3d>
            <a:bevelT/>
          </a:sp3d>
        </p:spPr>
        <p:style>
          <a:lnRef idx="1">
            <a:schemeClr val="accent3"/>
          </a:lnRef>
          <a:fillRef idx="2">
            <a:schemeClr val="accent3"/>
          </a:fillRef>
          <a:effectRef idx="1">
            <a:schemeClr val="accent3"/>
          </a:effectRef>
          <a:fontRef idx="minor">
            <a:schemeClr val="dk1"/>
          </a:fontRef>
        </p:style>
        <p:txBody>
          <a:bodyPr rtlCol="0" anchor="ctr"/>
          <a:lstStyle/>
          <a:p>
            <a:pPr algn="ctr"/>
            <a:r>
              <a:rPr lang="ja-JP" altLang="en-US" sz="3200" dirty="0" smtClean="0">
                <a:solidFill>
                  <a:srgbClr val="FF0000"/>
                </a:solidFill>
              </a:rPr>
              <a:t>長期的視点</a:t>
            </a:r>
            <a:r>
              <a:rPr lang="ja-JP" altLang="en-US" sz="3200" dirty="0" smtClean="0"/>
              <a:t>にたち、</a:t>
            </a:r>
            <a:endParaRPr lang="en-US" altLang="ja-JP" sz="3200" dirty="0" smtClean="0"/>
          </a:p>
          <a:p>
            <a:pPr algn="ctr"/>
            <a:r>
              <a:rPr lang="ja-JP" altLang="en-US" sz="3200" dirty="0" smtClean="0"/>
              <a:t>交通量そのものを</a:t>
            </a:r>
            <a:endParaRPr lang="en-US" altLang="ja-JP" sz="3200" dirty="0" smtClean="0"/>
          </a:p>
          <a:p>
            <a:pPr algn="ctr"/>
            <a:r>
              <a:rPr lang="ja-JP" altLang="en-US" sz="3200" dirty="0" smtClean="0"/>
              <a:t>減らせるような策を</a:t>
            </a:r>
            <a:endParaRPr lang="en-US" altLang="ja-JP" sz="3200" dirty="0" smtClean="0"/>
          </a:p>
          <a:p>
            <a:pPr algn="ctr"/>
            <a:r>
              <a:rPr lang="ja-JP" altLang="en-US" sz="3200" dirty="0" smtClean="0"/>
              <a:t>考える</a:t>
            </a:r>
            <a:endParaRPr lang="en-US" altLang="ja-JP" sz="3200" dirty="0" smtClean="0"/>
          </a:p>
        </p:txBody>
      </p:sp>
    </p:spTree>
    <p:extLst>
      <p:ext uri="{BB962C8B-B14F-4D97-AF65-F5344CB8AC3E}">
        <p14:creationId xmlns:p14="http://schemas.microsoft.com/office/powerpoint/2010/main" val="24947214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3"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0" y="0"/>
            <a:ext cx="12192000" cy="1325563"/>
          </a:xfrm>
          <a:solidFill>
            <a:srgbClr val="FFFF66"/>
          </a:solidFill>
        </p:spPr>
        <p:txBody>
          <a:bodyPr/>
          <a:lstStyle/>
          <a:p>
            <a:r>
              <a:rPr lang="ja-JP" altLang="en-US" dirty="0" smtClean="0"/>
              <a:t>学習する組織の５つの鍵②</a:t>
            </a:r>
            <a:endParaRPr lang="en-US" dirty="0"/>
          </a:p>
        </p:txBody>
      </p:sp>
      <p:sp>
        <p:nvSpPr>
          <p:cNvPr id="3" name="コンテンツ プレースホルダー 2"/>
          <p:cNvSpPr>
            <a:spLocks noGrp="1"/>
          </p:cNvSpPr>
          <p:nvPr>
            <p:ph idx="1"/>
          </p:nvPr>
        </p:nvSpPr>
        <p:spPr>
          <a:xfrm>
            <a:off x="764274" y="2325507"/>
            <a:ext cx="10589525" cy="1302672"/>
          </a:xfrm>
          <a:ln w="38100">
            <a:solidFill>
              <a:srgbClr val="FFCC00"/>
            </a:solidFill>
          </a:ln>
        </p:spPr>
        <p:txBody>
          <a:bodyPr/>
          <a:lstStyle/>
          <a:p>
            <a:pPr marL="0" indent="0">
              <a:buNone/>
            </a:pPr>
            <a:r>
              <a:rPr lang="ja-JP" altLang="en-US" dirty="0" smtClean="0"/>
              <a:t>個人の視野を明瞭にし、見識を高めること</a:t>
            </a:r>
            <a:endParaRPr lang="en-US" altLang="ja-JP" dirty="0" smtClean="0"/>
          </a:p>
          <a:p>
            <a:pPr marL="0" indent="0">
              <a:buNone/>
            </a:pPr>
            <a:r>
              <a:rPr lang="ja-JP" altLang="en-US" dirty="0" smtClean="0"/>
              <a:t>組織の成長には個人の成長（習熟）が不可欠</a:t>
            </a:r>
            <a:endParaRPr lang="en-US" dirty="0"/>
          </a:p>
        </p:txBody>
      </p:sp>
      <p:sp>
        <p:nvSpPr>
          <p:cNvPr id="4" name="タイトル 1"/>
          <p:cNvSpPr txBox="1">
            <a:spLocks/>
          </p:cNvSpPr>
          <p:nvPr/>
        </p:nvSpPr>
        <p:spPr>
          <a:xfrm>
            <a:off x="764275" y="4508233"/>
            <a:ext cx="10589525" cy="2047113"/>
          </a:xfrm>
          <a:prstGeom prst="rect">
            <a:avLst/>
          </a:prstGeom>
          <a:noFill/>
          <a:ln w="38100">
            <a:solidFill>
              <a:schemeClr val="accent5">
                <a:lumMod val="60000"/>
                <a:lumOff val="40000"/>
              </a:schemeClr>
            </a:solidFill>
          </a:ln>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ja-JP" altLang="en-US" sz="2800" dirty="0"/>
              <a:t>われわれの心に固定化されたイメージや</a:t>
            </a:r>
            <a:r>
              <a:rPr lang="ja-JP" altLang="en-US" sz="2800" dirty="0" smtClean="0"/>
              <a:t>概念</a:t>
            </a:r>
            <a:endParaRPr lang="en-US" altLang="ja-JP" sz="2800" dirty="0" smtClean="0"/>
          </a:p>
          <a:p>
            <a:r>
              <a:rPr lang="ja-JP" altLang="en-US" sz="2800" dirty="0" smtClean="0"/>
              <a:t>→これによりわれわれの行動が決まる</a:t>
            </a:r>
            <a:endParaRPr lang="en-US" altLang="ja-JP" sz="2800" dirty="0" smtClean="0"/>
          </a:p>
          <a:p>
            <a:endParaRPr lang="en-US" altLang="ja-JP" sz="2800" dirty="0" smtClean="0"/>
          </a:p>
          <a:p>
            <a:r>
              <a:rPr lang="ja-JP" altLang="en-US" sz="2800" dirty="0" smtClean="0"/>
              <a:t>固定観念にとらわれることなく、組織で行動していくことが大事</a:t>
            </a:r>
            <a:endParaRPr lang="ja-JP" altLang="en-US" sz="2800" dirty="0"/>
          </a:p>
        </p:txBody>
      </p:sp>
      <p:sp>
        <p:nvSpPr>
          <p:cNvPr id="5" name="コンテンツ プレースホルダー 2"/>
          <p:cNvSpPr txBox="1">
            <a:spLocks/>
          </p:cNvSpPr>
          <p:nvPr/>
        </p:nvSpPr>
        <p:spPr>
          <a:xfrm>
            <a:off x="764274" y="1663355"/>
            <a:ext cx="4659064" cy="542262"/>
          </a:xfrm>
          <a:prstGeom prst="rect">
            <a:avLst/>
          </a:prstGeom>
          <a:solidFill>
            <a:srgbClr val="FFCC00"/>
          </a:solidFill>
          <a:ln w="38100">
            <a:noFill/>
          </a:ln>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ja-JP" altLang="en-US" sz="3200" dirty="0" smtClean="0"/>
              <a:t>２．自己マスタリー</a:t>
            </a:r>
            <a:endParaRPr lang="en-US" altLang="ja-JP" sz="3200" dirty="0" smtClean="0"/>
          </a:p>
        </p:txBody>
      </p:sp>
      <p:sp>
        <p:nvSpPr>
          <p:cNvPr id="6" name="コンテンツ プレースホルダー 2"/>
          <p:cNvSpPr txBox="1">
            <a:spLocks/>
          </p:cNvSpPr>
          <p:nvPr/>
        </p:nvSpPr>
        <p:spPr>
          <a:xfrm>
            <a:off x="764274" y="3846081"/>
            <a:ext cx="4659064" cy="542262"/>
          </a:xfrm>
          <a:prstGeom prst="rect">
            <a:avLst/>
          </a:prstGeom>
          <a:solidFill>
            <a:schemeClr val="accent6">
              <a:lumMod val="40000"/>
              <a:lumOff val="60000"/>
            </a:schemeClr>
          </a:solidFill>
          <a:ln w="38100">
            <a:noFill/>
          </a:ln>
        </p:spPr>
        <p:txBody>
          <a:bodyPr vert="horz" lIns="91440" tIns="45720" rIns="91440" bIns="45720" rtlCol="0">
            <a:normAutofit fontScale="925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ja-JP" altLang="en-US" sz="3200" dirty="0"/>
              <a:t>３</a:t>
            </a:r>
            <a:r>
              <a:rPr lang="ja-JP" altLang="en-US" sz="3200" dirty="0" smtClean="0"/>
              <a:t>．メンタル・モデルの克服</a:t>
            </a:r>
            <a:endParaRPr lang="en-US" sz="3200" dirty="0" smtClean="0"/>
          </a:p>
          <a:p>
            <a:pPr marL="0" indent="0">
              <a:buFont typeface="Arial" panose="020B0604020202020204" pitchFamily="34" charset="0"/>
              <a:buNone/>
            </a:pPr>
            <a:endParaRPr lang="en-US" sz="3200" dirty="0"/>
          </a:p>
        </p:txBody>
      </p:sp>
    </p:spTree>
    <p:extLst>
      <p:ext uri="{BB962C8B-B14F-4D97-AF65-F5344CB8AC3E}">
        <p14:creationId xmlns:p14="http://schemas.microsoft.com/office/powerpoint/2010/main" val="9159820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0" y="0"/>
            <a:ext cx="12192000" cy="1325563"/>
          </a:xfrm>
          <a:solidFill>
            <a:srgbClr val="CCFF99"/>
          </a:solidFill>
        </p:spPr>
        <p:txBody>
          <a:bodyPr/>
          <a:lstStyle/>
          <a:p>
            <a:r>
              <a:rPr lang="ja-JP" altLang="en-US" dirty="0" smtClean="0"/>
              <a:t>学習する組織の５つの鍵③</a:t>
            </a:r>
            <a:endParaRPr lang="en-US" dirty="0"/>
          </a:p>
        </p:txBody>
      </p:sp>
      <p:sp>
        <p:nvSpPr>
          <p:cNvPr id="3" name="コンテンツ プレースホルダー 2"/>
          <p:cNvSpPr>
            <a:spLocks noGrp="1"/>
          </p:cNvSpPr>
          <p:nvPr>
            <p:ph idx="1"/>
          </p:nvPr>
        </p:nvSpPr>
        <p:spPr>
          <a:xfrm>
            <a:off x="764274" y="2325507"/>
            <a:ext cx="10589525" cy="1190425"/>
          </a:xfrm>
          <a:ln w="38100">
            <a:solidFill>
              <a:schemeClr val="accent4">
                <a:lumMod val="75000"/>
              </a:schemeClr>
            </a:solidFill>
          </a:ln>
        </p:spPr>
        <p:txBody>
          <a:bodyPr>
            <a:normAutofit/>
          </a:bodyPr>
          <a:lstStyle/>
          <a:p>
            <a:pPr marL="0" indent="0">
              <a:buNone/>
            </a:pPr>
            <a:r>
              <a:rPr lang="ja-JP" altLang="en-US" dirty="0" smtClean="0"/>
              <a:t>集団</a:t>
            </a:r>
            <a:r>
              <a:rPr lang="ja-JP" altLang="en-US" dirty="0"/>
              <a:t>のビジョンを自分と切り離すことなく</a:t>
            </a:r>
            <a:r>
              <a:rPr lang="ja-JP" altLang="en-US" dirty="0" smtClean="0"/>
              <a:t>考える</a:t>
            </a:r>
            <a:endParaRPr lang="en-US" altLang="ja-JP" dirty="0" smtClean="0"/>
          </a:p>
          <a:p>
            <a:pPr marL="0" indent="0">
              <a:buNone/>
            </a:pPr>
            <a:r>
              <a:rPr lang="ja-JP" altLang="en-US" dirty="0" smtClean="0"/>
              <a:t>→ビジョン</a:t>
            </a:r>
            <a:r>
              <a:rPr lang="ja-JP" altLang="en-US" dirty="0"/>
              <a:t>の</a:t>
            </a:r>
            <a:r>
              <a:rPr lang="ja-JP" altLang="en-US" dirty="0" smtClean="0"/>
              <a:t>共有</a:t>
            </a:r>
            <a:endParaRPr lang="en-US" dirty="0"/>
          </a:p>
        </p:txBody>
      </p:sp>
      <p:sp>
        <p:nvSpPr>
          <p:cNvPr id="4" name="タイトル 1"/>
          <p:cNvSpPr txBox="1">
            <a:spLocks/>
          </p:cNvSpPr>
          <p:nvPr/>
        </p:nvSpPr>
        <p:spPr>
          <a:xfrm>
            <a:off x="764274" y="4793061"/>
            <a:ext cx="10589525" cy="1285767"/>
          </a:xfrm>
          <a:prstGeom prst="rect">
            <a:avLst/>
          </a:prstGeom>
          <a:noFill/>
          <a:ln w="38100">
            <a:solidFill>
              <a:schemeClr val="accent3">
                <a:lumMod val="75000"/>
              </a:schemeClr>
            </a:solidFill>
          </a:ln>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en-US" altLang="ja-JP" sz="2800" dirty="0" smtClean="0"/>
          </a:p>
          <a:p>
            <a:r>
              <a:rPr lang="ja-JP" altLang="en-US" sz="2800" dirty="0" smtClean="0"/>
              <a:t>対話を通して、組織が共同で思考する</a:t>
            </a:r>
            <a:endParaRPr lang="en-US" altLang="ja-JP" sz="2800" dirty="0" smtClean="0"/>
          </a:p>
          <a:p>
            <a:r>
              <a:rPr lang="ja-JP" altLang="en-US" sz="2800" dirty="0" smtClean="0"/>
              <a:t>→組織の知力が個々人の知力を超える</a:t>
            </a:r>
            <a:endParaRPr lang="en-US" altLang="ja-JP" sz="2800" dirty="0" smtClean="0"/>
          </a:p>
          <a:p>
            <a:endParaRPr lang="ja-JP" altLang="en-US" sz="2800" dirty="0"/>
          </a:p>
        </p:txBody>
      </p:sp>
      <p:sp>
        <p:nvSpPr>
          <p:cNvPr id="5" name="コンテンツ プレースホルダー 2"/>
          <p:cNvSpPr txBox="1">
            <a:spLocks/>
          </p:cNvSpPr>
          <p:nvPr/>
        </p:nvSpPr>
        <p:spPr>
          <a:xfrm>
            <a:off x="764274" y="1663355"/>
            <a:ext cx="4659064" cy="542262"/>
          </a:xfrm>
          <a:prstGeom prst="rect">
            <a:avLst/>
          </a:prstGeom>
          <a:solidFill>
            <a:schemeClr val="accent4">
              <a:lumMod val="60000"/>
              <a:lumOff val="40000"/>
            </a:schemeClr>
          </a:solidFill>
          <a:ln w="38100">
            <a:noFill/>
          </a:ln>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ja-JP" altLang="en-US" sz="3200" dirty="0" smtClean="0"/>
              <a:t>４．共有ビジョンの構築</a:t>
            </a:r>
            <a:endParaRPr lang="en-US" sz="3200" dirty="0" smtClean="0"/>
          </a:p>
        </p:txBody>
      </p:sp>
      <p:sp>
        <p:nvSpPr>
          <p:cNvPr id="6" name="コンテンツ プレースホルダー 2"/>
          <p:cNvSpPr txBox="1">
            <a:spLocks/>
          </p:cNvSpPr>
          <p:nvPr/>
        </p:nvSpPr>
        <p:spPr>
          <a:xfrm>
            <a:off x="764274" y="4077901"/>
            <a:ext cx="4659064" cy="542262"/>
          </a:xfrm>
          <a:prstGeom prst="rect">
            <a:avLst/>
          </a:prstGeom>
          <a:solidFill>
            <a:schemeClr val="accent3">
              <a:lumMod val="40000"/>
              <a:lumOff val="60000"/>
            </a:schemeClr>
          </a:solidFill>
          <a:ln w="38100">
            <a:noFill/>
          </a:ln>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ja-JP" altLang="en-US" sz="3200" dirty="0" smtClean="0"/>
              <a:t>５．チーム学習</a:t>
            </a:r>
            <a:endParaRPr lang="en-US" sz="3200" dirty="0"/>
          </a:p>
        </p:txBody>
      </p:sp>
    </p:spTree>
    <p:extLst>
      <p:ext uri="{BB962C8B-B14F-4D97-AF65-F5344CB8AC3E}">
        <p14:creationId xmlns:p14="http://schemas.microsoft.com/office/powerpoint/2010/main" val="27463521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0" y="0"/>
            <a:ext cx="12192000" cy="1325563"/>
          </a:xfrm>
          <a:solidFill>
            <a:srgbClr val="FF99CC"/>
          </a:solidFill>
        </p:spPr>
        <p:txBody>
          <a:bodyPr/>
          <a:lstStyle/>
          <a:p>
            <a:r>
              <a:rPr lang="ja-JP" altLang="en-US" dirty="0" smtClean="0"/>
              <a:t>ケース紹介</a:t>
            </a:r>
            <a:r>
              <a:rPr lang="ja-JP" altLang="en-US" dirty="0"/>
              <a:t>　</a:t>
            </a:r>
            <a:r>
              <a:rPr lang="ja-JP" altLang="en-US" dirty="0" smtClean="0"/>
              <a:t>～リクルートの例～</a:t>
            </a:r>
            <a:endParaRPr lang="en-US" dirty="0"/>
          </a:p>
        </p:txBody>
      </p:sp>
      <p:sp>
        <p:nvSpPr>
          <p:cNvPr id="5" name="コンテンツ プレースホルダー 2"/>
          <p:cNvSpPr txBox="1">
            <a:spLocks/>
          </p:cNvSpPr>
          <p:nvPr/>
        </p:nvSpPr>
        <p:spPr>
          <a:xfrm>
            <a:off x="764274" y="1663355"/>
            <a:ext cx="5384278" cy="542262"/>
          </a:xfrm>
          <a:prstGeom prst="rect">
            <a:avLst/>
          </a:prstGeom>
          <a:solidFill>
            <a:srgbClr val="FFCCCC"/>
          </a:solidFill>
          <a:ln w="38100">
            <a:noFill/>
          </a:ln>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ja-JP" altLang="en-US" sz="3200" dirty="0" smtClean="0"/>
              <a:t>リーダーシップジャーニー</a:t>
            </a:r>
            <a:endParaRPr lang="en-US" sz="3200" dirty="0"/>
          </a:p>
        </p:txBody>
      </p:sp>
      <p:sp>
        <p:nvSpPr>
          <p:cNvPr id="6" name="コンテンツ プレースホルダー 2"/>
          <p:cNvSpPr txBox="1">
            <a:spLocks/>
          </p:cNvSpPr>
          <p:nvPr/>
        </p:nvSpPr>
        <p:spPr>
          <a:xfrm>
            <a:off x="764274" y="2588304"/>
            <a:ext cx="5384278" cy="542262"/>
          </a:xfrm>
          <a:prstGeom prst="rect">
            <a:avLst/>
          </a:prstGeom>
          <a:solidFill>
            <a:srgbClr val="FFCCCC"/>
          </a:solidFill>
          <a:ln w="38100">
            <a:noFill/>
          </a:ln>
        </p:spPr>
        <p:txBody>
          <a:bodyPr vert="horz" lIns="91440" tIns="45720" rIns="91440" bIns="45720" rtlCol="0">
            <a:normAutofit fontScale="925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ja-JP" altLang="en-US" sz="3200" dirty="0"/>
              <a:t>ソーシャルシナリオプランニング</a:t>
            </a:r>
            <a:endParaRPr lang="en-US" sz="3200" dirty="0"/>
          </a:p>
        </p:txBody>
      </p:sp>
      <p:sp>
        <p:nvSpPr>
          <p:cNvPr id="8" name="四角形吹き出し 7"/>
          <p:cNvSpPr/>
          <p:nvPr/>
        </p:nvSpPr>
        <p:spPr>
          <a:xfrm>
            <a:off x="7299435" y="1438680"/>
            <a:ext cx="4278672" cy="1691885"/>
          </a:xfrm>
          <a:prstGeom prst="wedgeRectCallout">
            <a:avLst>
              <a:gd name="adj1" fmla="val -70637"/>
              <a:gd name="adj2" fmla="val 9053"/>
            </a:avLst>
          </a:prstGeom>
          <a:ln w="57150">
            <a:solidFill>
              <a:schemeClr val="accent6">
                <a:lumMod val="60000"/>
                <a:lumOff val="40000"/>
              </a:schemeClr>
            </a:solidFill>
          </a:ln>
        </p:spPr>
        <p:style>
          <a:lnRef idx="2">
            <a:schemeClr val="accent6"/>
          </a:lnRef>
          <a:fillRef idx="1">
            <a:schemeClr val="lt1"/>
          </a:fillRef>
          <a:effectRef idx="0">
            <a:schemeClr val="accent6"/>
          </a:effectRef>
          <a:fontRef idx="minor">
            <a:schemeClr val="dk1"/>
          </a:fontRef>
        </p:style>
        <p:txBody>
          <a:bodyPr rtlCol="0" anchor="ctr"/>
          <a:lstStyle/>
          <a:p>
            <a:r>
              <a:rPr lang="ja-JP" altLang="en-US" sz="2400" dirty="0" smtClean="0"/>
              <a:t>リーダーシップ研修により</a:t>
            </a:r>
            <a:endParaRPr lang="en-US" altLang="ja-JP" sz="2400" dirty="0" smtClean="0"/>
          </a:p>
          <a:p>
            <a:r>
              <a:rPr lang="ja-JP" altLang="en-US" sz="2400" dirty="0" smtClean="0"/>
              <a:t>リーダー</a:t>
            </a:r>
            <a:r>
              <a:rPr lang="ja-JP" altLang="en-US" sz="2400" dirty="0"/>
              <a:t>の</a:t>
            </a:r>
            <a:r>
              <a:rPr lang="ja-JP" altLang="en-US" sz="2400" dirty="0" smtClean="0"/>
              <a:t>自己マスタリーを</a:t>
            </a:r>
            <a:endParaRPr lang="en-US" altLang="ja-JP" sz="2400" dirty="0" smtClean="0"/>
          </a:p>
          <a:p>
            <a:r>
              <a:rPr lang="ja-JP" altLang="en-US" sz="2400" dirty="0" smtClean="0"/>
              <a:t>鍛える</a:t>
            </a:r>
            <a:endParaRPr lang="en-US" sz="2400" dirty="0"/>
          </a:p>
        </p:txBody>
      </p:sp>
      <p:sp>
        <p:nvSpPr>
          <p:cNvPr id="9" name="コンテンツ プレースホルダー 2"/>
          <p:cNvSpPr txBox="1">
            <a:spLocks/>
          </p:cNvSpPr>
          <p:nvPr/>
        </p:nvSpPr>
        <p:spPr>
          <a:xfrm>
            <a:off x="764274" y="4546242"/>
            <a:ext cx="5384278" cy="1112200"/>
          </a:xfrm>
          <a:prstGeom prst="rect">
            <a:avLst/>
          </a:prstGeom>
          <a:solidFill>
            <a:srgbClr val="FFCDFF"/>
          </a:solidFill>
          <a:ln w="38100">
            <a:noFill/>
          </a:ln>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ja-JP" altLang="en-US" sz="3200" dirty="0"/>
              <a:t>エンゲージメントサーベイ</a:t>
            </a:r>
          </a:p>
          <a:p>
            <a:pPr marL="0" indent="0">
              <a:buNone/>
            </a:pPr>
            <a:r>
              <a:rPr lang="ja-JP" altLang="en-US" sz="3200" dirty="0"/>
              <a:t>＆ビジョンプレ</a:t>
            </a:r>
          </a:p>
        </p:txBody>
      </p:sp>
      <p:sp>
        <p:nvSpPr>
          <p:cNvPr id="10" name="四角形吹き出し 9"/>
          <p:cNvSpPr/>
          <p:nvPr/>
        </p:nvSpPr>
        <p:spPr>
          <a:xfrm>
            <a:off x="7299435" y="3610304"/>
            <a:ext cx="4278672" cy="3090042"/>
          </a:xfrm>
          <a:prstGeom prst="wedgeRectCallout">
            <a:avLst>
              <a:gd name="adj1" fmla="val -72597"/>
              <a:gd name="adj2" fmla="val 2968"/>
            </a:avLst>
          </a:prstGeom>
          <a:ln w="57150">
            <a:solidFill>
              <a:srgbClr val="E9B7FF"/>
            </a:solidFill>
          </a:ln>
        </p:spPr>
        <p:style>
          <a:lnRef idx="2">
            <a:schemeClr val="accent6"/>
          </a:lnRef>
          <a:fillRef idx="1">
            <a:schemeClr val="lt1"/>
          </a:fillRef>
          <a:effectRef idx="0">
            <a:schemeClr val="accent6"/>
          </a:effectRef>
          <a:fontRef idx="minor">
            <a:schemeClr val="dk1"/>
          </a:fontRef>
        </p:style>
        <p:txBody>
          <a:bodyPr rtlCol="0" anchor="ctr"/>
          <a:lstStyle/>
          <a:p>
            <a:r>
              <a:rPr lang="ja-JP" altLang="en-US" sz="2400" dirty="0"/>
              <a:t>部署単位</a:t>
            </a:r>
            <a:r>
              <a:rPr lang="ja-JP" altLang="en-US" sz="2400" dirty="0" smtClean="0"/>
              <a:t>で</a:t>
            </a:r>
            <a:endParaRPr lang="en-US" altLang="ja-JP" sz="2400" dirty="0" smtClean="0"/>
          </a:p>
          <a:p>
            <a:r>
              <a:rPr lang="ja-JP" altLang="en-US" sz="2400" dirty="0" smtClean="0"/>
              <a:t>「</a:t>
            </a:r>
            <a:r>
              <a:rPr lang="ja-JP" altLang="en-US" sz="2400" dirty="0"/>
              <a:t>自分たちの組織をこうしたい」</a:t>
            </a:r>
          </a:p>
          <a:p>
            <a:r>
              <a:rPr lang="ja-JP" altLang="en-US" sz="2400" dirty="0" smtClean="0"/>
              <a:t>と</a:t>
            </a:r>
            <a:r>
              <a:rPr lang="ja-JP" altLang="en-US" sz="2400" dirty="0"/>
              <a:t>いったことを</a:t>
            </a:r>
            <a:r>
              <a:rPr lang="ja-JP" altLang="en-US" sz="2400" dirty="0" smtClean="0"/>
              <a:t>考える</a:t>
            </a:r>
            <a:endParaRPr lang="en-US" altLang="ja-JP" sz="2400" dirty="0" smtClean="0"/>
          </a:p>
          <a:p>
            <a:endParaRPr lang="en-US" altLang="ja-JP" sz="1100" dirty="0" smtClean="0"/>
          </a:p>
          <a:p>
            <a:r>
              <a:rPr lang="ja-JP" altLang="en-US" sz="2400" dirty="0" smtClean="0"/>
              <a:t>　　　　→ メンタルモデルの克服</a:t>
            </a:r>
            <a:endParaRPr lang="en-US" altLang="ja-JP" sz="2400" dirty="0" smtClean="0"/>
          </a:p>
          <a:p>
            <a:r>
              <a:rPr lang="ja-JP" altLang="en-US" sz="2400" dirty="0" smtClean="0"/>
              <a:t>　　　　→ 共有ビジョンの構築</a:t>
            </a:r>
            <a:endParaRPr lang="en-US" altLang="ja-JP" sz="2400" dirty="0" smtClean="0"/>
          </a:p>
          <a:p>
            <a:r>
              <a:rPr lang="ja-JP" altLang="en-US" sz="2400" dirty="0" smtClean="0"/>
              <a:t>　　　　→ チーム学習</a:t>
            </a:r>
            <a:endParaRPr lang="ja-JP" altLang="en-US" sz="2400" dirty="0"/>
          </a:p>
        </p:txBody>
      </p:sp>
      <p:pic>
        <p:nvPicPr>
          <p:cNvPr id="11" name="図 10"/>
          <p:cNvPicPr>
            <a:picLocks noChangeAspect="1"/>
          </p:cNvPicPr>
          <p:nvPr/>
        </p:nvPicPr>
        <p:blipFill>
          <a:blip r:embed="rId3"/>
          <a:stretch>
            <a:fillRect/>
          </a:stretch>
        </p:blipFill>
        <p:spPr>
          <a:xfrm>
            <a:off x="174221" y="5778498"/>
            <a:ext cx="2543221" cy="921848"/>
          </a:xfrm>
          <a:prstGeom prst="rect">
            <a:avLst/>
          </a:prstGeom>
        </p:spPr>
      </p:pic>
    </p:spTree>
    <p:extLst>
      <p:ext uri="{BB962C8B-B14F-4D97-AF65-F5344CB8AC3E}">
        <p14:creationId xmlns:p14="http://schemas.microsoft.com/office/powerpoint/2010/main" val="68479510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角丸四角形 3"/>
          <p:cNvSpPr/>
          <p:nvPr/>
        </p:nvSpPr>
        <p:spPr>
          <a:xfrm>
            <a:off x="815413" y="836712"/>
            <a:ext cx="10465163" cy="316835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r>
              <a:rPr kumimoji="1" lang="ja-JP" altLang="en-US" sz="2800" dirty="0" smtClean="0">
                <a:solidFill>
                  <a:prstClr val="white"/>
                </a:solidFill>
                <a:latin typeface="メイリオ" panose="020B0604030504040204" pitchFamily="50" charset="-128"/>
                <a:ea typeface="メイリオ" panose="020B0604030504040204" pitchFamily="50" charset="-128"/>
                <a:cs typeface="メイリオ" panose="020B0604030504040204" pitchFamily="50" charset="-128"/>
              </a:rPr>
              <a:t>輪読第</a:t>
            </a:r>
            <a:r>
              <a:rPr kumimoji="1" lang="en-US" altLang="ja-JP" sz="2800" dirty="0" smtClean="0">
                <a:solidFill>
                  <a:prstClr val="white"/>
                </a:solidFill>
                <a:latin typeface="メイリオ" panose="020B0604030504040204" pitchFamily="50" charset="-128"/>
                <a:ea typeface="メイリオ" panose="020B0604030504040204" pitchFamily="50" charset="-128"/>
                <a:cs typeface="メイリオ" panose="020B0604030504040204" pitchFamily="50" charset="-128"/>
              </a:rPr>
              <a:t>2</a:t>
            </a:r>
            <a:r>
              <a:rPr kumimoji="1" lang="ja-JP" altLang="en-US" sz="2800" dirty="0" smtClean="0">
                <a:solidFill>
                  <a:prstClr val="white"/>
                </a:solidFill>
                <a:latin typeface="メイリオ" panose="020B0604030504040204" pitchFamily="50" charset="-128"/>
                <a:ea typeface="メイリオ" panose="020B0604030504040204" pitchFamily="50" charset="-128"/>
                <a:cs typeface="メイリオ" panose="020B0604030504040204" pitchFamily="50" charset="-128"/>
              </a:rPr>
              <a:t>章</a:t>
            </a:r>
            <a:endParaRPr kumimoji="1" lang="en-US" altLang="ja-JP" sz="2800" dirty="0" smtClean="0">
              <a:solidFill>
                <a:prstClr val="white"/>
              </a:solidFill>
              <a:latin typeface="メイリオ" panose="020B0604030504040204" pitchFamily="50" charset="-128"/>
              <a:ea typeface="メイリオ" panose="020B0604030504040204" pitchFamily="50" charset="-128"/>
              <a:cs typeface="メイリオ" panose="020B0604030504040204" pitchFamily="50" charset="-128"/>
            </a:endParaRPr>
          </a:p>
          <a:p>
            <a:pPr algn="ctr" defTabSz="914400"/>
            <a:r>
              <a:rPr kumimoji="1" lang="ja-JP" altLang="en-US" sz="3600" dirty="0" smtClean="0">
                <a:solidFill>
                  <a:prstClr val="white"/>
                </a:solidFill>
                <a:latin typeface="メイリオ" panose="020B0604030504040204" pitchFamily="50" charset="-128"/>
                <a:ea typeface="メイリオ" panose="020B0604030504040204" pitchFamily="50" charset="-128"/>
                <a:cs typeface="メイリオ" panose="020B0604030504040204" pitchFamily="50" charset="-128"/>
              </a:rPr>
              <a:t>組織はかく思考する</a:t>
            </a:r>
            <a:endParaRPr kumimoji="1" lang="en-US" altLang="ja-JP" sz="3600" dirty="0" smtClean="0">
              <a:solidFill>
                <a:prstClr val="white"/>
              </a:solidFill>
              <a:latin typeface="メイリオ" panose="020B0604030504040204" pitchFamily="50" charset="-128"/>
              <a:ea typeface="メイリオ" panose="020B0604030504040204" pitchFamily="50" charset="-128"/>
              <a:cs typeface="メイリオ" panose="020B0604030504040204" pitchFamily="50" charset="-128"/>
            </a:endParaRPr>
          </a:p>
          <a:p>
            <a:pPr algn="ctr" defTabSz="914400"/>
            <a:r>
              <a:rPr kumimoji="1" lang="ja-JP" altLang="en-US" sz="3600" dirty="0" smtClean="0">
                <a:solidFill>
                  <a:prstClr val="white"/>
                </a:solidFill>
                <a:latin typeface="メイリオ" panose="020B0604030504040204" pitchFamily="50" charset="-128"/>
                <a:ea typeface="メイリオ" panose="020B0604030504040204" pitchFamily="50" charset="-128"/>
                <a:cs typeface="メイリオ" panose="020B0604030504040204" pitchFamily="50" charset="-128"/>
              </a:rPr>
              <a:t>－企業の抱える</a:t>
            </a:r>
            <a:r>
              <a:rPr kumimoji="1" lang="en-US" altLang="ja-JP" sz="3600" dirty="0" smtClean="0">
                <a:solidFill>
                  <a:prstClr val="white"/>
                </a:solidFill>
                <a:latin typeface="メイリオ" panose="020B0604030504040204" pitchFamily="50" charset="-128"/>
                <a:ea typeface="メイリオ" panose="020B0604030504040204" pitchFamily="50" charset="-128"/>
                <a:cs typeface="メイリオ" panose="020B0604030504040204" pitchFamily="50" charset="-128"/>
              </a:rPr>
              <a:t>7</a:t>
            </a:r>
            <a:r>
              <a:rPr kumimoji="1" lang="ja-JP" altLang="en-US" sz="3600" dirty="0" err="1" smtClean="0">
                <a:solidFill>
                  <a:prstClr val="white"/>
                </a:solidFill>
                <a:latin typeface="メイリオ" panose="020B0604030504040204" pitchFamily="50" charset="-128"/>
                <a:ea typeface="メイリオ" panose="020B0604030504040204" pitchFamily="50" charset="-128"/>
                <a:cs typeface="メイリオ" panose="020B0604030504040204" pitchFamily="50" charset="-128"/>
              </a:rPr>
              <a:t>つの</a:t>
            </a:r>
            <a:r>
              <a:rPr kumimoji="1" lang="ja-JP" altLang="en-US" sz="3600" dirty="0" smtClean="0">
                <a:solidFill>
                  <a:prstClr val="white"/>
                </a:solidFill>
                <a:latin typeface="メイリオ" panose="020B0604030504040204" pitchFamily="50" charset="-128"/>
                <a:ea typeface="メイリオ" panose="020B0604030504040204" pitchFamily="50" charset="-128"/>
                <a:cs typeface="メイリオ" panose="020B0604030504040204" pitchFamily="50" charset="-128"/>
              </a:rPr>
              <a:t>学習障害</a:t>
            </a:r>
            <a:endParaRPr kumimoji="1" lang="en-US" altLang="ja-JP" sz="3600" dirty="0" smtClean="0">
              <a:solidFill>
                <a:prstClr val="white"/>
              </a:solidFill>
              <a:latin typeface="メイリオ" panose="020B0604030504040204" pitchFamily="50" charset="-128"/>
              <a:ea typeface="メイリオ" panose="020B0604030504040204" pitchFamily="50" charset="-128"/>
              <a:cs typeface="メイリオ" panose="020B0604030504040204" pitchFamily="50" charset="-128"/>
            </a:endParaRPr>
          </a:p>
          <a:p>
            <a:pPr algn="ctr" defTabSz="914400"/>
            <a:r>
              <a:rPr kumimoji="1" lang="ja-JP" altLang="en-US" sz="2800" dirty="0" smtClean="0">
                <a:solidFill>
                  <a:prstClr val="white"/>
                </a:solidFill>
                <a:latin typeface="メイリオ" panose="020B0604030504040204" pitchFamily="50" charset="-128"/>
                <a:ea typeface="メイリオ" panose="020B0604030504040204" pitchFamily="50" charset="-128"/>
                <a:cs typeface="メイリオ" panose="020B0604030504040204" pitchFamily="50" charset="-128"/>
              </a:rPr>
              <a:t>振り返り</a:t>
            </a:r>
            <a:endParaRPr kumimoji="1" lang="ja-JP" altLang="en-US" sz="2800" dirty="0">
              <a:solidFill>
                <a:prstClr val="white"/>
              </a:solidFill>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1027" name="Picture 3" descr="C:\Users\nawozo\AppData\Local\Microsoft\Windows\Temporary Internet Files\Content.IE5\74G0UTSF\MC900196070[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248128" y="4941168"/>
            <a:ext cx="2449373" cy="1125626"/>
          </a:xfrm>
          <a:prstGeom prst="rect">
            <a:avLst/>
          </a:prstGeom>
          <a:noFill/>
          <a:extLst>
            <a:ext uri="{909E8E84-426E-40DD-AFC4-6F175D3DCCD1}">
              <a14:hiddenFill xmlns:a14="http://schemas.microsoft.com/office/drawing/2010/main">
                <a:solidFill>
                  <a:srgbClr val="FFFFFF"/>
                </a:solidFill>
              </a14:hiddenFill>
            </a:ext>
          </a:extLst>
        </p:spPr>
      </p:pic>
      <p:sp>
        <p:nvSpPr>
          <p:cNvPr id="5" name="テキスト ボックス 4"/>
          <p:cNvSpPr txBox="1"/>
          <p:nvPr/>
        </p:nvSpPr>
        <p:spPr>
          <a:xfrm>
            <a:off x="9697501" y="6066794"/>
            <a:ext cx="1261884" cy="523220"/>
          </a:xfrm>
          <a:prstGeom prst="rect">
            <a:avLst/>
          </a:prstGeom>
          <a:noFill/>
        </p:spPr>
        <p:txBody>
          <a:bodyPr wrap="none" rtlCol="0">
            <a:spAutoFit/>
          </a:bodyPr>
          <a:lstStyle/>
          <a:p>
            <a:pPr defTabSz="914400"/>
            <a:r>
              <a:rPr kumimoji="1" lang="ja-JP" altLang="en-US" sz="28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ペダル</a:t>
            </a:r>
          </a:p>
        </p:txBody>
      </p:sp>
    </p:spTree>
    <p:extLst>
      <p:ext uri="{BB962C8B-B14F-4D97-AF65-F5344CB8AC3E}">
        <p14:creationId xmlns:p14="http://schemas.microsoft.com/office/powerpoint/2010/main" val="742942625"/>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スリップストリーム">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377</TotalTime>
  <Words>1288</Words>
  <Application>Microsoft Office PowerPoint</Application>
  <PresentationFormat>ユーザー設定</PresentationFormat>
  <Paragraphs>236</Paragraphs>
  <Slides>34</Slides>
  <Notes>12</Notes>
  <HiddenSlides>0</HiddenSlides>
  <MMClips>0</MMClips>
  <ScaleCrop>false</ScaleCrop>
  <HeadingPairs>
    <vt:vector size="4" baseType="variant">
      <vt:variant>
        <vt:lpstr>テーマ</vt:lpstr>
      </vt:variant>
      <vt:variant>
        <vt:i4>2</vt:i4>
      </vt:variant>
      <vt:variant>
        <vt:lpstr>スライド タイトル</vt:lpstr>
      </vt:variant>
      <vt:variant>
        <vt:i4>34</vt:i4>
      </vt:variant>
    </vt:vector>
  </HeadingPairs>
  <TitlesOfParts>
    <vt:vector size="36" baseType="lpstr">
      <vt:lpstr>Office テーマ</vt:lpstr>
      <vt:lpstr>Office ​​テーマ</vt:lpstr>
      <vt:lpstr>第１章 　　充分長いてこがあれば、 　　　　片手で世界を動かしてみせよう</vt:lpstr>
      <vt:lpstr>THE FIFTH DISCIPLINE</vt:lpstr>
      <vt:lpstr>学習する組織の５つの鍵①</vt:lpstr>
      <vt:lpstr>ケース紹介　～渋滞する道路の例～</vt:lpstr>
      <vt:lpstr>ケース紹介　～渋滞する道路の例～</vt:lpstr>
      <vt:lpstr>学習する組織の５つの鍵②</vt:lpstr>
      <vt:lpstr>学習する組織の５つの鍵③</vt:lpstr>
      <vt:lpstr>ケース紹介　～リクルートの例～</vt:lpstr>
      <vt:lpstr>PowerPoint プレゼンテーション</vt:lpstr>
      <vt:lpstr>PowerPoint プレゼンテーション</vt:lpstr>
      <vt:lpstr>１「職務イコール自分」</vt:lpstr>
      <vt:lpstr>2「敵は向こうに」</vt:lpstr>
      <vt:lpstr>3 積極策の幻想</vt:lpstr>
      <vt:lpstr>4 個々の出来事にとらわれる</vt:lpstr>
      <vt:lpstr>5 ゆでられた蛙の寓話</vt:lpstr>
      <vt:lpstr>6 体験から学ぶという錯覚</vt:lpstr>
      <vt:lpstr>7 経営チームの神話</vt:lpstr>
      <vt:lpstr>学習障害の克服に向けて</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１「職務イコール自分」</vt:lpstr>
      <vt:lpstr>2「敵は向こうに」</vt:lpstr>
      <vt:lpstr>3 積極策の幻想</vt:lpstr>
      <vt:lpstr>4 個々の出来事にとらわれる</vt:lpstr>
      <vt:lpstr>5 ゆでられた蛙の寓話</vt:lpstr>
      <vt:lpstr>6 体験から学ぶという錯覚</vt:lpstr>
      <vt:lpstr>7 経営チームの神話</vt:lpstr>
      <vt:lpstr>学習障害の克服に向けて</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第１章 　　充分長いてこがあれば、 　　　　片手で世界を動かしてみせよう</dc:title>
  <dc:creator>齋藤実奈子</dc:creator>
  <cp:lastModifiedBy>ohyama</cp:lastModifiedBy>
  <cp:revision>25</cp:revision>
  <dcterms:created xsi:type="dcterms:W3CDTF">2014-10-06T01:40:35Z</dcterms:created>
  <dcterms:modified xsi:type="dcterms:W3CDTF">2014-10-10T05:40:03Z</dcterms:modified>
</cp:coreProperties>
</file>