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5" r:id="rId5"/>
    <p:sldId id="266" r:id="rId6"/>
    <p:sldId id="267" r:id="rId7"/>
    <p:sldId id="268" r:id="rId8"/>
    <p:sldId id="271" r:id="rId9"/>
    <p:sldId id="260" r:id="rId10"/>
    <p:sldId id="270" r:id="rId11"/>
    <p:sldId id="272" r:id="rId12"/>
    <p:sldId id="273" r:id="rId13"/>
    <p:sldId id="274" r:id="rId14"/>
    <p:sldId id="275" r:id="rId15"/>
    <p:sldId id="269" r:id="rId16"/>
    <p:sldId id="276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98139D9-FBCA-4B18-A632-2C267F4913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79A0E27-FBDD-4E06-ABDE-5CD222DA0D2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kumimoji="1"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第四章ケース紹介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-1683568"/>
            <a:ext cx="4959136" cy="495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2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楽しいクイズ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69160"/>
            <a:ext cx="1440160" cy="1440160"/>
          </a:xfrm>
        </p:spPr>
      </p:pic>
      <p:sp>
        <p:nvSpPr>
          <p:cNvPr id="9" name="角丸四角形 8"/>
          <p:cNvSpPr/>
          <p:nvPr/>
        </p:nvSpPr>
        <p:spPr>
          <a:xfrm>
            <a:off x="971600" y="548680"/>
            <a:ext cx="3456384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著名</a:t>
            </a:r>
            <a:r>
              <a:rPr kumimoji="1" lang="ja-JP" altLang="en-US" sz="2800" dirty="0" smtClean="0"/>
              <a:t>商品に集中</a:t>
            </a:r>
            <a:endParaRPr kumimoji="1" lang="ja-JP" altLang="en-US" sz="2800" dirty="0"/>
          </a:p>
        </p:txBody>
      </p:sp>
      <p:sp>
        <p:nvSpPr>
          <p:cNvPr id="10" name="角丸四角形 9"/>
          <p:cNvSpPr/>
          <p:nvPr/>
        </p:nvSpPr>
        <p:spPr>
          <a:xfrm>
            <a:off x="971600" y="3068960"/>
            <a:ext cx="3456384" cy="21602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他社の資本</a:t>
            </a:r>
            <a:endParaRPr kumimoji="1" lang="en-US" altLang="ja-JP" sz="2800" dirty="0" smtClean="0"/>
          </a:p>
          <a:p>
            <a:pPr algn="ctr"/>
            <a:r>
              <a:rPr kumimoji="1" lang="ja-JP" altLang="en-US" sz="2800" dirty="0" smtClean="0"/>
              <a:t>受け入れ</a:t>
            </a:r>
            <a:endParaRPr kumimoji="1" lang="ja-JP" altLang="en-US" sz="2800" dirty="0"/>
          </a:p>
        </p:txBody>
      </p:sp>
      <p:sp>
        <p:nvSpPr>
          <p:cNvPr id="13" name="角丸四角形 12"/>
          <p:cNvSpPr/>
          <p:nvPr/>
        </p:nvSpPr>
        <p:spPr>
          <a:xfrm>
            <a:off x="4716016" y="548680"/>
            <a:ext cx="3456384" cy="216024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原点回帰</a:t>
            </a:r>
            <a:endParaRPr kumimoji="1" lang="ja-JP" altLang="en-US" sz="2800" dirty="0"/>
          </a:p>
        </p:txBody>
      </p:sp>
      <p:sp>
        <p:nvSpPr>
          <p:cNvPr id="14" name="角丸四角形 13"/>
          <p:cNvSpPr/>
          <p:nvPr/>
        </p:nvSpPr>
        <p:spPr>
          <a:xfrm>
            <a:off x="4716016" y="3068960"/>
            <a:ext cx="3456384" cy="216024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現状維持</a:t>
            </a:r>
            <a:endParaRPr kumimoji="1" lang="ja-JP" altLang="en-US" sz="2800" dirty="0"/>
          </a:p>
        </p:txBody>
      </p:sp>
      <p:sp>
        <p:nvSpPr>
          <p:cNvPr id="16" name="角丸四角形 15"/>
          <p:cNvSpPr/>
          <p:nvPr/>
        </p:nvSpPr>
        <p:spPr>
          <a:xfrm>
            <a:off x="971600" y="1268760"/>
            <a:ext cx="7200800" cy="36004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/>
              <a:t>原点回帰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19287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3" grpId="0" animBg="1"/>
      <p:bldP spid="13" grpId="1" animBg="1"/>
      <p:bldP spid="14" grpId="0" animBg="1"/>
      <p:bldP spid="14" grpId="1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楽しいクイズ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69160"/>
            <a:ext cx="1440160" cy="1440160"/>
          </a:xfrm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b="1" dirty="0" smtClean="0">
                <a:solidFill>
                  <a:srgbClr val="073E87"/>
                </a:solidFill>
              </a:rPr>
              <a:t>富士重工業（スバル）</a:t>
            </a:r>
            <a:endParaRPr lang="en-US" altLang="ja-JP" sz="3200" b="1" dirty="0" smtClean="0">
              <a:solidFill>
                <a:srgbClr val="073E87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ja-JP" altLang="en-US" dirty="0">
                <a:solidFill>
                  <a:srgbClr val="073E87"/>
                </a:solidFill>
              </a:rPr>
              <a:t>　</a:t>
            </a:r>
            <a:r>
              <a:rPr lang="ja-JP" altLang="en-US" dirty="0" smtClean="0">
                <a:solidFill>
                  <a:srgbClr val="073E87"/>
                </a:solidFill>
              </a:rPr>
              <a:t>航空機製造で培った独自技術を用いて発展してきた自動車メーカー。円高の進行等で徐々に経営難に陥る。</a:t>
            </a:r>
            <a:endParaRPr lang="en-US" altLang="ja-JP" dirty="0" smtClean="0">
              <a:solidFill>
                <a:srgbClr val="073E87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altLang="ja-JP" dirty="0">
              <a:solidFill>
                <a:srgbClr val="073E87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ja-JP" altLang="en-US" b="1" dirty="0" smtClean="0">
                <a:solidFill>
                  <a:srgbClr val="073E87"/>
                </a:solidFill>
              </a:rPr>
              <a:t>何故復活出来たのだろうか？</a:t>
            </a:r>
            <a:endParaRPr lang="ja-JP" altLang="en-US" b="1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2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楽しいクイズ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69160"/>
            <a:ext cx="1440160" cy="1440160"/>
          </a:xfrm>
        </p:spPr>
      </p:pic>
      <p:sp>
        <p:nvSpPr>
          <p:cNvPr id="9" name="角丸四角形 8"/>
          <p:cNvSpPr/>
          <p:nvPr/>
        </p:nvSpPr>
        <p:spPr>
          <a:xfrm>
            <a:off x="971600" y="548680"/>
            <a:ext cx="3456384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prstClr val="white"/>
                </a:solidFill>
              </a:rPr>
              <a:t>現状維持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971600" y="3068960"/>
            <a:ext cx="3456384" cy="21602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white"/>
                </a:solidFill>
              </a:rPr>
              <a:t>社外から</a:t>
            </a:r>
            <a:endParaRPr lang="en-US" altLang="ja-JP" sz="2800" dirty="0" smtClean="0">
              <a:solidFill>
                <a:prstClr val="white"/>
              </a:solidFill>
            </a:endParaRPr>
          </a:p>
          <a:p>
            <a:pPr algn="ctr"/>
            <a:r>
              <a:rPr lang="ja-JP" altLang="en-US" sz="2800" dirty="0" smtClean="0">
                <a:solidFill>
                  <a:prstClr val="white"/>
                </a:solidFill>
              </a:rPr>
              <a:t>代表取締役を採用</a:t>
            </a:r>
            <a:endParaRPr lang="en-US" altLang="ja-JP" sz="2800" dirty="0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716016" y="548680"/>
            <a:ext cx="3456384" cy="216024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white"/>
                </a:solidFill>
              </a:rPr>
              <a:t>スモールカー路線</a:t>
            </a:r>
            <a:endParaRPr lang="ja-JP" altLang="en-US" sz="2800" dirty="0">
              <a:solidFill>
                <a:prstClr val="white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4716016" y="3068960"/>
            <a:ext cx="3456384" cy="216024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white"/>
                </a:solidFill>
              </a:rPr>
              <a:t>ニッチ</a:t>
            </a:r>
            <a:r>
              <a:rPr lang="ja-JP" altLang="en-US" sz="2800" dirty="0">
                <a:solidFill>
                  <a:prstClr val="white"/>
                </a:solidFill>
              </a:rPr>
              <a:t>戦略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971600" y="1268760"/>
            <a:ext cx="7200800" cy="36004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0" dirty="0" smtClean="0"/>
              <a:t>ニッチ戦略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39695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3" grpId="0" animBg="1"/>
      <p:bldP spid="13" grpId="1" animBg="1"/>
      <p:bldP spid="14" grpId="0" animBg="1"/>
      <p:bldP spid="14" grpId="1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楽しいクイズ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69160"/>
            <a:ext cx="1440160" cy="1440160"/>
          </a:xfrm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b="1" dirty="0" smtClean="0">
                <a:solidFill>
                  <a:srgbClr val="073E87"/>
                </a:solidFill>
              </a:rPr>
              <a:t>シオノギ製薬</a:t>
            </a:r>
            <a:endParaRPr lang="en-US" altLang="ja-JP" sz="3200" b="1" dirty="0" smtClean="0">
              <a:solidFill>
                <a:srgbClr val="073E87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ja-JP" altLang="en-US" dirty="0">
                <a:solidFill>
                  <a:srgbClr val="073E87"/>
                </a:solidFill>
              </a:rPr>
              <a:t>　明治</a:t>
            </a:r>
            <a:r>
              <a:rPr lang="ja-JP" altLang="en-US" dirty="0" smtClean="0">
                <a:solidFill>
                  <a:srgbClr val="073E87"/>
                </a:solidFill>
              </a:rPr>
              <a:t>時代創業で和漢薬、洋薬輸入、自家製薬と主要部門を変遷して「新薬の塩野義」と呼ばれるも、耐性菌問題から経営不振に陥る。</a:t>
            </a:r>
            <a:endParaRPr lang="en-US" altLang="ja-JP" dirty="0" smtClean="0">
              <a:solidFill>
                <a:srgbClr val="073E87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altLang="ja-JP" dirty="0">
              <a:solidFill>
                <a:srgbClr val="073E87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ja-JP" altLang="en-US" b="1" dirty="0" smtClean="0">
                <a:solidFill>
                  <a:srgbClr val="073E87"/>
                </a:solidFill>
              </a:rPr>
              <a:t>何故復活出来たのだろうか？</a:t>
            </a:r>
            <a:endParaRPr lang="ja-JP" altLang="en-US" b="1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75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楽しいクイズ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69160"/>
            <a:ext cx="1440160" cy="1440160"/>
          </a:xfrm>
        </p:spPr>
      </p:pic>
      <p:sp>
        <p:nvSpPr>
          <p:cNvPr id="9" name="角丸四角形 8"/>
          <p:cNvSpPr/>
          <p:nvPr/>
        </p:nvSpPr>
        <p:spPr>
          <a:xfrm>
            <a:off x="971600" y="548680"/>
            <a:ext cx="3456384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white"/>
                </a:solidFill>
              </a:rPr>
              <a:t>多角化</a:t>
            </a:r>
            <a:r>
              <a:rPr lang="ja-JP" altLang="en-US" sz="2800" dirty="0">
                <a:solidFill>
                  <a:prstClr val="white"/>
                </a:solidFill>
              </a:rPr>
              <a:t>戦略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971600" y="3068960"/>
            <a:ext cx="3456384" cy="21602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prstClr val="white"/>
                </a:solidFill>
              </a:rPr>
              <a:t>現状維持</a:t>
            </a:r>
            <a:endParaRPr lang="en-US" altLang="ja-JP" sz="2800" dirty="0">
              <a:solidFill>
                <a:prstClr val="white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716016" y="548680"/>
            <a:ext cx="3456384" cy="216024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white"/>
                </a:solidFill>
              </a:rPr>
              <a:t>他社の</a:t>
            </a:r>
            <a:endParaRPr lang="en-US" altLang="ja-JP" sz="2800" dirty="0" smtClean="0">
              <a:solidFill>
                <a:prstClr val="white"/>
              </a:solidFill>
            </a:endParaRPr>
          </a:p>
          <a:p>
            <a:pPr algn="ctr"/>
            <a:r>
              <a:rPr lang="ja-JP" altLang="en-US" sz="2800" dirty="0" smtClean="0">
                <a:solidFill>
                  <a:prstClr val="white"/>
                </a:solidFill>
              </a:rPr>
              <a:t>資本受け入れ</a:t>
            </a:r>
            <a:endParaRPr lang="ja-JP" altLang="en-US" sz="2800" dirty="0">
              <a:solidFill>
                <a:prstClr val="white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4716016" y="3068960"/>
            <a:ext cx="3456384" cy="216024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prstClr val="white"/>
                </a:solidFill>
              </a:rPr>
              <a:t>集中戦略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971600" y="1268760"/>
            <a:ext cx="7200800" cy="36004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0" dirty="0" smtClean="0"/>
              <a:t>集中</a:t>
            </a:r>
            <a:r>
              <a:rPr lang="ja-JP" altLang="en-US" sz="6000" dirty="0"/>
              <a:t>戦略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22785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3" grpId="0" animBg="1"/>
      <p:bldP spid="13" grpId="1" animBg="1"/>
      <p:bldP spid="14" grpId="0" animBg="1"/>
      <p:bldP spid="14" grpId="1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200" y="838200"/>
            <a:ext cx="6953200" cy="4419600"/>
          </a:xfrm>
        </p:spPr>
        <p:txBody>
          <a:bodyPr/>
          <a:lstStyle/>
          <a:p>
            <a:r>
              <a:rPr lang="ja-JP" altLang="en-US" dirty="0" smtClean="0"/>
              <a:t>問題から目を逸らさない</a:t>
            </a:r>
            <a:endParaRPr lang="en-US" altLang="ja-JP" dirty="0" smtClean="0"/>
          </a:p>
          <a:p>
            <a:r>
              <a:rPr lang="ja-JP" altLang="en-US" dirty="0" smtClean="0"/>
              <a:t>原因は自社にある</a:t>
            </a:r>
            <a:endParaRPr lang="en-US" altLang="ja-JP" dirty="0" smtClean="0"/>
          </a:p>
          <a:p>
            <a:r>
              <a:rPr kumimoji="1" lang="ja-JP" altLang="en-US" dirty="0" smtClean="0"/>
              <a:t>目先の問題ばかりに気をとられてはいけない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その解決策のもたらす影響を考慮する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460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200" y="2638400"/>
            <a:ext cx="7467600" cy="122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800" b="1" dirty="0" smtClean="0"/>
              <a:t>ありがとうございました。</a:t>
            </a:r>
            <a:endParaRPr kumimoji="1" lang="ja-JP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45424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608" y="-27384"/>
            <a:ext cx="10402846" cy="68853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7038">
            <a:off x="4658086" y="10879"/>
            <a:ext cx="2409825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7994">
            <a:off x="3143193" y="-239366"/>
            <a:ext cx="1440160" cy="651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38965">
            <a:off x="-492928" y="1176183"/>
            <a:ext cx="35433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94970">
            <a:off x="6862850" y="1196303"/>
            <a:ext cx="161925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4696">
            <a:off x="1831461" y="53032"/>
            <a:ext cx="7096125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3768">
            <a:off x="37614" y="783101"/>
            <a:ext cx="140970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9255">
            <a:off x="1684553" y="358113"/>
            <a:ext cx="5943600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32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6600" dirty="0" smtClean="0"/>
              <a:t>ゼネラルモータース</a:t>
            </a:r>
            <a:endParaRPr kumimoji="1" lang="ja-JP" altLang="en-US" sz="6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GM</a:t>
            </a:r>
            <a:r>
              <a:rPr lang="ja-JP" altLang="en-US" dirty="0"/>
              <a:t>は</a:t>
            </a:r>
            <a:r>
              <a:rPr lang="en-US" altLang="ja-JP" dirty="0"/>
              <a:t>1908</a:t>
            </a:r>
            <a:r>
              <a:rPr lang="ja-JP" altLang="en-US" dirty="0"/>
              <a:t>年にミシガン州で創業された自動車会社で、</a:t>
            </a:r>
            <a:r>
              <a:rPr lang="en-US" altLang="ja-JP" dirty="0"/>
              <a:t>1920</a:t>
            </a:r>
            <a:r>
              <a:rPr lang="ja-JP" altLang="en-US" dirty="0"/>
              <a:t>年代にはフォードを追い抜き、全米</a:t>
            </a:r>
            <a:r>
              <a:rPr lang="en-US" altLang="ja-JP" dirty="0"/>
              <a:t>No.1</a:t>
            </a:r>
            <a:r>
              <a:rPr lang="ja-JP" altLang="en-US" dirty="0"/>
              <a:t>の自動車</a:t>
            </a:r>
            <a:r>
              <a:rPr lang="ja-JP" altLang="en-US" dirty="0" smtClean="0"/>
              <a:t>会社</a:t>
            </a:r>
            <a:r>
              <a:rPr lang="ja-JP" altLang="en-US" dirty="0"/>
              <a:t>で</a:t>
            </a:r>
            <a:r>
              <a:rPr lang="ja-JP" altLang="en-US" dirty="0" smtClean="0"/>
              <a:t>あった。しかし</a:t>
            </a:r>
            <a:r>
              <a:rPr lang="en-US" altLang="ja-JP" dirty="0" smtClean="0"/>
              <a:t>2009</a:t>
            </a:r>
            <a:r>
              <a:rPr lang="ja-JP" altLang="en-US" dirty="0" smtClean="0"/>
              <a:t>年</a:t>
            </a:r>
            <a:r>
              <a:rPr lang="en-US" altLang="ja-JP" dirty="0" smtClean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r>
              <a:rPr lang="ja-JP" altLang="en-US" dirty="0" smtClean="0"/>
              <a:t>、</a:t>
            </a:r>
            <a:r>
              <a:rPr lang="en-US" altLang="ja-JP" dirty="0" smtClean="0"/>
              <a:t>GM</a:t>
            </a:r>
            <a:r>
              <a:rPr lang="ja-JP" altLang="en-US" dirty="0" smtClean="0"/>
              <a:t>は</a:t>
            </a:r>
            <a:r>
              <a:rPr lang="ja-JP" altLang="en-US" dirty="0"/>
              <a:t>連邦破産法第</a:t>
            </a:r>
            <a:r>
              <a:rPr lang="en-US" altLang="ja-JP" dirty="0"/>
              <a:t>11</a:t>
            </a:r>
            <a:r>
              <a:rPr lang="ja-JP" altLang="en-US" dirty="0" smtClean="0"/>
              <a:t>条の</a:t>
            </a:r>
            <a:r>
              <a:rPr lang="ja-JP" altLang="en-US" dirty="0"/>
              <a:t>適用を</a:t>
            </a:r>
            <a:r>
              <a:rPr lang="ja-JP" altLang="en-US" dirty="0" smtClean="0"/>
              <a:t>申請、</a:t>
            </a:r>
            <a:r>
              <a:rPr lang="ja-JP" altLang="en-US" dirty="0"/>
              <a:t>法的整理に</a:t>
            </a:r>
            <a:r>
              <a:rPr lang="ja-JP" altLang="en-US" dirty="0" smtClean="0"/>
              <a:t>入ったことで、</a:t>
            </a:r>
            <a:r>
              <a:rPr lang="ja-JP" altLang="en-US" dirty="0"/>
              <a:t>事実上破産し国有化された。</a:t>
            </a:r>
            <a:r>
              <a:rPr lang="ja-JP" altLang="en-US" dirty="0" smtClean="0"/>
              <a:t>また、</a:t>
            </a:r>
            <a:r>
              <a:rPr lang="en-US" altLang="ja-JP" dirty="0" smtClean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12</a:t>
            </a:r>
            <a:r>
              <a:rPr lang="ja-JP" altLang="en-US" dirty="0"/>
              <a:t>月</a:t>
            </a:r>
            <a:r>
              <a:rPr lang="en-US" altLang="ja-JP" dirty="0"/>
              <a:t>9</a:t>
            </a:r>
            <a:r>
              <a:rPr lang="ja-JP" altLang="en-US" dirty="0"/>
              <a:t>日にアメリカ合衆国財務省が保有する</a:t>
            </a:r>
            <a:r>
              <a:rPr lang="en-US" altLang="ja-JP" dirty="0"/>
              <a:t>GM</a:t>
            </a:r>
            <a:r>
              <a:rPr lang="ja-JP" altLang="en-US" dirty="0"/>
              <a:t>の株式を全て売却し国有化が終了した。製造業では、世界最大規模の破産と</a:t>
            </a:r>
            <a:r>
              <a:rPr lang="ja-JP" altLang="en-US" dirty="0" smtClean="0"/>
              <a:t>なった。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65226" y="297684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 smtClean="0">
                <a:solidFill>
                  <a:srgbClr val="FF0000"/>
                </a:solidFill>
              </a:rPr>
              <a:t>事実上破産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999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27584" y="404664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 smtClean="0">
                <a:solidFill>
                  <a:schemeClr val="tx2"/>
                </a:solidFill>
              </a:rPr>
              <a:t>1970</a:t>
            </a:r>
            <a:r>
              <a:rPr kumimoji="1" lang="ja-JP" altLang="en-US" sz="6000" b="1" dirty="0" smtClean="0">
                <a:solidFill>
                  <a:schemeClr val="tx2"/>
                </a:solidFill>
              </a:rPr>
              <a:t>年代</a:t>
            </a:r>
            <a:endParaRPr kumimoji="1" lang="ja-JP" altLang="en-US" sz="6000" b="1" dirty="0">
              <a:solidFill>
                <a:schemeClr val="tx2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952563" y="1268760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オイルショック時、政府の補助金に</a:t>
            </a:r>
            <a:r>
              <a:rPr lang="ja-JP" altLang="en-US" sz="2800" dirty="0" smtClean="0"/>
              <a:t>頼り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自ら改善する努力をしなかった</a:t>
            </a:r>
            <a:endParaRPr lang="ja-JP" altLang="en-US" sz="2800" dirty="0"/>
          </a:p>
        </p:txBody>
      </p:sp>
      <p:sp>
        <p:nvSpPr>
          <p:cNvPr id="6" name="下矢印 5"/>
          <p:cNvSpPr/>
          <p:nvPr/>
        </p:nvSpPr>
        <p:spPr>
          <a:xfrm>
            <a:off x="3851920" y="270892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971600" y="3429000"/>
            <a:ext cx="72008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補助金に依存する体質に</a:t>
            </a:r>
            <a:endParaRPr lang="en-US" altLang="ja-JP" sz="2800" dirty="0" smtClean="0"/>
          </a:p>
        </p:txBody>
      </p:sp>
      <p:sp>
        <p:nvSpPr>
          <p:cNvPr id="8" name="下矢印 7"/>
          <p:cNvSpPr/>
          <p:nvPr/>
        </p:nvSpPr>
        <p:spPr>
          <a:xfrm>
            <a:off x="3851920" y="414908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971600" y="4856332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破綻寸前のとなった際にも補助金を頼る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廃案となり破綻へ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952563" y="1988840"/>
            <a:ext cx="7200800" cy="28674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/>
              <a:t>５．治療策が病気そのもの</a:t>
            </a:r>
            <a:endParaRPr lang="en-US" altLang="ja-JP" sz="4000" dirty="0" smtClean="0"/>
          </a:p>
          <a:p>
            <a:pPr algn="ctr"/>
            <a:r>
              <a:rPr lang="ja-JP" altLang="en-US" sz="4000" dirty="0"/>
              <a:t>　</a:t>
            </a:r>
            <a:r>
              <a:rPr lang="ja-JP" altLang="en-US" sz="4000" dirty="0" smtClean="0"/>
              <a:t>　より問題なことがある</a:t>
            </a:r>
          </a:p>
        </p:txBody>
      </p:sp>
    </p:spTree>
    <p:extLst>
      <p:ext uri="{BB962C8B-B14F-4D97-AF65-F5344CB8AC3E}">
        <p14:creationId xmlns:p14="http://schemas.microsoft.com/office/powerpoint/2010/main" val="187475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27584" y="404664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 smtClean="0">
                <a:solidFill>
                  <a:schemeClr val="tx2"/>
                </a:solidFill>
              </a:rPr>
              <a:t>1980</a:t>
            </a:r>
            <a:r>
              <a:rPr kumimoji="1" lang="ja-JP" altLang="en-US" sz="6000" b="1" dirty="0" smtClean="0">
                <a:solidFill>
                  <a:schemeClr val="tx2"/>
                </a:solidFill>
              </a:rPr>
              <a:t>年代</a:t>
            </a:r>
            <a:endParaRPr kumimoji="1" lang="ja-JP" altLang="en-US" sz="6000" b="1" dirty="0">
              <a:solidFill>
                <a:schemeClr val="tx2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952563" y="1268760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日本の低燃費車が国内で売上げを伸ばすため、政府から圧力をかけてもらう</a:t>
            </a:r>
            <a:endParaRPr lang="ja-JP" altLang="en-US" sz="2800" dirty="0"/>
          </a:p>
        </p:txBody>
      </p:sp>
      <p:sp>
        <p:nvSpPr>
          <p:cNvPr id="6" name="下矢印 5"/>
          <p:cNvSpPr/>
          <p:nvPr/>
        </p:nvSpPr>
        <p:spPr>
          <a:xfrm>
            <a:off x="3851920" y="270892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971600" y="3429000"/>
            <a:ext cx="72008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問題の根本は解決しないまま</a:t>
            </a:r>
          </a:p>
        </p:txBody>
      </p:sp>
      <p:sp>
        <p:nvSpPr>
          <p:cNvPr id="8" name="下矢印 7"/>
          <p:cNvSpPr/>
          <p:nvPr/>
        </p:nvSpPr>
        <p:spPr>
          <a:xfrm>
            <a:off x="3851920" y="414908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971600" y="4856332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需要を取り戻すことはできずに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日本車</a:t>
            </a:r>
            <a:r>
              <a:rPr lang="ja-JP" altLang="en-US" sz="2800" dirty="0"/>
              <a:t>に</a:t>
            </a:r>
            <a:r>
              <a:rPr lang="ja-JP" altLang="en-US" sz="2800" dirty="0" smtClean="0"/>
              <a:t>市場を奪われる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952563" y="1988840"/>
            <a:ext cx="7200800" cy="28674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/>
              <a:t>４．安易な出口は通常元に戻る</a:t>
            </a:r>
          </a:p>
        </p:txBody>
      </p:sp>
    </p:spTree>
    <p:extLst>
      <p:ext uri="{BB962C8B-B14F-4D97-AF65-F5344CB8AC3E}">
        <p14:creationId xmlns:p14="http://schemas.microsoft.com/office/powerpoint/2010/main" val="302617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27584" y="404664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 smtClean="0">
                <a:solidFill>
                  <a:schemeClr val="tx2"/>
                </a:solidFill>
              </a:rPr>
              <a:t>1990</a:t>
            </a:r>
            <a:r>
              <a:rPr kumimoji="1" lang="ja-JP" altLang="en-US" sz="6000" b="1" dirty="0" smtClean="0">
                <a:solidFill>
                  <a:schemeClr val="tx2"/>
                </a:solidFill>
              </a:rPr>
              <a:t>年代</a:t>
            </a:r>
            <a:endParaRPr kumimoji="1" lang="ja-JP" altLang="en-US" sz="6000" b="1" dirty="0">
              <a:solidFill>
                <a:schemeClr val="tx2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952563" y="1268760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医療保険、年金制度などの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社員に対する充実した保障制度</a:t>
            </a:r>
            <a:endParaRPr lang="ja-JP" altLang="en-US" sz="2800" dirty="0"/>
          </a:p>
        </p:txBody>
      </p:sp>
      <p:sp>
        <p:nvSpPr>
          <p:cNvPr id="6" name="下矢印 5"/>
          <p:cNvSpPr/>
          <p:nvPr/>
        </p:nvSpPr>
        <p:spPr>
          <a:xfrm>
            <a:off x="3851920" y="270892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971600" y="3429000"/>
            <a:ext cx="72008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業績良好の頃は発現しなかった問題</a:t>
            </a:r>
          </a:p>
        </p:txBody>
      </p:sp>
      <p:sp>
        <p:nvSpPr>
          <p:cNvPr id="8" name="下矢印 7"/>
          <p:cNvSpPr/>
          <p:nvPr/>
        </p:nvSpPr>
        <p:spPr>
          <a:xfrm>
            <a:off x="3851920" y="414908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971600" y="4856332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業績の悪化に伴って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巨額の負担となって財政を圧迫する</a:t>
            </a:r>
            <a:endParaRPr lang="en-US" altLang="ja-JP" sz="2800" dirty="0" smtClean="0"/>
          </a:p>
        </p:txBody>
      </p:sp>
      <p:sp>
        <p:nvSpPr>
          <p:cNvPr id="10" name="角丸四角形 9"/>
          <p:cNvSpPr/>
          <p:nvPr/>
        </p:nvSpPr>
        <p:spPr>
          <a:xfrm>
            <a:off x="952563" y="1988840"/>
            <a:ext cx="7200800" cy="28674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/>
              <a:t>７．原因と結果は時間的・空間的に近接しているとは限らない</a:t>
            </a:r>
          </a:p>
        </p:txBody>
      </p:sp>
    </p:spTree>
    <p:extLst>
      <p:ext uri="{BB962C8B-B14F-4D97-AF65-F5344CB8AC3E}">
        <p14:creationId xmlns:p14="http://schemas.microsoft.com/office/powerpoint/2010/main" val="41247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27584" y="404664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 smtClean="0">
                <a:solidFill>
                  <a:schemeClr val="tx2"/>
                </a:solidFill>
              </a:rPr>
              <a:t>1990</a:t>
            </a:r>
            <a:r>
              <a:rPr kumimoji="1" lang="ja-JP" altLang="en-US" sz="6000" b="1" dirty="0" smtClean="0">
                <a:solidFill>
                  <a:schemeClr val="tx2"/>
                </a:solidFill>
              </a:rPr>
              <a:t>年代</a:t>
            </a:r>
            <a:endParaRPr kumimoji="1" lang="ja-JP" altLang="en-US" sz="6000" b="1" dirty="0">
              <a:solidFill>
                <a:schemeClr val="tx2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952563" y="1268760"/>
            <a:ext cx="72008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売上が伸びず、負担が増えていく</a:t>
            </a:r>
            <a:endParaRPr lang="ja-JP" altLang="en-US" sz="2800" dirty="0"/>
          </a:p>
        </p:txBody>
      </p:sp>
      <p:sp>
        <p:nvSpPr>
          <p:cNvPr id="6" name="下矢印 5"/>
          <p:cNvSpPr/>
          <p:nvPr/>
        </p:nvSpPr>
        <p:spPr>
          <a:xfrm>
            <a:off x="3851920" y="198884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971600" y="2708920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自動車ローン、サブプライムローン等の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金融戦略への依存で売上、収益増</a:t>
            </a:r>
          </a:p>
        </p:txBody>
      </p:sp>
      <p:sp>
        <p:nvSpPr>
          <p:cNvPr id="8" name="下矢印 7"/>
          <p:cNvSpPr/>
          <p:nvPr/>
        </p:nvSpPr>
        <p:spPr>
          <a:xfrm>
            <a:off x="3851920" y="4149080"/>
            <a:ext cx="1440160" cy="64807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971600" y="4856332"/>
            <a:ext cx="720080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サブプライムローン問題による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世界金融危機等で巨額の債権の焦げ付き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952563" y="1988840"/>
            <a:ext cx="7200800" cy="28674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/>
              <a:t>３．状況はいったん好転してから悪化する</a:t>
            </a:r>
          </a:p>
        </p:txBody>
      </p:sp>
    </p:spTree>
    <p:extLst>
      <p:ext uri="{BB962C8B-B14F-4D97-AF65-F5344CB8AC3E}">
        <p14:creationId xmlns:p14="http://schemas.microsoft.com/office/powerpoint/2010/main" val="108467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971600" y="1484784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b="1" dirty="0" smtClean="0">
                <a:solidFill>
                  <a:schemeClr val="tx2"/>
                </a:solidFill>
              </a:rPr>
              <a:t>そして経営破綻へ</a:t>
            </a:r>
            <a:endParaRPr kumimoji="1" lang="ja-JP" altLang="en-US" sz="6000" b="1" dirty="0">
              <a:solidFill>
                <a:schemeClr val="tx2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1600" y="3429000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solidFill>
                  <a:schemeClr val="tx2"/>
                </a:solidFill>
              </a:rPr>
              <a:t>あれ、</a:t>
            </a:r>
            <a:endParaRPr kumimoji="1" lang="en-US" altLang="ja-JP" sz="6000" dirty="0" smtClean="0">
              <a:solidFill>
                <a:schemeClr val="tx2"/>
              </a:solidFill>
            </a:endParaRPr>
          </a:p>
          <a:p>
            <a:r>
              <a:rPr kumimoji="1" lang="en-US" altLang="ja-JP" sz="6000" dirty="0" smtClean="0">
                <a:solidFill>
                  <a:schemeClr val="tx2"/>
                </a:solidFill>
              </a:rPr>
              <a:t>JAL</a:t>
            </a:r>
            <a:r>
              <a:rPr kumimoji="1" lang="ja-JP" altLang="en-US" sz="6000" dirty="0" smtClean="0">
                <a:solidFill>
                  <a:schemeClr val="tx2"/>
                </a:solidFill>
              </a:rPr>
              <a:t>に似てない？</a:t>
            </a:r>
            <a:endParaRPr kumimoji="1" lang="ja-JP" altLang="en-US" sz="6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0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楽しいクイズ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69160"/>
            <a:ext cx="1440160" cy="1440160"/>
          </a:xfrm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200" b="1" dirty="0" smtClean="0"/>
              <a:t>ツムラ</a:t>
            </a:r>
            <a:endParaRPr lang="en-US" altLang="ja-JP" sz="3200" b="1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明治時代創業の漢方薬品メーカー。代表的な商品に「バスクリン」がある。前社長の背任事件や漢方の副作用報道で経営危機に陥る。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b="1" dirty="0" smtClean="0"/>
              <a:t>何故復活出来たのだろうか？</a:t>
            </a:r>
            <a:endParaRPr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87962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サーマル">
  <a:themeElements>
    <a:clrScheme name="ウェーブ">
      <a:dk1>
        <a:sysClr val="windowText" lastClr="171717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サーマル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サーマル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TC101859868[[fn=サーマル]]</Template>
  <TotalTime>1553</TotalTime>
  <Words>408</Words>
  <Application>Microsoft Office PowerPoint</Application>
  <PresentationFormat>画面に合わせる 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1" baseType="lpstr">
      <vt:lpstr>ＭＳ Ｐゴシック</vt:lpstr>
      <vt:lpstr>ＭＳ 明朝</vt:lpstr>
      <vt:lpstr>Arial</vt:lpstr>
      <vt:lpstr>Calibri</vt:lpstr>
      <vt:lpstr>サーマル</vt:lpstr>
      <vt:lpstr>第四章ケース紹介</vt:lpstr>
      <vt:lpstr>PowerPoint プレゼンテーション</vt:lpstr>
      <vt:lpstr>ゼネラルモータース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楽しいクイズ</vt:lpstr>
      <vt:lpstr>楽しいクイズ</vt:lpstr>
      <vt:lpstr>楽しいクイズ</vt:lpstr>
      <vt:lpstr>楽しいクイズ</vt:lpstr>
      <vt:lpstr>楽しいクイズ</vt:lpstr>
      <vt:lpstr>楽しいクイズ</vt:lpstr>
      <vt:lpstr>まとめ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第四章ケース紹介</dc:title>
  <dc:creator>Kzm</dc:creator>
  <cp:lastModifiedBy>koide-saki-wd@ynu.jp</cp:lastModifiedBy>
  <cp:revision>40</cp:revision>
  <dcterms:created xsi:type="dcterms:W3CDTF">2014-10-07T12:40:26Z</dcterms:created>
  <dcterms:modified xsi:type="dcterms:W3CDTF">2014-10-09T14:59:50Z</dcterms:modified>
</cp:coreProperties>
</file>