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84" r:id="rId4"/>
    <p:sldId id="259" r:id="rId5"/>
    <p:sldId id="277" r:id="rId6"/>
    <p:sldId id="278" r:id="rId7"/>
    <p:sldId id="261" r:id="rId8"/>
    <p:sldId id="262" r:id="rId9"/>
    <p:sldId id="264" r:id="rId10"/>
    <p:sldId id="265" r:id="rId11"/>
    <p:sldId id="263" r:id="rId12"/>
    <p:sldId id="286" r:id="rId13"/>
    <p:sldId id="266" r:id="rId14"/>
    <p:sldId id="280" r:id="rId15"/>
    <p:sldId id="279" r:id="rId16"/>
    <p:sldId id="281" r:id="rId17"/>
    <p:sldId id="282" r:id="rId18"/>
    <p:sldId id="287" r:id="rId19"/>
    <p:sldId id="288" r:id="rId20"/>
    <p:sldId id="289" r:id="rId21"/>
    <p:sldId id="290" r:id="rId22"/>
    <p:sldId id="291" r:id="rId23"/>
    <p:sldId id="292" r:id="rId24"/>
    <p:sldId id="293" r:id="rId25"/>
    <p:sldId id="295" r:id="rId26"/>
    <p:sldId id="296" r:id="rId2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FD85"/>
    <a:srgbClr val="FF8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6" autoAdjust="0"/>
    <p:restoredTop sz="94604" autoAdjust="0"/>
  </p:normalViewPr>
  <p:slideViewPr>
    <p:cSldViewPr>
      <p:cViewPr varScale="1">
        <p:scale>
          <a:sx n="69" d="100"/>
          <a:sy n="69" d="100"/>
        </p:scale>
        <p:origin x="1416"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BB028-D5CC-4598-99F1-4B604B31998C}" type="datetimeFigureOut">
              <a:rPr kumimoji="1" lang="ja-JP" altLang="en-US" smtClean="0"/>
              <a:t>2014/10/9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00AD4-E05D-4594-AF80-9E371DE6FD75}" type="slidenum">
              <a:rPr kumimoji="1" lang="ja-JP" altLang="en-US" smtClean="0"/>
              <a:t>‹#›</a:t>
            </a:fld>
            <a:endParaRPr kumimoji="1" lang="ja-JP" altLang="en-US"/>
          </a:p>
        </p:txBody>
      </p:sp>
    </p:spTree>
    <p:extLst>
      <p:ext uri="{BB962C8B-B14F-4D97-AF65-F5344CB8AC3E}">
        <p14:creationId xmlns:p14="http://schemas.microsoft.com/office/powerpoint/2010/main" val="190185015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D400AD4-E05D-4594-AF80-9E371DE6FD75}" type="slidenum">
              <a:rPr kumimoji="1" lang="ja-JP" altLang="en-US" smtClean="0"/>
              <a:t>6</a:t>
            </a:fld>
            <a:endParaRPr kumimoji="1" lang="ja-JP" altLang="en-US"/>
          </a:p>
        </p:txBody>
      </p:sp>
    </p:spTree>
    <p:extLst>
      <p:ext uri="{BB962C8B-B14F-4D97-AF65-F5344CB8AC3E}">
        <p14:creationId xmlns:p14="http://schemas.microsoft.com/office/powerpoint/2010/main" val="2134123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3866528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3550162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1893797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2047540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655194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99515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2559790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3414085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844794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102744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5CFE498-5916-4CAA-82D7-A1A875DA58CB}" type="datetimeFigureOut">
              <a:rPr kumimoji="1" lang="ja-JP" altLang="en-US" smtClean="0"/>
              <a:t>2014/10/9</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66853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CFE498-5916-4CAA-82D7-A1A875DA58CB}" type="datetimeFigureOut">
              <a:rPr kumimoji="1" lang="ja-JP" altLang="en-US" smtClean="0"/>
              <a:t>2014/10/9</a:t>
            </a:fld>
            <a:endParaRPr kumimoji="1" lang="ja-JP" altLang="en-US" dirty="0"/>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31DBA8-D96F-41CE-9DEC-11537960D023}" type="slidenum">
              <a:rPr kumimoji="1" lang="ja-JP" altLang="en-US" smtClean="0"/>
              <a:t>‹#›</a:t>
            </a:fld>
            <a:endParaRPr kumimoji="1" lang="ja-JP" altLang="en-US" dirty="0"/>
          </a:p>
        </p:txBody>
      </p:sp>
    </p:spTree>
    <p:extLst>
      <p:ext uri="{BB962C8B-B14F-4D97-AF65-F5344CB8AC3E}">
        <p14:creationId xmlns:p14="http://schemas.microsoft.com/office/powerpoint/2010/main" val="2275583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9.png"/><Relationship Id="rId1" Type="http://schemas.openxmlformats.org/officeDocument/2006/relationships/slideLayout" Target="../slideLayouts/slideLayout2.xml"/><Relationship Id="rId4" Type="http://schemas.microsoft.com/office/2007/relationships/hdphoto" Target="../media/hdphoto4.wdp"/></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7.jpeg"/><Relationship Id="rId2" Type="http://schemas.openxmlformats.org/officeDocument/2006/relationships/image" Target="../media/image23.wmf"/><Relationship Id="rId1" Type="http://schemas.openxmlformats.org/officeDocument/2006/relationships/slideLayout" Target="../slideLayouts/slideLayout2.xml"/><Relationship Id="rId6" Type="http://schemas.openxmlformats.org/officeDocument/2006/relationships/image" Target="../media/image12.wmf"/><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4.wdp"/><Relationship Id="rId7" Type="http://schemas.microsoft.com/office/2007/relationships/hdphoto" Target="../media/hdphoto7.wdp"/><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30.png"/><Relationship Id="rId5" Type="http://schemas.microsoft.com/office/2007/relationships/hdphoto" Target="../media/hdphoto6.wdp"/><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png"/><Relationship Id="rId1" Type="http://schemas.openxmlformats.org/officeDocument/2006/relationships/slideLayout" Target="../slideLayouts/slideLayout2.xml"/><Relationship Id="rId6" Type="http://schemas.microsoft.com/office/2007/relationships/hdphoto" Target="../media/hdphoto8.wdp"/><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microsoft.com/office/2007/relationships/hdphoto" Target="../media/hdphoto9.wdp"/></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3.wdp"/><Relationship Id="rId7" Type="http://schemas.microsoft.com/office/2007/relationships/hdphoto" Target="../media/hdphoto5.wdp"/><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9.png"/><Relationship Id="rId5" Type="http://schemas.microsoft.com/office/2007/relationships/hdphoto" Target="../media/hdphoto4.wdp"/><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image" Target="../media/image15.png"/><Relationship Id="rId2" Type="http://schemas.openxmlformats.org/officeDocument/2006/relationships/image" Target="../media/image10.wmf"/><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wmf"/><Relationship Id="rId4" Type="http://schemas.openxmlformats.org/officeDocument/2006/relationships/image" Target="../media/image12.wmf"/></Relationships>
</file>

<file path=ppt/slides/_rels/slide5.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png"/><Relationship Id="rId2" Type="http://schemas.openxmlformats.org/officeDocument/2006/relationships/image" Target="../media/image10.wmf"/><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wmf"/><Relationship Id="rId4" Type="http://schemas.openxmlformats.org/officeDocument/2006/relationships/image" Target="../media/image12.wmf"/></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wmf"/><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slides/_rels/slide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2.wmf"/></Relationships>
</file>

<file path=ppt/slides/_rels/slide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9.x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image" Target="../media/image14.png"/><Relationship Id="rId2" Type="http://schemas.openxmlformats.org/officeDocument/2006/relationships/image" Target="../media/image10.wmf"/><Relationship Id="rId1" Type="http://schemas.openxmlformats.org/officeDocument/2006/relationships/slideLayout" Target="../slideLayouts/slideLayout2.xml"/><Relationship Id="rId6" Type="http://schemas.openxmlformats.org/officeDocument/2006/relationships/image" Target="../media/image12.wmf"/><Relationship Id="rId5" Type="http://schemas.openxmlformats.org/officeDocument/2006/relationships/image" Target="../media/image15.png"/><Relationship Id="rId4"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391023"/>
            <a:ext cx="7772400" cy="1470025"/>
          </a:xfrm>
        </p:spPr>
        <p:txBody>
          <a:bodyPr/>
          <a:lstStyle/>
          <a:p>
            <a:r>
              <a:rPr kumimoji="1" lang="ja-JP" altLang="en-US" dirty="0" smtClean="0"/>
              <a:t>輪読ー第３章・第４章ー</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solidFill>
                  <a:schemeClr val="tx1"/>
                </a:solidFill>
              </a:rPr>
              <a:t>じゃりー</a:t>
            </a:r>
            <a:endParaRPr kumimoji="1" lang="ja-JP" altLang="en-US" dirty="0">
              <a:solidFill>
                <a:schemeClr val="tx1"/>
              </a:solidFill>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005064"/>
            <a:ext cx="2177000" cy="2362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866" b="99134" l="4608" r="89862"/>
                    </a14:imgEffect>
                  </a14:imgLayer>
                </a14:imgProps>
              </a:ext>
              <a:ext uri="{28A0092B-C50C-407E-A947-70E740481C1C}">
                <a14:useLocalDpi xmlns:a14="http://schemas.microsoft.com/office/drawing/2010/main" val="0"/>
              </a:ext>
            </a:extLst>
          </a:blip>
          <a:srcRect/>
          <a:stretch>
            <a:fillRect/>
          </a:stretch>
        </p:blipFill>
        <p:spPr bwMode="auto">
          <a:xfrm>
            <a:off x="6228184" y="116631"/>
            <a:ext cx="2376264" cy="2529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0345" y="3717031"/>
            <a:ext cx="2630687" cy="2650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6"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593" y="23676"/>
            <a:ext cx="2317527" cy="2469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4073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ビールゲーム</a:t>
            </a:r>
            <a:endParaRPr kumimoji="1" lang="ja-JP" altLang="en-US" sz="3600" dirty="0">
              <a:solidFill>
                <a:schemeClr val="tx1"/>
              </a:solidFill>
              <a:latin typeface="+mj-lt"/>
            </a:endParaRPr>
          </a:p>
        </p:txBody>
      </p:sp>
      <p:grpSp>
        <p:nvGrpSpPr>
          <p:cNvPr id="2" name="グループ化 1"/>
          <p:cNvGrpSpPr/>
          <p:nvPr/>
        </p:nvGrpSpPr>
        <p:grpSpPr>
          <a:xfrm>
            <a:off x="251520" y="1326712"/>
            <a:ext cx="3410239" cy="1094176"/>
            <a:chOff x="251520" y="1326712"/>
            <a:chExt cx="6101076" cy="2037700"/>
          </a:xfrm>
        </p:grpSpPr>
        <p:pic>
          <p:nvPicPr>
            <p:cNvPr id="3" name="Picture 4" descr="C:\Users\masashi\AppData\Local\Microsoft\Windows\Temporary Internet Files\Content.IE5\W72U16TZ\MC90034372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340768"/>
              <a:ext cx="1822399" cy="176387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C:\Users\masashi\AppData\Local\Microsoft\Windows\Temporary Internet Files\Content.IE5\W72U16TZ\MC9000300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73919" y="1326712"/>
              <a:ext cx="1587840" cy="20377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C:\Users\masashi\AppData\Local\Microsoft\Windows\Temporary Internet Files\Content.IE5\VVX1P1ES\MC90007907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93727" y="1471768"/>
              <a:ext cx="2658869" cy="1501877"/>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角丸四角形 6"/>
          <p:cNvSpPr/>
          <p:nvPr/>
        </p:nvSpPr>
        <p:spPr>
          <a:xfrm>
            <a:off x="760841" y="2420888"/>
            <a:ext cx="7771599" cy="1008112"/>
          </a:xfrm>
          <a:prstGeom prst="roundRect">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発注から</a:t>
            </a:r>
            <a:r>
              <a:rPr lang="ja-JP" altLang="en-US" sz="3200" dirty="0">
                <a:solidFill>
                  <a:schemeClr val="tx1"/>
                </a:solidFill>
              </a:rPr>
              <a:t>納品</a:t>
            </a:r>
            <a:r>
              <a:rPr kumimoji="1" lang="ja-JP" altLang="en-US" sz="3200" dirty="0" smtClean="0">
                <a:solidFill>
                  <a:schemeClr val="tx1"/>
                </a:solidFill>
              </a:rPr>
              <a:t>までの時間</a:t>
            </a:r>
            <a:r>
              <a:rPr kumimoji="1" lang="en-US" altLang="ja-JP" sz="3200" dirty="0" smtClean="0">
                <a:solidFill>
                  <a:schemeClr val="tx1"/>
                </a:solidFill>
              </a:rPr>
              <a:t>(4</a:t>
            </a:r>
            <a:r>
              <a:rPr lang="ja-JP" altLang="en-US" sz="3200" dirty="0" smtClean="0">
                <a:solidFill>
                  <a:schemeClr val="tx1"/>
                </a:solidFill>
              </a:rPr>
              <a:t>週間</a:t>
            </a:r>
            <a:r>
              <a:rPr lang="en-US" altLang="ja-JP" sz="3200" dirty="0" smtClean="0">
                <a:solidFill>
                  <a:schemeClr val="tx1"/>
                </a:solidFill>
              </a:rPr>
              <a:t>)</a:t>
            </a:r>
          </a:p>
          <a:p>
            <a:pPr algn="ctr"/>
            <a:r>
              <a:rPr lang="ja-JP" altLang="en-US" sz="3200" dirty="0" smtClean="0">
                <a:solidFill>
                  <a:srgbClr val="FF0000"/>
                </a:solidFill>
              </a:rPr>
              <a:t>タイムラグの発生</a:t>
            </a:r>
            <a:endParaRPr lang="en-US" altLang="ja-JP" sz="3200" dirty="0" smtClean="0">
              <a:solidFill>
                <a:srgbClr val="FF0000"/>
              </a:solidFill>
            </a:endParaRPr>
          </a:p>
        </p:txBody>
      </p:sp>
      <p:sp>
        <p:nvSpPr>
          <p:cNvPr id="8" name="下矢印 7"/>
          <p:cNvSpPr/>
          <p:nvPr/>
        </p:nvSpPr>
        <p:spPr>
          <a:xfrm>
            <a:off x="4214592" y="3645024"/>
            <a:ext cx="864096"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角丸四角形 8"/>
          <p:cNvSpPr/>
          <p:nvPr/>
        </p:nvSpPr>
        <p:spPr>
          <a:xfrm>
            <a:off x="760841" y="5157192"/>
            <a:ext cx="7771599" cy="100811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タイムラグが発生してしまうシステム</a:t>
            </a:r>
            <a:endParaRPr kumimoji="1" lang="en-US" altLang="ja-JP" sz="3200" dirty="0" smtClean="0">
              <a:solidFill>
                <a:schemeClr val="tx1"/>
              </a:solidFill>
            </a:endParaRPr>
          </a:p>
          <a:p>
            <a:pPr algn="ctr"/>
            <a:r>
              <a:rPr kumimoji="1" lang="ja-JP" altLang="en-US" sz="3200" dirty="0" smtClean="0">
                <a:solidFill>
                  <a:srgbClr val="FF0000"/>
                </a:solidFill>
              </a:rPr>
              <a:t>システムによって</a:t>
            </a:r>
            <a:r>
              <a:rPr kumimoji="1" lang="ja-JP" altLang="en-US" sz="3200" dirty="0" smtClean="0">
                <a:solidFill>
                  <a:schemeClr val="tx1"/>
                </a:solidFill>
              </a:rPr>
              <a:t>在庫が発生</a:t>
            </a:r>
            <a:endParaRPr lang="en-US" altLang="ja-JP" sz="3200" dirty="0" smtClean="0">
              <a:solidFill>
                <a:schemeClr val="tx1"/>
              </a:solidFill>
            </a:endParaRPr>
          </a:p>
        </p:txBody>
      </p:sp>
    </p:spTree>
    <p:extLst>
      <p:ext uri="{BB962C8B-B14F-4D97-AF65-F5344CB8AC3E}">
        <p14:creationId xmlns:p14="http://schemas.microsoft.com/office/powerpoint/2010/main" val="212736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ビールゲーム</a:t>
            </a:r>
            <a:endParaRPr kumimoji="1" lang="ja-JP" altLang="en-US" sz="3600" dirty="0">
              <a:solidFill>
                <a:schemeClr val="tx1"/>
              </a:solidFill>
              <a:latin typeface="+mj-lt"/>
            </a:endParaRPr>
          </a:p>
        </p:txBody>
      </p:sp>
      <p:sp>
        <p:nvSpPr>
          <p:cNvPr id="3" name="正方形/長方形 2"/>
          <p:cNvSpPr/>
          <p:nvPr/>
        </p:nvSpPr>
        <p:spPr>
          <a:xfrm>
            <a:off x="0" y="1124744"/>
            <a:ext cx="2771800" cy="720080"/>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３つの教訓</a:t>
            </a:r>
            <a:endParaRPr kumimoji="1" lang="ja-JP" altLang="en-US" sz="3200" dirty="0">
              <a:solidFill>
                <a:schemeClr val="tx1"/>
              </a:solidFill>
            </a:endParaRPr>
          </a:p>
        </p:txBody>
      </p:sp>
      <p:pic>
        <p:nvPicPr>
          <p:cNvPr id="4098" name="Picture 2" descr="C:\Users\masashi\AppData\Local\Microsoft\Windows\Temporary Internet Files\Content.IE5\W72U16TZ\MC9004326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060848"/>
            <a:ext cx="1217290" cy="1217290"/>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1835696" y="2060848"/>
            <a:ext cx="5760640" cy="1077218"/>
          </a:xfrm>
          <a:prstGeom prst="rect">
            <a:avLst/>
          </a:prstGeom>
          <a:noFill/>
        </p:spPr>
        <p:txBody>
          <a:bodyPr wrap="square" rtlCol="0">
            <a:spAutoFit/>
          </a:bodyPr>
          <a:lstStyle/>
          <a:p>
            <a:r>
              <a:rPr kumimoji="1" lang="ja-JP" altLang="en-US" sz="3200" dirty="0" smtClean="0"/>
              <a:t>個々人ではなくシステム自体に</a:t>
            </a:r>
            <a:endParaRPr kumimoji="1" lang="en-US" altLang="ja-JP" sz="3200" dirty="0" smtClean="0"/>
          </a:p>
          <a:p>
            <a:r>
              <a:rPr kumimoji="1" lang="ja-JP" altLang="en-US" sz="3200" dirty="0" smtClean="0"/>
              <a:t>問題がある！</a:t>
            </a:r>
            <a:endParaRPr kumimoji="1" lang="ja-JP" altLang="en-US" sz="3200" dirty="0"/>
          </a:p>
        </p:txBody>
      </p:sp>
      <p:pic>
        <p:nvPicPr>
          <p:cNvPr id="8" name="Picture 2" descr="C:\Users\masashi\AppData\Local\Microsoft\Windows\Temporary Internet Files\Content.IE5\W72U16TZ\MC9004326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651870"/>
            <a:ext cx="1217290" cy="1217290"/>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p:cNvSpPr txBox="1"/>
          <p:nvPr/>
        </p:nvSpPr>
        <p:spPr>
          <a:xfrm>
            <a:off x="1835696" y="3651870"/>
            <a:ext cx="6984776" cy="1077218"/>
          </a:xfrm>
          <a:prstGeom prst="rect">
            <a:avLst/>
          </a:prstGeom>
          <a:noFill/>
        </p:spPr>
        <p:txBody>
          <a:bodyPr wrap="square" rtlCol="0">
            <a:spAutoFit/>
          </a:bodyPr>
          <a:lstStyle/>
          <a:p>
            <a:r>
              <a:rPr kumimoji="1" lang="ja-JP" altLang="en-US" sz="3200" dirty="0" smtClean="0"/>
              <a:t>システム構造は行動に影響を与える</a:t>
            </a:r>
            <a:endParaRPr kumimoji="1" lang="en-US" altLang="ja-JP" sz="3200" dirty="0" smtClean="0"/>
          </a:p>
          <a:p>
            <a:r>
              <a:rPr kumimoji="1" lang="ja-JP" altLang="en-US" sz="3200" dirty="0" smtClean="0"/>
              <a:t>相互関係である！</a:t>
            </a:r>
            <a:endParaRPr kumimoji="1" lang="ja-JP" altLang="en-US" sz="3200" dirty="0"/>
          </a:p>
        </p:txBody>
      </p:sp>
      <p:pic>
        <p:nvPicPr>
          <p:cNvPr id="10" name="Picture 2" descr="C:\Users\masashi\AppData\Local\Microsoft\Windows\Temporary Internet Files\Content.IE5\W72U16TZ\MC9004326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5236046"/>
            <a:ext cx="1217290" cy="1217290"/>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1835696" y="5236046"/>
            <a:ext cx="6984776" cy="1077218"/>
          </a:xfrm>
          <a:prstGeom prst="rect">
            <a:avLst/>
          </a:prstGeom>
          <a:noFill/>
        </p:spPr>
        <p:txBody>
          <a:bodyPr wrap="square" rtlCol="0">
            <a:spAutoFit/>
          </a:bodyPr>
          <a:lstStyle/>
          <a:p>
            <a:r>
              <a:rPr kumimoji="1" lang="ja-JP" altLang="en-US" sz="3200" dirty="0" smtClean="0"/>
              <a:t>考え方を変えることが改善に</a:t>
            </a:r>
            <a:endParaRPr kumimoji="1" lang="en-US" altLang="ja-JP" sz="3200" dirty="0" smtClean="0"/>
          </a:p>
          <a:p>
            <a:r>
              <a:rPr kumimoji="1" lang="ja-JP" altLang="en-US" sz="3200" dirty="0" smtClean="0"/>
              <a:t>つながる！</a:t>
            </a:r>
            <a:endParaRPr kumimoji="1" lang="ja-JP" altLang="en-US" sz="3200" dirty="0"/>
          </a:p>
        </p:txBody>
      </p:sp>
      <p:sp>
        <p:nvSpPr>
          <p:cNvPr id="5" name="角丸四角形 4"/>
          <p:cNvSpPr/>
          <p:nvPr/>
        </p:nvSpPr>
        <p:spPr>
          <a:xfrm>
            <a:off x="395536" y="1923678"/>
            <a:ext cx="7344816" cy="1433314"/>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12736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500"/>
                                        <p:tgtEl>
                                          <p:spTgt spid="409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barn(inVertical)">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9" grpId="0"/>
      <p:bldP spid="11" grpId="0"/>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76672"/>
            <a:ext cx="9144000" cy="201622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5400" dirty="0" smtClean="0">
                <a:solidFill>
                  <a:schemeClr val="tx1"/>
                </a:solidFill>
              </a:rPr>
              <a:t>　　　ケース紹介</a:t>
            </a:r>
            <a:endParaRPr kumimoji="1" lang="ja-JP" altLang="en-US" sz="5400" dirty="0">
              <a:solidFill>
                <a:schemeClr val="tx1"/>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2636912"/>
            <a:ext cx="2876550"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5372" b="100000" l="1190" r="96825"/>
                    </a14:imgEffect>
                  </a14:imgLayer>
                </a14:imgProps>
              </a:ext>
              <a:ext uri="{28A0092B-C50C-407E-A947-70E740481C1C}">
                <a14:useLocalDpi xmlns:a14="http://schemas.microsoft.com/office/drawing/2010/main" val="0"/>
              </a:ext>
            </a:extLst>
          </a:blip>
          <a:srcRect/>
          <a:stretch>
            <a:fillRect/>
          </a:stretch>
        </p:blipFill>
        <p:spPr bwMode="auto">
          <a:xfrm>
            <a:off x="179512" y="914536"/>
            <a:ext cx="1187624" cy="1140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5551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ケース紹介</a:t>
            </a:r>
            <a:endParaRPr kumimoji="1" lang="ja-JP" altLang="en-US" sz="3600" dirty="0">
              <a:solidFill>
                <a:schemeClr val="tx1"/>
              </a:solidFill>
              <a:latin typeface="+mj-l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7056"/>
            <a:ext cx="4211960" cy="96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2060848"/>
            <a:ext cx="4536504" cy="3768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649956"/>
            <a:ext cx="4191000" cy="4587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正方形/長方形 2"/>
          <p:cNvSpPr/>
          <p:nvPr/>
        </p:nvSpPr>
        <p:spPr>
          <a:xfrm>
            <a:off x="5724128" y="6156012"/>
            <a:ext cx="3272563" cy="369332"/>
          </a:xfrm>
          <a:prstGeom prst="rect">
            <a:avLst/>
          </a:prstGeom>
        </p:spPr>
        <p:txBody>
          <a:bodyPr wrap="none">
            <a:spAutoFit/>
          </a:bodyPr>
          <a:lstStyle/>
          <a:p>
            <a:r>
              <a:rPr lang="en-US" altLang="ja-JP" dirty="0"/>
              <a:t>http://www.mcmfg.jp/tokai.html</a:t>
            </a:r>
            <a:endParaRPr lang="ja-JP" altLang="en-US" dirty="0"/>
          </a:p>
        </p:txBody>
      </p:sp>
      <p:sp>
        <p:nvSpPr>
          <p:cNvPr id="5" name="正方形/長方形 4"/>
          <p:cNvSpPr/>
          <p:nvPr/>
        </p:nvSpPr>
        <p:spPr>
          <a:xfrm>
            <a:off x="5251435" y="6421978"/>
            <a:ext cx="3745256" cy="369332"/>
          </a:xfrm>
          <a:prstGeom prst="rect">
            <a:avLst/>
          </a:prstGeom>
        </p:spPr>
        <p:txBody>
          <a:bodyPr wrap="none">
            <a:spAutoFit/>
          </a:bodyPr>
          <a:lstStyle/>
          <a:p>
            <a:r>
              <a:rPr lang="en-US" altLang="ja-JP" dirty="0"/>
              <a:t>http://www.tokaibsn.co.jp/index.html</a:t>
            </a:r>
            <a:endParaRPr lang="ja-JP" altLang="en-US" dirty="0"/>
          </a:p>
        </p:txBody>
      </p:sp>
    </p:spTree>
    <p:extLst>
      <p:ext uri="{BB962C8B-B14F-4D97-AF65-F5344CB8AC3E}">
        <p14:creationId xmlns:p14="http://schemas.microsoft.com/office/powerpoint/2010/main" val="21273644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ケース紹介</a:t>
            </a:r>
            <a:endParaRPr kumimoji="1" lang="ja-JP" altLang="en-US" sz="3600" dirty="0">
              <a:solidFill>
                <a:schemeClr val="tx1"/>
              </a:solidFill>
              <a:latin typeface="+mj-lt"/>
            </a:endParaRPr>
          </a:p>
        </p:txBody>
      </p:sp>
      <p:pic>
        <p:nvPicPr>
          <p:cNvPr id="1026" name="Picture 2" descr="C:\Program Files (x86)\Microsoft Office\MEDIA\CAGCAT10\j019538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9119" y="1916832"/>
            <a:ext cx="1145282" cy="1169191"/>
          </a:xfrm>
          <a:prstGeom prst="rect">
            <a:avLst/>
          </a:prstGeom>
          <a:noFill/>
          <a:extLst>
            <a:ext uri="{909E8E84-426E-40DD-AFC4-6F175D3DCCD1}">
              <a14:hiddenFill xmlns:a14="http://schemas.microsoft.com/office/drawing/2010/main">
                <a:solidFill>
                  <a:srgbClr val="FFFFFF"/>
                </a:solidFill>
              </a14:hiddenFill>
            </a:ext>
          </a:extLst>
        </p:spPr>
      </p:pic>
      <p:grpSp>
        <p:nvGrpSpPr>
          <p:cNvPr id="3" name="グループ化 2"/>
          <p:cNvGrpSpPr/>
          <p:nvPr/>
        </p:nvGrpSpPr>
        <p:grpSpPr>
          <a:xfrm>
            <a:off x="899592" y="4527644"/>
            <a:ext cx="1872208" cy="2285732"/>
            <a:chOff x="4572000" y="1412776"/>
            <a:chExt cx="1872208" cy="2285732"/>
          </a:xfrm>
        </p:grpSpPr>
        <p:pic>
          <p:nvPicPr>
            <p:cNvPr id="1028" name="Picture 4" descr="C:\Users\masashi\AppData\Local\Microsoft\Windows\Temporary Internet Files\Content.IE5\W72U16TZ\MC900434847[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12776"/>
              <a:ext cx="1649338" cy="164933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asashi\AppData\Local\Microsoft\Windows\Temporary Internet Files\Content.IE5\AT96WO0X\MC90043157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2321235"/>
              <a:ext cx="1368152" cy="1377273"/>
            </a:xfrm>
            <a:prstGeom prst="rect">
              <a:avLst/>
            </a:prstGeom>
            <a:noFill/>
            <a:extLst>
              <a:ext uri="{909E8E84-426E-40DD-AFC4-6F175D3DCCD1}">
                <a14:hiddenFill xmlns:a14="http://schemas.microsoft.com/office/drawing/2010/main">
                  <a:solidFill>
                    <a:srgbClr val="FFFFFF"/>
                  </a:solidFill>
                </a14:hiddenFill>
              </a:ext>
            </a:extLst>
          </p:spPr>
        </p:pic>
      </p:grpSp>
      <p:pic>
        <p:nvPicPr>
          <p:cNvPr id="1029" name="Picture 5" descr="C:\Users\masashi\AppData\Local\Microsoft\Windows\Temporary Internet Files\Content.IE5\AT96WO0X\MC900433906[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728" y="2051108"/>
            <a:ext cx="1714500" cy="1714500"/>
          </a:xfrm>
          <a:prstGeom prst="rect">
            <a:avLst/>
          </a:prstGeom>
          <a:noFill/>
          <a:extLst>
            <a:ext uri="{909E8E84-426E-40DD-AFC4-6F175D3DCCD1}">
              <a14:hiddenFill xmlns:a14="http://schemas.microsoft.com/office/drawing/2010/main">
                <a:solidFill>
                  <a:srgbClr val="FFFFFF"/>
                </a:solidFill>
              </a14:hiddenFill>
            </a:ext>
          </a:extLst>
        </p:spPr>
      </p:pic>
      <p:sp>
        <p:nvSpPr>
          <p:cNvPr id="5" name="右カーブ矢印 4"/>
          <p:cNvSpPr/>
          <p:nvPr/>
        </p:nvSpPr>
        <p:spPr>
          <a:xfrm>
            <a:off x="251520" y="3017855"/>
            <a:ext cx="792088" cy="241824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6" name="テキスト ボックス 5"/>
          <p:cNvSpPr txBox="1"/>
          <p:nvPr/>
        </p:nvSpPr>
        <p:spPr>
          <a:xfrm>
            <a:off x="323528" y="3811828"/>
            <a:ext cx="1404156" cy="646331"/>
          </a:xfrm>
          <a:prstGeom prst="rect">
            <a:avLst/>
          </a:prstGeom>
          <a:noFill/>
        </p:spPr>
        <p:txBody>
          <a:bodyPr wrap="square" rtlCol="0">
            <a:spAutoFit/>
          </a:bodyPr>
          <a:lstStyle/>
          <a:p>
            <a:r>
              <a:rPr kumimoji="1" lang="ja-JP" altLang="en-US" sz="3600" dirty="0" smtClean="0"/>
              <a:t>注文</a:t>
            </a:r>
            <a:endParaRPr kumimoji="1" lang="ja-JP" altLang="en-US" sz="3600" dirty="0"/>
          </a:p>
        </p:txBody>
      </p:sp>
      <p:grpSp>
        <p:nvGrpSpPr>
          <p:cNvPr id="7" name="グループ化 6"/>
          <p:cNvGrpSpPr/>
          <p:nvPr/>
        </p:nvGrpSpPr>
        <p:grpSpPr>
          <a:xfrm>
            <a:off x="5369515" y="1484784"/>
            <a:ext cx="3306941" cy="2280824"/>
            <a:chOff x="4355976" y="1724204"/>
            <a:chExt cx="3888432" cy="2534726"/>
          </a:xfrm>
        </p:grpSpPr>
        <p:pic>
          <p:nvPicPr>
            <p:cNvPr id="1030" name="Picture 6" descr="C:\Users\masashi\AppData\Local\Microsoft\Windows\Temporary Internet Files\Content.IE5\W72U16TZ\MC900079072[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55976" y="1724204"/>
              <a:ext cx="3306941" cy="186794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masashi\AppData\Local\Microsoft\Windows\Temporary Internet Files\Content.IE5\AT96WO0X\MC90043157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7226" y="2711500"/>
              <a:ext cx="1537182" cy="154743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グループ化 12"/>
          <p:cNvGrpSpPr/>
          <p:nvPr/>
        </p:nvGrpSpPr>
        <p:grpSpPr>
          <a:xfrm>
            <a:off x="2051720" y="3374830"/>
            <a:ext cx="4357842" cy="1325893"/>
            <a:chOff x="2220205" y="3726159"/>
            <a:chExt cx="4357842" cy="1325893"/>
          </a:xfrm>
        </p:grpSpPr>
        <p:sp>
          <p:nvSpPr>
            <p:cNvPr id="8" name="右矢印 7"/>
            <p:cNvSpPr/>
            <p:nvPr/>
          </p:nvSpPr>
          <p:spPr>
            <a:xfrm rot="18978208">
              <a:off x="2220205" y="4001251"/>
              <a:ext cx="3421319" cy="5986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33" name="Picture 9" descr="C:\Users\masashi\AppData\Local\Microsoft\Windows\Temporary Internet Files\Content.IE5\VVX1P1ES\MC900438779[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35328" y="3726159"/>
              <a:ext cx="1591072" cy="1325893"/>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p:cNvSpPr txBox="1"/>
            <p:nvPr/>
          </p:nvSpPr>
          <p:spPr>
            <a:xfrm>
              <a:off x="4771001" y="4116937"/>
              <a:ext cx="1807046" cy="584775"/>
            </a:xfrm>
            <a:prstGeom prst="rect">
              <a:avLst/>
            </a:prstGeom>
            <a:noFill/>
          </p:spPr>
          <p:txBody>
            <a:bodyPr wrap="square" rtlCol="0">
              <a:spAutoFit/>
            </a:bodyPr>
            <a:lstStyle/>
            <a:p>
              <a:r>
                <a:rPr kumimoji="1" lang="ja-JP" altLang="en-US" sz="3200" dirty="0" smtClean="0"/>
                <a:t>データ化</a:t>
              </a:r>
              <a:endParaRPr kumimoji="1" lang="ja-JP" altLang="en-US" sz="3200" dirty="0"/>
            </a:p>
          </p:txBody>
        </p:sp>
      </p:grpSp>
      <p:sp>
        <p:nvSpPr>
          <p:cNvPr id="12" name="テキスト ボックス 11"/>
          <p:cNvSpPr txBox="1"/>
          <p:nvPr/>
        </p:nvSpPr>
        <p:spPr>
          <a:xfrm>
            <a:off x="3059832" y="5085184"/>
            <a:ext cx="6048672" cy="1384995"/>
          </a:xfrm>
          <a:prstGeom prst="rect">
            <a:avLst/>
          </a:prstGeom>
          <a:noFill/>
        </p:spPr>
        <p:txBody>
          <a:bodyPr wrap="square" rtlCol="0">
            <a:spAutoFit/>
          </a:bodyPr>
          <a:lstStyle/>
          <a:p>
            <a:r>
              <a:rPr lang="ja-JP" altLang="en-US" sz="2800" dirty="0" smtClean="0"/>
              <a:t>工場でデータを入力</a:t>
            </a:r>
            <a:r>
              <a:rPr lang="ja-JP" altLang="en-US" sz="2800" dirty="0"/>
              <a:t>し直して</a:t>
            </a:r>
            <a:r>
              <a:rPr lang="ja-JP" altLang="en-US" sz="2800" dirty="0" smtClean="0"/>
              <a:t>、調味料</a:t>
            </a:r>
            <a:r>
              <a:rPr lang="ja-JP" altLang="en-US" sz="2800" dirty="0"/>
              <a:t>の処方を確認、原料在庫がない場合の発注などを</a:t>
            </a:r>
            <a:r>
              <a:rPr lang="ja-JP" altLang="en-US" sz="2800" dirty="0" smtClean="0"/>
              <a:t>行う</a:t>
            </a:r>
            <a:endParaRPr lang="en-US" altLang="ja-JP" sz="2800" dirty="0" smtClean="0"/>
          </a:p>
        </p:txBody>
      </p:sp>
      <p:sp>
        <p:nvSpPr>
          <p:cNvPr id="14" name="爆発 2 13"/>
          <p:cNvSpPr/>
          <p:nvPr/>
        </p:nvSpPr>
        <p:spPr>
          <a:xfrm>
            <a:off x="4782028" y="3811828"/>
            <a:ext cx="4361972" cy="2623731"/>
          </a:xfrm>
          <a:prstGeom prst="irregularSeal2">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現場の</a:t>
            </a:r>
            <a:endParaRPr kumimoji="1" lang="en-US" altLang="ja-JP" sz="3200" dirty="0" smtClean="0">
              <a:solidFill>
                <a:schemeClr val="tx1"/>
              </a:solidFill>
            </a:endParaRPr>
          </a:p>
          <a:p>
            <a:pPr algn="ctr"/>
            <a:r>
              <a:rPr kumimoji="1" lang="ja-JP" altLang="en-US" sz="3200" dirty="0" smtClean="0">
                <a:solidFill>
                  <a:schemeClr val="tx1"/>
                </a:solidFill>
              </a:rPr>
              <a:t>負担</a:t>
            </a:r>
            <a:r>
              <a:rPr kumimoji="1" lang="ja-JP" altLang="en-US" sz="3200" dirty="0" smtClean="0">
                <a:solidFill>
                  <a:srgbClr val="FF0000"/>
                </a:solidFill>
              </a:rPr>
              <a:t>大</a:t>
            </a:r>
            <a:endParaRPr kumimoji="1" lang="ja-JP" altLang="en-US" sz="3200" dirty="0">
              <a:solidFill>
                <a:srgbClr val="FF0000"/>
              </a:solidFill>
            </a:endParaRPr>
          </a:p>
        </p:txBody>
      </p:sp>
      <p:sp>
        <p:nvSpPr>
          <p:cNvPr id="23" name="テキスト ボックス 22"/>
          <p:cNvSpPr txBox="1"/>
          <p:nvPr/>
        </p:nvSpPr>
        <p:spPr>
          <a:xfrm>
            <a:off x="251520" y="1124744"/>
            <a:ext cx="3384376" cy="646331"/>
          </a:xfrm>
          <a:prstGeom prst="rect">
            <a:avLst/>
          </a:prstGeom>
          <a:noFill/>
        </p:spPr>
        <p:txBody>
          <a:bodyPr wrap="square" rtlCol="0">
            <a:spAutoFit/>
          </a:bodyPr>
          <a:lstStyle/>
          <a:p>
            <a:r>
              <a:rPr kumimoji="1" lang="ja-JP" altLang="en-US" sz="3600" dirty="0" smtClean="0"/>
              <a:t>流通の仕組み</a:t>
            </a:r>
            <a:endParaRPr kumimoji="1" lang="ja-JP" altLang="en-US" sz="3600" dirty="0"/>
          </a:p>
        </p:txBody>
      </p:sp>
      <p:sp>
        <p:nvSpPr>
          <p:cNvPr id="15" name="正方形/長方形 14"/>
          <p:cNvSpPr/>
          <p:nvPr/>
        </p:nvSpPr>
        <p:spPr>
          <a:xfrm>
            <a:off x="4556424" y="6453336"/>
            <a:ext cx="4552080" cy="369332"/>
          </a:xfrm>
          <a:prstGeom prst="rect">
            <a:avLst/>
          </a:prstGeom>
        </p:spPr>
        <p:txBody>
          <a:bodyPr wrap="none">
            <a:spAutoFit/>
          </a:bodyPr>
          <a:lstStyle/>
          <a:p>
            <a:r>
              <a:rPr lang="en-US" altLang="ja-JP" dirty="0"/>
              <a:t>http://ss-smb.nikkei.co.jp/it_case/tbk_02.html</a:t>
            </a:r>
            <a:endParaRPr lang="ja-JP" altLang="en-US" dirty="0"/>
          </a:p>
        </p:txBody>
      </p:sp>
    </p:spTree>
    <p:extLst>
      <p:ext uri="{BB962C8B-B14F-4D97-AF65-F5344CB8AC3E}">
        <p14:creationId xmlns:p14="http://schemas.microsoft.com/office/powerpoint/2010/main" val="319981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 presetClass="entr" presetSubtype="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2" grpId="0"/>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ケース紹介</a:t>
            </a:r>
            <a:endParaRPr kumimoji="1" lang="ja-JP" altLang="en-US" sz="3600" dirty="0">
              <a:solidFill>
                <a:schemeClr val="tx1"/>
              </a:solidFill>
              <a:latin typeface="+mj-lt"/>
            </a:endParaRPr>
          </a:p>
        </p:txBody>
      </p:sp>
      <p:sp>
        <p:nvSpPr>
          <p:cNvPr id="3" name="正方形/長方形 2"/>
          <p:cNvSpPr/>
          <p:nvPr/>
        </p:nvSpPr>
        <p:spPr>
          <a:xfrm>
            <a:off x="251520" y="2117174"/>
            <a:ext cx="8640960" cy="1815882"/>
          </a:xfrm>
          <a:prstGeom prst="rect">
            <a:avLst/>
          </a:prstGeom>
        </p:spPr>
        <p:txBody>
          <a:bodyPr wrap="square">
            <a:spAutoFit/>
          </a:bodyPr>
          <a:lstStyle/>
          <a:p>
            <a:r>
              <a:rPr lang="ja-JP" altLang="en-US" sz="2800" dirty="0"/>
              <a:t>ベースとなる考え方は経理と営業などの業務が中心</a:t>
            </a:r>
            <a:r>
              <a:rPr lang="ja-JP" altLang="en-US" sz="2800" dirty="0" smtClean="0"/>
              <a:t>で</a:t>
            </a:r>
            <a:endParaRPr lang="en-US" altLang="ja-JP" sz="2800" dirty="0" smtClean="0"/>
          </a:p>
          <a:p>
            <a:r>
              <a:rPr lang="ja-JP" altLang="en-US" sz="2800" dirty="0" smtClean="0">
                <a:solidFill>
                  <a:srgbClr val="FF0000"/>
                </a:solidFill>
              </a:rPr>
              <a:t>生産</a:t>
            </a:r>
            <a:r>
              <a:rPr lang="ja-JP" altLang="en-US" sz="2800" dirty="0">
                <a:solidFill>
                  <a:srgbClr val="FF0000"/>
                </a:solidFill>
              </a:rPr>
              <a:t>の観点に立っていなかった</a:t>
            </a:r>
            <a:r>
              <a:rPr lang="ja-JP" altLang="en-US" sz="2800" dirty="0"/>
              <a:t>。工場では原料の在庫や価格を管理</a:t>
            </a:r>
            <a:r>
              <a:rPr lang="ja-JP" altLang="en-US" sz="2800" dirty="0" smtClean="0"/>
              <a:t>する仕組みが</a:t>
            </a:r>
            <a:r>
              <a:rPr lang="ja-JP" altLang="en-US" sz="2800" dirty="0"/>
              <a:t>独立して開発されており</a:t>
            </a:r>
            <a:r>
              <a:rPr lang="ja-JP" altLang="en-US" sz="2800" dirty="0" smtClean="0"/>
              <a:t>、</a:t>
            </a:r>
            <a:r>
              <a:rPr lang="ja-JP" altLang="en-US" sz="2800" dirty="0">
                <a:solidFill>
                  <a:srgbClr val="FF0000"/>
                </a:solidFill>
              </a:rPr>
              <a:t>他</a:t>
            </a:r>
            <a:r>
              <a:rPr lang="ja-JP" altLang="en-US" sz="2800" dirty="0" smtClean="0">
                <a:solidFill>
                  <a:srgbClr val="FF0000"/>
                </a:solidFill>
              </a:rPr>
              <a:t>部門と</a:t>
            </a:r>
            <a:r>
              <a:rPr lang="ja-JP" altLang="en-US" sz="2800" dirty="0">
                <a:solidFill>
                  <a:srgbClr val="FF0000"/>
                </a:solidFill>
              </a:rPr>
              <a:t>連携していなかった</a:t>
            </a:r>
            <a:r>
              <a:rPr lang="ja-JP" altLang="en-US" sz="2800" dirty="0"/>
              <a:t>のだ。</a:t>
            </a:r>
          </a:p>
        </p:txBody>
      </p:sp>
      <p:sp>
        <p:nvSpPr>
          <p:cNvPr id="5" name="角丸四角形 4"/>
          <p:cNvSpPr/>
          <p:nvPr/>
        </p:nvSpPr>
        <p:spPr>
          <a:xfrm>
            <a:off x="179512" y="4149080"/>
            <a:ext cx="3672408" cy="2016224"/>
          </a:xfrm>
          <a:prstGeom prst="roundRect">
            <a:avLst/>
          </a:prstGeom>
          <a:solidFill>
            <a:srgbClr val="7FFD85"/>
          </a:solidFill>
          <a:ln>
            <a:solidFill>
              <a:srgbClr val="7FF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tx1"/>
                </a:solidFill>
              </a:rPr>
              <a:t>経理・営業</a:t>
            </a:r>
            <a:endParaRPr kumimoji="1" lang="ja-JP" altLang="en-US" sz="3200" dirty="0">
              <a:solidFill>
                <a:schemeClr val="tx1"/>
              </a:solidFill>
            </a:endParaRPr>
          </a:p>
        </p:txBody>
      </p:sp>
      <p:sp>
        <p:nvSpPr>
          <p:cNvPr id="6" name="角丸四角形 5"/>
          <p:cNvSpPr/>
          <p:nvPr/>
        </p:nvSpPr>
        <p:spPr>
          <a:xfrm>
            <a:off x="5220072" y="4149080"/>
            <a:ext cx="3672408" cy="2016224"/>
          </a:xfrm>
          <a:prstGeom prst="round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工場</a:t>
            </a:r>
            <a:endParaRPr kumimoji="1" lang="ja-JP" altLang="en-US" sz="3200" dirty="0">
              <a:solidFill>
                <a:schemeClr val="tx1"/>
              </a:solidFill>
            </a:endParaRPr>
          </a:p>
        </p:txBody>
      </p:sp>
      <p:sp>
        <p:nvSpPr>
          <p:cNvPr id="7" name="正方形/長方形 6"/>
          <p:cNvSpPr/>
          <p:nvPr/>
        </p:nvSpPr>
        <p:spPr>
          <a:xfrm>
            <a:off x="3851920" y="4954114"/>
            <a:ext cx="1335966" cy="216024"/>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乗算記号 7"/>
          <p:cNvSpPr/>
          <p:nvPr/>
        </p:nvSpPr>
        <p:spPr>
          <a:xfrm>
            <a:off x="3851920" y="4437112"/>
            <a:ext cx="1368152" cy="129614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角丸四角形 8"/>
          <p:cNvSpPr/>
          <p:nvPr/>
        </p:nvSpPr>
        <p:spPr>
          <a:xfrm>
            <a:off x="72008" y="1268760"/>
            <a:ext cx="5364088" cy="648072"/>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rgbClr val="FF0000"/>
                </a:solidFill>
              </a:rPr>
              <a:t>東海</a:t>
            </a:r>
            <a:r>
              <a:rPr lang="ja-JP" altLang="en-US" sz="3200" dirty="0" smtClean="0">
                <a:solidFill>
                  <a:srgbClr val="FF0000"/>
                </a:solidFill>
              </a:rPr>
              <a:t>物産の仕組みの問題点</a:t>
            </a:r>
            <a:endParaRPr kumimoji="1" lang="en-US" altLang="ja-JP" sz="3200" dirty="0" smtClean="0">
              <a:solidFill>
                <a:srgbClr val="FF0000"/>
              </a:solidFill>
            </a:endParaRPr>
          </a:p>
        </p:txBody>
      </p:sp>
      <p:sp>
        <p:nvSpPr>
          <p:cNvPr id="10" name="正方形/長方形 9"/>
          <p:cNvSpPr/>
          <p:nvPr/>
        </p:nvSpPr>
        <p:spPr>
          <a:xfrm>
            <a:off x="4499992" y="6381328"/>
            <a:ext cx="4552080" cy="369332"/>
          </a:xfrm>
          <a:prstGeom prst="rect">
            <a:avLst/>
          </a:prstGeom>
        </p:spPr>
        <p:txBody>
          <a:bodyPr wrap="none">
            <a:spAutoFit/>
          </a:bodyPr>
          <a:lstStyle/>
          <a:p>
            <a:r>
              <a:rPr lang="en-US" altLang="ja-JP" dirty="0"/>
              <a:t>http://ss-smb.nikkei.co.jp/it_case/tbk_02.html</a:t>
            </a:r>
            <a:endParaRPr lang="ja-JP" altLang="en-US" dirty="0"/>
          </a:p>
        </p:txBody>
      </p:sp>
    </p:spTree>
    <p:extLst>
      <p:ext uri="{BB962C8B-B14F-4D97-AF65-F5344CB8AC3E}">
        <p14:creationId xmlns:p14="http://schemas.microsoft.com/office/powerpoint/2010/main" val="319981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ケース紹介</a:t>
            </a:r>
            <a:endParaRPr kumimoji="1" lang="ja-JP" altLang="en-US" sz="3600" dirty="0">
              <a:solidFill>
                <a:schemeClr val="tx1"/>
              </a:solidFill>
              <a:latin typeface="+mj-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12776"/>
            <a:ext cx="2376264" cy="32162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角丸四角形吹き出し 2"/>
          <p:cNvSpPr/>
          <p:nvPr/>
        </p:nvSpPr>
        <p:spPr>
          <a:xfrm>
            <a:off x="2915816" y="1199215"/>
            <a:ext cx="6012160" cy="3669945"/>
          </a:xfrm>
          <a:prstGeom prst="wedgeRoundRectCallout">
            <a:avLst>
              <a:gd name="adj1" fmla="val -60964"/>
              <a:gd name="adj2" fmla="val -11483"/>
              <a:gd name="adj3" fmla="val 16667"/>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食品</a:t>
            </a:r>
            <a:r>
              <a:rPr lang="ja-JP" altLang="en-US" sz="2800" dirty="0">
                <a:solidFill>
                  <a:schemeClr val="tx1"/>
                </a:solidFill>
              </a:rPr>
              <a:t>業界向けの統合基幹</a:t>
            </a:r>
            <a:r>
              <a:rPr lang="ja-JP" altLang="en-US" sz="2800" dirty="0" smtClean="0">
                <a:solidFill>
                  <a:schemeClr val="tx1"/>
                </a:solidFill>
              </a:rPr>
              <a:t>業務</a:t>
            </a:r>
            <a:endParaRPr lang="en-US" altLang="ja-JP" sz="2800" dirty="0" smtClean="0">
              <a:solidFill>
                <a:schemeClr val="tx1"/>
              </a:solidFill>
            </a:endParaRPr>
          </a:p>
          <a:p>
            <a:pPr algn="ctr"/>
            <a:r>
              <a:rPr lang="ja-JP" altLang="en-US" sz="2800" dirty="0" smtClean="0">
                <a:solidFill>
                  <a:schemeClr val="tx1"/>
                </a:solidFill>
              </a:rPr>
              <a:t>システム</a:t>
            </a:r>
            <a:r>
              <a:rPr lang="ja-JP" altLang="en-US" sz="2800" dirty="0">
                <a:solidFill>
                  <a:schemeClr val="tx1"/>
                </a:solidFill>
              </a:rPr>
              <a:t>（ＥＲＰ）パッケージ</a:t>
            </a:r>
            <a:r>
              <a:rPr lang="ja-JP" altLang="en-US" sz="2800" dirty="0" smtClean="0">
                <a:solidFill>
                  <a:schemeClr val="tx1"/>
                </a:solidFill>
              </a:rPr>
              <a:t>と</a:t>
            </a:r>
            <a:endParaRPr lang="en-US" altLang="ja-JP" sz="2800" dirty="0" smtClean="0">
              <a:solidFill>
                <a:schemeClr val="tx1"/>
              </a:solidFill>
            </a:endParaRPr>
          </a:p>
          <a:p>
            <a:pPr algn="ctr"/>
            <a:r>
              <a:rPr lang="ja-JP" altLang="en-US" sz="2800" dirty="0" smtClean="0">
                <a:solidFill>
                  <a:schemeClr val="tx1"/>
                </a:solidFill>
              </a:rPr>
              <a:t>パッケージ</a:t>
            </a:r>
            <a:r>
              <a:rPr lang="ja-JP" altLang="en-US" sz="2800" dirty="0">
                <a:solidFill>
                  <a:schemeClr val="tx1"/>
                </a:solidFill>
              </a:rPr>
              <a:t>製品の処方管理システムを組み合わせて</a:t>
            </a:r>
            <a:r>
              <a:rPr lang="ja-JP" altLang="en-US" sz="2800" dirty="0">
                <a:solidFill>
                  <a:srgbClr val="FF0000"/>
                </a:solidFill>
              </a:rPr>
              <a:t>新システム</a:t>
            </a:r>
            <a:r>
              <a:rPr lang="ja-JP" altLang="en-US" sz="2800" dirty="0" smtClean="0">
                <a:solidFill>
                  <a:srgbClr val="FF0000"/>
                </a:solidFill>
              </a:rPr>
              <a:t>を構築</a:t>
            </a:r>
            <a:r>
              <a:rPr lang="ja-JP" altLang="en-US" sz="2800" dirty="0" smtClean="0">
                <a:solidFill>
                  <a:schemeClr val="tx1"/>
                </a:solidFill>
              </a:rPr>
              <a:t>。</a:t>
            </a:r>
            <a:endParaRPr lang="en-US" altLang="ja-JP" sz="2800" dirty="0" smtClean="0">
              <a:solidFill>
                <a:schemeClr val="tx1"/>
              </a:solidFill>
            </a:endParaRPr>
          </a:p>
          <a:p>
            <a:pPr algn="ctr"/>
            <a:r>
              <a:rPr lang="ja-JP" altLang="en-US" sz="2800" dirty="0" smtClean="0">
                <a:solidFill>
                  <a:schemeClr val="tx1"/>
                </a:solidFill>
              </a:rPr>
              <a:t>これ</a:t>
            </a:r>
            <a:r>
              <a:rPr lang="ja-JP" altLang="en-US" sz="2800" dirty="0">
                <a:solidFill>
                  <a:schemeClr val="tx1"/>
                </a:solidFill>
              </a:rPr>
              <a:t>により調味料の試作開発</a:t>
            </a:r>
            <a:r>
              <a:rPr lang="ja-JP" altLang="en-US" sz="2800" dirty="0" smtClean="0">
                <a:solidFill>
                  <a:schemeClr val="tx1"/>
                </a:solidFill>
              </a:rPr>
              <a:t>から</a:t>
            </a:r>
            <a:endParaRPr lang="en-US" altLang="ja-JP" sz="2800" dirty="0" smtClean="0">
              <a:solidFill>
                <a:schemeClr val="tx1"/>
              </a:solidFill>
            </a:endParaRPr>
          </a:p>
          <a:p>
            <a:pPr algn="ctr"/>
            <a:r>
              <a:rPr lang="ja-JP" altLang="en-US" sz="2800" dirty="0" smtClean="0">
                <a:solidFill>
                  <a:schemeClr val="tx1"/>
                </a:solidFill>
              </a:rPr>
              <a:t>生産</a:t>
            </a:r>
            <a:r>
              <a:rPr lang="ja-JP" altLang="en-US" sz="2800" dirty="0">
                <a:solidFill>
                  <a:schemeClr val="tx1"/>
                </a:solidFill>
              </a:rPr>
              <a:t>・受発注、支払いまで</a:t>
            </a:r>
            <a:r>
              <a:rPr lang="ja-JP" altLang="en-US" sz="2800" dirty="0" smtClean="0">
                <a:solidFill>
                  <a:schemeClr val="tx1"/>
                </a:solidFill>
              </a:rPr>
              <a:t>を</a:t>
            </a:r>
            <a:endParaRPr lang="en-US" altLang="ja-JP" sz="2800" dirty="0" smtClean="0">
              <a:solidFill>
                <a:schemeClr val="tx1"/>
              </a:solidFill>
            </a:endParaRPr>
          </a:p>
          <a:p>
            <a:pPr algn="ctr"/>
            <a:r>
              <a:rPr lang="ja-JP" altLang="en-US" sz="2800" dirty="0" smtClean="0">
                <a:solidFill>
                  <a:srgbClr val="FF0000"/>
                </a:solidFill>
              </a:rPr>
              <a:t>一貫して</a:t>
            </a:r>
            <a:r>
              <a:rPr lang="ja-JP" altLang="en-US" sz="2800" dirty="0">
                <a:solidFill>
                  <a:schemeClr val="tx1"/>
                </a:solidFill>
              </a:rPr>
              <a:t>行えるようになった。</a:t>
            </a:r>
            <a:endParaRPr kumimoji="1" lang="ja-JP" altLang="en-US" sz="2800" dirty="0">
              <a:solidFill>
                <a:schemeClr val="tx1"/>
              </a:solidFill>
            </a:endParaRPr>
          </a:p>
        </p:txBody>
      </p:sp>
      <p:sp>
        <p:nvSpPr>
          <p:cNvPr id="5" name="雲 4"/>
          <p:cNvSpPr/>
          <p:nvPr/>
        </p:nvSpPr>
        <p:spPr>
          <a:xfrm>
            <a:off x="611560" y="4629022"/>
            <a:ext cx="7920880" cy="1968330"/>
          </a:xfrm>
          <a:prstGeom prst="cloud">
            <a:avLst/>
          </a:prstGeom>
          <a:solidFill>
            <a:srgbClr val="7FFD85"/>
          </a:solidFill>
          <a:ln>
            <a:solidFill>
              <a:srgbClr val="7FF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仕組み</a:t>
            </a:r>
            <a:r>
              <a:rPr kumimoji="1" lang="ja-JP" altLang="en-US" sz="3200" dirty="0" smtClean="0">
                <a:solidFill>
                  <a:schemeClr val="tx1"/>
                </a:solidFill>
              </a:rPr>
              <a:t>を見直し</a:t>
            </a:r>
            <a:endParaRPr kumimoji="1" lang="en-US" altLang="ja-JP" sz="3200" dirty="0" smtClean="0">
              <a:solidFill>
                <a:schemeClr val="tx1"/>
              </a:solidFill>
            </a:endParaRPr>
          </a:p>
          <a:p>
            <a:pPr algn="ctr"/>
            <a:r>
              <a:rPr kumimoji="1" lang="ja-JP" altLang="en-US" sz="3200" dirty="0" smtClean="0">
                <a:solidFill>
                  <a:schemeClr val="tx1"/>
                </a:solidFill>
              </a:rPr>
              <a:t>新しいシステムの構築</a:t>
            </a:r>
            <a:endParaRPr kumimoji="1" lang="ja-JP" altLang="en-US" sz="3200" dirty="0">
              <a:solidFill>
                <a:schemeClr val="tx1"/>
              </a:solidFill>
            </a:endParaRPr>
          </a:p>
        </p:txBody>
      </p:sp>
      <p:sp>
        <p:nvSpPr>
          <p:cNvPr id="7" name="正方形/長方形 6"/>
          <p:cNvSpPr/>
          <p:nvPr/>
        </p:nvSpPr>
        <p:spPr>
          <a:xfrm>
            <a:off x="4572000" y="6444044"/>
            <a:ext cx="4552080" cy="369332"/>
          </a:xfrm>
          <a:prstGeom prst="rect">
            <a:avLst/>
          </a:prstGeom>
        </p:spPr>
        <p:txBody>
          <a:bodyPr wrap="none">
            <a:spAutoFit/>
          </a:bodyPr>
          <a:lstStyle/>
          <a:p>
            <a:r>
              <a:rPr lang="en-US" altLang="ja-JP" dirty="0"/>
              <a:t>http://ss-smb.nikkei.co.jp/it_case/tbk_02.html</a:t>
            </a:r>
            <a:endParaRPr lang="ja-JP" altLang="en-US" dirty="0"/>
          </a:p>
        </p:txBody>
      </p:sp>
    </p:spTree>
    <p:extLst>
      <p:ext uri="{BB962C8B-B14F-4D97-AF65-F5344CB8AC3E}">
        <p14:creationId xmlns:p14="http://schemas.microsoft.com/office/powerpoint/2010/main" val="319981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ケース紹介</a:t>
            </a:r>
            <a:endParaRPr kumimoji="1" lang="ja-JP" altLang="en-US" sz="3600" dirty="0">
              <a:solidFill>
                <a:schemeClr val="tx1"/>
              </a:solidFill>
              <a:latin typeface="+mj-lt"/>
            </a:endParaRPr>
          </a:p>
        </p:txBody>
      </p:sp>
      <p:sp>
        <p:nvSpPr>
          <p:cNvPr id="3" name="テキスト ボックス 2"/>
          <p:cNvSpPr txBox="1"/>
          <p:nvPr/>
        </p:nvSpPr>
        <p:spPr>
          <a:xfrm>
            <a:off x="0" y="1124744"/>
            <a:ext cx="4572000" cy="523220"/>
          </a:xfrm>
          <a:prstGeom prst="rect">
            <a:avLst/>
          </a:prstGeom>
          <a:noFill/>
        </p:spPr>
        <p:txBody>
          <a:bodyPr wrap="square" rtlCol="0">
            <a:spAutoFit/>
          </a:bodyPr>
          <a:lstStyle/>
          <a:p>
            <a:r>
              <a:rPr kumimoji="1" lang="ja-JP" altLang="en-US" sz="2800" dirty="0" smtClean="0"/>
              <a:t>新システム導入後</a:t>
            </a:r>
            <a:r>
              <a:rPr lang="en-US" altLang="ja-JP" sz="2800" dirty="0" smtClean="0"/>
              <a:t>…</a:t>
            </a:r>
            <a:endParaRPr kumimoji="1" lang="ja-JP" altLang="en-US" sz="2800" dirty="0"/>
          </a:p>
        </p:txBody>
      </p:sp>
      <p:sp>
        <p:nvSpPr>
          <p:cNvPr id="5" name="正方形/長方形 4"/>
          <p:cNvSpPr/>
          <p:nvPr/>
        </p:nvSpPr>
        <p:spPr>
          <a:xfrm>
            <a:off x="323528" y="1994660"/>
            <a:ext cx="8496944" cy="2677656"/>
          </a:xfrm>
          <a:prstGeom prst="rect">
            <a:avLst/>
          </a:prstGeom>
        </p:spPr>
        <p:txBody>
          <a:bodyPr wrap="square">
            <a:spAutoFit/>
          </a:bodyPr>
          <a:lstStyle/>
          <a:p>
            <a:r>
              <a:rPr lang="ja-JP" altLang="en-US" sz="2800" dirty="0"/>
              <a:t>新システムは昨年</a:t>
            </a:r>
            <a:r>
              <a:rPr lang="en-US" altLang="ja-JP" sz="2800" dirty="0"/>
              <a:t>11</a:t>
            </a:r>
            <a:r>
              <a:rPr lang="ja-JP" altLang="en-US" sz="2800" dirty="0"/>
              <a:t>月から稼働を開始し、全システムが連携、最適化された。工場では、</a:t>
            </a:r>
            <a:r>
              <a:rPr lang="ja-JP" altLang="en-US" sz="2800" dirty="0">
                <a:solidFill>
                  <a:srgbClr val="FF0000"/>
                </a:solidFill>
              </a:rPr>
              <a:t>注文が入ればその製品の処方を即座に見ることができる</a:t>
            </a:r>
            <a:r>
              <a:rPr lang="ja-JP" altLang="en-US" sz="2800" dirty="0"/>
              <a:t>ようになった</a:t>
            </a:r>
            <a:r>
              <a:rPr lang="ja-JP" altLang="en-US" sz="2800" dirty="0" smtClean="0"/>
              <a:t>。</a:t>
            </a:r>
            <a:endParaRPr lang="en-US" altLang="ja-JP" sz="2800" dirty="0" smtClean="0"/>
          </a:p>
          <a:p>
            <a:r>
              <a:rPr lang="ja-JP" altLang="en-US" sz="2800" dirty="0" smtClean="0"/>
              <a:t>加えて</a:t>
            </a:r>
            <a:r>
              <a:rPr lang="ja-JP" altLang="en-US" sz="2800" dirty="0"/>
              <a:t>、今まで手計算だった資材の原料所要量展開が自動計算されるようになり、請求書も</a:t>
            </a:r>
            <a:r>
              <a:rPr lang="en-US" altLang="ja-JP" sz="2800" dirty="0"/>
              <a:t>ERP</a:t>
            </a:r>
            <a:r>
              <a:rPr lang="ja-JP" altLang="en-US" sz="2800" dirty="0"/>
              <a:t>で自動管理できる。資材担当の業務時間も大幅に減った。</a:t>
            </a:r>
          </a:p>
        </p:txBody>
      </p:sp>
      <p:grpSp>
        <p:nvGrpSpPr>
          <p:cNvPr id="9" name="グループ化 8"/>
          <p:cNvGrpSpPr/>
          <p:nvPr/>
        </p:nvGrpSpPr>
        <p:grpSpPr>
          <a:xfrm>
            <a:off x="827584" y="4869160"/>
            <a:ext cx="7344816" cy="1433314"/>
            <a:chOff x="395536" y="1923678"/>
            <a:chExt cx="7344816" cy="1433314"/>
          </a:xfrm>
        </p:grpSpPr>
        <p:pic>
          <p:nvPicPr>
            <p:cNvPr id="6" name="Picture 2" descr="C:\Users\masashi\AppData\Local\Microsoft\Windows\Temporary Internet Files\Content.IE5\W72U16TZ\MC9004326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060848"/>
              <a:ext cx="1217290" cy="1217290"/>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1835696" y="2060848"/>
              <a:ext cx="5760640" cy="1077218"/>
            </a:xfrm>
            <a:prstGeom prst="rect">
              <a:avLst/>
            </a:prstGeom>
            <a:noFill/>
          </p:spPr>
          <p:txBody>
            <a:bodyPr wrap="square" rtlCol="0">
              <a:spAutoFit/>
            </a:bodyPr>
            <a:lstStyle/>
            <a:p>
              <a:r>
                <a:rPr kumimoji="1" lang="ja-JP" altLang="en-US" sz="3200" dirty="0" smtClean="0"/>
                <a:t>個々人ではなくシステム自体に</a:t>
              </a:r>
              <a:endParaRPr kumimoji="1" lang="en-US" altLang="ja-JP" sz="3200" dirty="0" smtClean="0"/>
            </a:p>
            <a:p>
              <a:r>
                <a:rPr kumimoji="1" lang="ja-JP" altLang="en-US" sz="3200" dirty="0" smtClean="0"/>
                <a:t>問題がある！</a:t>
              </a:r>
              <a:endParaRPr kumimoji="1" lang="ja-JP" altLang="en-US" sz="3200" dirty="0"/>
            </a:p>
          </p:txBody>
        </p:sp>
        <p:sp>
          <p:nvSpPr>
            <p:cNvPr id="8" name="角丸四角形 7"/>
            <p:cNvSpPr/>
            <p:nvPr/>
          </p:nvSpPr>
          <p:spPr>
            <a:xfrm>
              <a:off x="395536" y="1923678"/>
              <a:ext cx="7344816" cy="1433314"/>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0" name="正方形/長方形 9"/>
          <p:cNvSpPr/>
          <p:nvPr/>
        </p:nvSpPr>
        <p:spPr>
          <a:xfrm>
            <a:off x="4499992" y="6381328"/>
            <a:ext cx="4552080" cy="369332"/>
          </a:xfrm>
          <a:prstGeom prst="rect">
            <a:avLst/>
          </a:prstGeom>
        </p:spPr>
        <p:txBody>
          <a:bodyPr wrap="none">
            <a:spAutoFit/>
          </a:bodyPr>
          <a:lstStyle/>
          <a:p>
            <a:r>
              <a:rPr lang="en-US" altLang="ja-JP" dirty="0"/>
              <a:t>http://ss-smb.nikkei.co.jp/it_case/tbk_02.html</a:t>
            </a:r>
            <a:endParaRPr lang="ja-JP" altLang="en-US" dirty="0"/>
          </a:p>
        </p:txBody>
      </p:sp>
    </p:spTree>
    <p:extLst>
      <p:ext uri="{BB962C8B-B14F-4D97-AF65-F5344CB8AC3E}">
        <p14:creationId xmlns:p14="http://schemas.microsoft.com/office/powerpoint/2010/main" val="319981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76672"/>
            <a:ext cx="9144000" cy="2016224"/>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5400" dirty="0" smtClean="0">
                <a:solidFill>
                  <a:schemeClr val="tx1"/>
                </a:solidFill>
              </a:rPr>
              <a:t>　　　</a:t>
            </a:r>
            <a:r>
              <a:rPr lang="ja-JP" altLang="en-US" sz="5400" dirty="0">
                <a:solidFill>
                  <a:schemeClr val="tx1"/>
                </a:solidFill>
              </a:rPr>
              <a:t>まとめ</a:t>
            </a:r>
            <a:endParaRPr kumimoji="1" lang="ja-JP" altLang="en-US" sz="5400" dirty="0">
              <a:solidFill>
                <a:schemeClr val="tx1"/>
              </a:solidFill>
            </a:endParaRPr>
          </a:p>
        </p:txBody>
      </p:sp>
      <p:pic>
        <p:nvPicPr>
          <p:cNvPr id="6" name="Picture 5"/>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5372" b="100000" l="1190" r="96825"/>
                    </a14:imgEffect>
                  </a14:imgLayer>
                </a14:imgProps>
              </a:ext>
              <a:ext uri="{28A0092B-C50C-407E-A947-70E740481C1C}">
                <a14:useLocalDpi xmlns:a14="http://schemas.microsoft.com/office/drawing/2010/main" val="0"/>
              </a:ext>
            </a:extLst>
          </a:blip>
          <a:srcRect/>
          <a:stretch>
            <a:fillRect/>
          </a:stretch>
        </p:blipFill>
        <p:spPr bwMode="auto">
          <a:xfrm>
            <a:off x="179512" y="914536"/>
            <a:ext cx="1187624" cy="1140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7477" b="89953" l="4211" r="95088">
                        <a14:foregroundMark x1="87018" y1="34346" x2="87018" y2="34346"/>
                        <a14:foregroundMark x1="87018" y1="30841" x2="87018" y2="30841"/>
                        <a14:foregroundMark x1="37544" y1="45794" x2="37544" y2="45794"/>
                      </a14:backgroundRemoval>
                    </a14:imgEffect>
                  </a14:imgLayer>
                </a14:imgProps>
              </a:ext>
              <a:ext uri="{28A0092B-C50C-407E-A947-70E740481C1C}">
                <a14:useLocalDpi xmlns:a14="http://schemas.microsoft.com/office/drawing/2010/main" val="0"/>
              </a:ext>
            </a:extLst>
          </a:blip>
          <a:srcRect/>
          <a:stretch>
            <a:fillRect/>
          </a:stretch>
        </p:blipFill>
        <p:spPr bwMode="auto">
          <a:xfrm>
            <a:off x="773324" y="3717032"/>
            <a:ext cx="2232248" cy="335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3038" b="96203" l="3659" r="96585">
                        <a14:foregroundMark x1="13659" y1="85063" x2="21951" y2="87848"/>
                        <a14:foregroundMark x1="14878" y1="82785" x2="21951" y2="83038"/>
                        <a14:foregroundMark x1="9268" y1="86835" x2="21707" y2="89873"/>
                        <a14:foregroundMark x1="6098" y1="86329" x2="13659" y2="90127"/>
                        <a14:foregroundMark x1="5366" y1="88354" x2="9024" y2="90127"/>
                        <a14:foregroundMark x1="25122" y1="89873" x2="28780" y2="89873"/>
                        <a14:foregroundMark x1="47073" y1="27848" x2="47561" y2="32911"/>
                        <a14:foregroundMark x1="52195" y1="12152" x2="52683" y2="16456"/>
                        <a14:foregroundMark x1="39268" y1="32911" x2="39268" y2="37215"/>
                        <a14:foregroundMark x1="42439" y1="34177" x2="42439" y2="35696"/>
                        <a14:foregroundMark x1="74634" y1="63291" x2="74634" y2="63291"/>
                        <a14:foregroundMark x1="74634" y1="70633" x2="74634" y2="70633"/>
                        <a14:foregroundMark x1="80244" y1="65570" x2="80244" y2="65570"/>
                      </a14:backgroundRemoval>
                    </a14:imgEffect>
                  </a14:imgLayer>
                </a14:imgProps>
              </a:ext>
              <a:ext uri="{28A0092B-C50C-407E-A947-70E740481C1C}">
                <a14:useLocalDpi xmlns:a14="http://schemas.microsoft.com/office/drawing/2010/main" val="0"/>
              </a:ext>
            </a:extLst>
          </a:blip>
          <a:srcRect/>
          <a:stretch>
            <a:fillRect/>
          </a:stretch>
        </p:blipFill>
        <p:spPr bwMode="auto">
          <a:xfrm>
            <a:off x="3419872" y="2204864"/>
            <a:ext cx="5472608" cy="4717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48996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latin typeface="+mj-lt"/>
              </a:rPr>
              <a:t>まとめ</a:t>
            </a:r>
            <a:endParaRPr kumimoji="1" lang="ja-JP" altLang="en-US" sz="3600" dirty="0">
              <a:solidFill>
                <a:schemeClr val="tx1"/>
              </a:solidFill>
              <a:latin typeface="+mj-lt"/>
            </a:endParaRPr>
          </a:p>
        </p:txBody>
      </p:sp>
      <p:sp>
        <p:nvSpPr>
          <p:cNvPr id="8" name="角丸四角形 7"/>
          <p:cNvSpPr/>
          <p:nvPr/>
        </p:nvSpPr>
        <p:spPr>
          <a:xfrm>
            <a:off x="539552" y="1268760"/>
            <a:ext cx="7992888" cy="1152128"/>
          </a:xfrm>
          <a:prstGeom prst="round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tx1"/>
                </a:solidFill>
              </a:rPr>
              <a:t>システムによって在庫が発生</a:t>
            </a:r>
            <a:r>
              <a:rPr lang="en-US" altLang="ja-JP" sz="3200" dirty="0" smtClean="0">
                <a:solidFill>
                  <a:schemeClr val="tx1"/>
                </a:solidFill>
              </a:rPr>
              <a:t>!!</a:t>
            </a:r>
            <a:endParaRPr kumimoji="1" lang="ja-JP" altLang="en-US" sz="3200" dirty="0">
              <a:solidFill>
                <a:schemeClr val="tx1"/>
              </a:solidFill>
            </a:endParaRPr>
          </a:p>
        </p:txBody>
      </p:sp>
      <p:pic>
        <p:nvPicPr>
          <p:cNvPr id="9" name="Picture 3"/>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98618">
                        <a14:foregroundMark x1="35945" y1="18767" x2="35945" y2="18767"/>
                        <a14:foregroundMark x1="44700" y1="10992" x2="34562" y2="20375"/>
                      </a14:backgroundRemoval>
                    </a14:imgEffect>
                  </a14:imgLayer>
                </a14:imgProps>
              </a:ext>
              <a:ext uri="{28A0092B-C50C-407E-A947-70E740481C1C}">
                <a14:useLocalDpi xmlns:a14="http://schemas.microsoft.com/office/drawing/2010/main" val="0"/>
              </a:ext>
            </a:extLst>
          </a:blip>
          <a:srcRect/>
          <a:stretch>
            <a:fillRect/>
          </a:stretch>
        </p:blipFill>
        <p:spPr bwMode="auto">
          <a:xfrm>
            <a:off x="899592" y="1016732"/>
            <a:ext cx="963517"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雲 11"/>
          <p:cNvSpPr/>
          <p:nvPr/>
        </p:nvSpPr>
        <p:spPr>
          <a:xfrm>
            <a:off x="72008" y="2708920"/>
            <a:ext cx="8964488" cy="2448272"/>
          </a:xfrm>
          <a:prstGeom prst="cloud">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小売</a:t>
            </a:r>
            <a:r>
              <a:rPr kumimoji="1" lang="en-US" altLang="ja-JP" sz="3600" dirty="0" smtClean="0">
                <a:solidFill>
                  <a:schemeClr val="tx1"/>
                </a:solidFill>
              </a:rPr>
              <a:t>/</a:t>
            </a:r>
            <a:r>
              <a:rPr kumimoji="1" lang="ja-JP" altLang="en-US" sz="3600" dirty="0" smtClean="0">
                <a:solidFill>
                  <a:schemeClr val="tx1"/>
                </a:solidFill>
              </a:rPr>
              <a:t>卸売</a:t>
            </a:r>
            <a:r>
              <a:rPr kumimoji="1" lang="en-US" altLang="ja-JP" sz="3600" dirty="0" smtClean="0">
                <a:solidFill>
                  <a:schemeClr val="tx1"/>
                </a:solidFill>
              </a:rPr>
              <a:t>/</a:t>
            </a:r>
            <a:r>
              <a:rPr kumimoji="1" lang="ja-JP" altLang="en-US" sz="3600" dirty="0" smtClean="0">
                <a:solidFill>
                  <a:schemeClr val="tx1"/>
                </a:solidFill>
              </a:rPr>
              <a:t>ビール会社間</a:t>
            </a:r>
            <a:endParaRPr kumimoji="1" lang="en-US" altLang="ja-JP" sz="3600" dirty="0" smtClean="0">
              <a:solidFill>
                <a:schemeClr val="tx1"/>
              </a:solidFill>
            </a:endParaRPr>
          </a:p>
          <a:p>
            <a:pPr algn="ctr"/>
            <a:r>
              <a:rPr kumimoji="1" lang="ja-JP" altLang="en-US" sz="3600" dirty="0" smtClean="0">
                <a:solidFill>
                  <a:schemeClr val="tx1"/>
                </a:solidFill>
              </a:rPr>
              <a:t>の</a:t>
            </a:r>
            <a:r>
              <a:rPr kumimoji="1" lang="ja-JP" altLang="en-US" sz="3600" dirty="0" smtClean="0">
                <a:solidFill>
                  <a:srgbClr val="FF0000"/>
                </a:solidFill>
              </a:rPr>
              <a:t>タイムラグ</a:t>
            </a:r>
            <a:r>
              <a:rPr kumimoji="1" lang="ja-JP" altLang="en-US" sz="3600" dirty="0" smtClean="0">
                <a:solidFill>
                  <a:schemeClr val="tx1"/>
                </a:solidFill>
              </a:rPr>
              <a:t>の発生</a:t>
            </a:r>
            <a:endParaRPr kumimoji="1" lang="ja-JP" altLang="en-US" sz="3600" dirty="0">
              <a:solidFill>
                <a:schemeClr val="tx1"/>
              </a:solidFill>
            </a:endParaRPr>
          </a:p>
        </p:txBody>
      </p:sp>
      <p:grpSp>
        <p:nvGrpSpPr>
          <p:cNvPr id="14" name="グループ化 13"/>
          <p:cNvGrpSpPr/>
          <p:nvPr/>
        </p:nvGrpSpPr>
        <p:grpSpPr>
          <a:xfrm>
            <a:off x="251520" y="5448126"/>
            <a:ext cx="8568952" cy="1077218"/>
            <a:chOff x="179512" y="2996952"/>
            <a:chExt cx="8568952" cy="1077218"/>
          </a:xfrm>
        </p:grpSpPr>
        <p:sp>
          <p:nvSpPr>
            <p:cNvPr id="15" name="右矢印 14"/>
            <p:cNvSpPr/>
            <p:nvPr/>
          </p:nvSpPr>
          <p:spPr>
            <a:xfrm>
              <a:off x="179512" y="3212976"/>
              <a:ext cx="1201838"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381350" y="2996952"/>
              <a:ext cx="7367114" cy="1077218"/>
            </a:xfrm>
            <a:prstGeom prst="rect">
              <a:avLst/>
            </a:prstGeom>
            <a:noFill/>
          </p:spPr>
          <p:txBody>
            <a:bodyPr wrap="square" rtlCol="0">
              <a:spAutoFit/>
            </a:bodyPr>
            <a:lstStyle/>
            <a:p>
              <a:r>
                <a:rPr lang="ja-JP" altLang="en-US" sz="3200" dirty="0" smtClean="0"/>
                <a:t>個々人に原因があるのではなく</a:t>
              </a:r>
              <a:endParaRPr lang="en-US" altLang="ja-JP" sz="3200" dirty="0" smtClean="0"/>
            </a:p>
            <a:p>
              <a:r>
                <a:rPr lang="ja-JP" altLang="en-US" sz="3200" dirty="0" smtClean="0">
                  <a:solidFill>
                    <a:srgbClr val="FF0000"/>
                  </a:solidFill>
                </a:rPr>
                <a:t>システム自体</a:t>
              </a:r>
              <a:r>
                <a:rPr lang="ja-JP" altLang="en-US" sz="3200" dirty="0" smtClean="0"/>
                <a:t>が原因</a:t>
              </a:r>
              <a:endParaRPr kumimoji="1" lang="ja-JP" altLang="en-US" sz="3200" dirty="0"/>
            </a:p>
          </p:txBody>
        </p:sp>
      </p:grpSp>
    </p:spTree>
    <p:extLst>
      <p:ext uri="{BB962C8B-B14F-4D97-AF65-F5344CB8AC3E}">
        <p14:creationId xmlns:p14="http://schemas.microsoft.com/office/powerpoint/2010/main" val="428399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rgbClr val="7FFD85"/>
          </a:solidFill>
          <a:ln>
            <a:solidFill>
              <a:srgbClr val="7FF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流れ</a:t>
            </a:r>
            <a:endParaRPr kumimoji="1" lang="ja-JP" altLang="en-US" sz="3600" dirty="0">
              <a:solidFill>
                <a:schemeClr val="tx1"/>
              </a:solidFill>
              <a:latin typeface="+mj-lt"/>
            </a:endParaRPr>
          </a:p>
        </p:txBody>
      </p:sp>
      <p:sp>
        <p:nvSpPr>
          <p:cNvPr id="5" name="角丸四角形 4"/>
          <p:cNvSpPr/>
          <p:nvPr/>
        </p:nvSpPr>
        <p:spPr>
          <a:xfrm>
            <a:off x="3059832" y="1412776"/>
            <a:ext cx="5328592" cy="1080120"/>
          </a:xfrm>
          <a:prstGeom prst="round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smtClean="0">
                <a:solidFill>
                  <a:schemeClr val="tx1"/>
                </a:solidFill>
              </a:rPr>
              <a:t>　　ビールゲーム</a:t>
            </a:r>
            <a:endParaRPr kumimoji="1" lang="ja-JP" altLang="en-US" sz="4000" dirty="0">
              <a:solidFill>
                <a:schemeClr val="tx1"/>
              </a:solidFill>
            </a:endParaRPr>
          </a:p>
        </p:txBody>
      </p:sp>
      <p:sp>
        <p:nvSpPr>
          <p:cNvPr id="8" name="角丸四角形 7"/>
          <p:cNvSpPr/>
          <p:nvPr/>
        </p:nvSpPr>
        <p:spPr>
          <a:xfrm>
            <a:off x="3059832" y="2636912"/>
            <a:ext cx="5328592" cy="1008112"/>
          </a:xfrm>
          <a:prstGeom prst="round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rPr>
              <a:t>　　ケース紹介</a:t>
            </a:r>
            <a:endParaRPr kumimoji="1" lang="ja-JP" altLang="en-US" sz="4000" dirty="0">
              <a:solidFill>
                <a:schemeClr val="tx1"/>
              </a:solidFill>
            </a:endParaRPr>
          </a:p>
        </p:txBody>
      </p:sp>
      <p:sp>
        <p:nvSpPr>
          <p:cNvPr id="6" name="角丸四角形 5"/>
          <p:cNvSpPr/>
          <p:nvPr/>
        </p:nvSpPr>
        <p:spPr>
          <a:xfrm>
            <a:off x="3059832" y="3770387"/>
            <a:ext cx="5328592" cy="954757"/>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a:solidFill>
                  <a:schemeClr val="tx1"/>
                </a:solidFill>
              </a:rPr>
              <a:t>まとめ</a:t>
            </a:r>
            <a:endParaRPr kumimoji="1" lang="ja-JP" altLang="en-US" sz="4000" dirty="0">
              <a:solidFill>
                <a:schemeClr val="tx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306" y="3767508"/>
            <a:ext cx="2300461" cy="2576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5372" b="100000" l="1190" r="96825"/>
                    </a14:imgEffect>
                  </a14:imgLayer>
                </a14:imgProps>
              </a:ext>
              <a:ext uri="{28A0092B-C50C-407E-A947-70E740481C1C}">
                <a14:useLocalDpi xmlns:a14="http://schemas.microsoft.com/office/drawing/2010/main" val="0"/>
              </a:ext>
            </a:extLst>
          </a:blip>
          <a:srcRect/>
          <a:stretch>
            <a:fillRect/>
          </a:stretch>
        </p:blipFill>
        <p:spPr bwMode="auto">
          <a:xfrm>
            <a:off x="3203848" y="1484784"/>
            <a:ext cx="974786"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5"/>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5372" b="100000" l="1190" r="96825"/>
                    </a14:imgEffect>
                  </a14:imgLayer>
                </a14:imgProps>
              </a:ext>
              <a:ext uri="{28A0092B-C50C-407E-A947-70E740481C1C}">
                <a14:useLocalDpi xmlns:a14="http://schemas.microsoft.com/office/drawing/2010/main" val="0"/>
              </a:ext>
            </a:extLst>
          </a:blip>
          <a:srcRect/>
          <a:stretch>
            <a:fillRect/>
          </a:stretch>
        </p:blipFill>
        <p:spPr bwMode="auto">
          <a:xfrm>
            <a:off x="3204664" y="3779713"/>
            <a:ext cx="974786"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5"/>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5372" b="100000" l="1190" r="96825"/>
                    </a14:imgEffect>
                  </a14:imgLayer>
                </a14:imgProps>
              </a:ext>
              <a:ext uri="{28A0092B-C50C-407E-A947-70E740481C1C}">
                <a14:useLocalDpi xmlns:a14="http://schemas.microsoft.com/office/drawing/2010/main" val="0"/>
              </a:ext>
            </a:extLst>
          </a:blip>
          <a:srcRect/>
          <a:stretch>
            <a:fillRect/>
          </a:stretch>
        </p:blipFill>
        <p:spPr bwMode="auto">
          <a:xfrm>
            <a:off x="3204664" y="2672916"/>
            <a:ext cx="974786"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角丸四角形 9"/>
          <p:cNvSpPr/>
          <p:nvPr/>
        </p:nvSpPr>
        <p:spPr>
          <a:xfrm>
            <a:off x="3059832" y="4869160"/>
            <a:ext cx="5328592" cy="954757"/>
          </a:xfrm>
          <a:prstGeom prst="round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a:solidFill>
                  <a:schemeClr val="tx1"/>
                </a:solidFill>
              </a:rPr>
              <a:t>クイズ</a:t>
            </a:r>
            <a:endParaRPr kumimoji="1" lang="ja-JP" altLang="en-US" sz="4000" dirty="0">
              <a:solidFill>
                <a:schemeClr val="tx1"/>
              </a:solidFill>
            </a:endParaRPr>
          </a:p>
        </p:txBody>
      </p:sp>
      <p:pic>
        <p:nvPicPr>
          <p:cNvPr id="11" name="Picture 5"/>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5372" b="100000" l="1190" r="96825"/>
                    </a14:imgEffect>
                  </a14:imgLayer>
                </a14:imgProps>
              </a:ext>
              <a:ext uri="{28A0092B-C50C-407E-A947-70E740481C1C}">
                <a14:useLocalDpi xmlns:a14="http://schemas.microsoft.com/office/drawing/2010/main" val="0"/>
              </a:ext>
            </a:extLst>
          </a:blip>
          <a:srcRect/>
          <a:stretch>
            <a:fillRect/>
          </a:stretch>
        </p:blipFill>
        <p:spPr bwMode="auto">
          <a:xfrm>
            <a:off x="3204664" y="4878486"/>
            <a:ext cx="974786"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72709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latin typeface="+mj-lt"/>
              </a:rPr>
              <a:t>まとめ</a:t>
            </a:r>
            <a:endParaRPr kumimoji="1" lang="ja-JP" altLang="en-US" sz="3600" dirty="0">
              <a:solidFill>
                <a:schemeClr val="tx1"/>
              </a:solidFill>
              <a:latin typeface="+mj-lt"/>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7056"/>
            <a:ext cx="4211960" cy="96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角丸四角形吹き出し 1"/>
          <p:cNvSpPr/>
          <p:nvPr/>
        </p:nvSpPr>
        <p:spPr>
          <a:xfrm>
            <a:off x="323528" y="2348880"/>
            <a:ext cx="8352928" cy="1296144"/>
          </a:xfrm>
          <a:prstGeom prst="wedgeRoundRectCallout">
            <a:avLst>
              <a:gd name="adj1" fmla="val -22517"/>
              <a:gd name="adj2" fmla="val -74254"/>
              <a:gd name="adj3" fmla="val 16667"/>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営業・経理と工場との仕組みの違い</a:t>
            </a:r>
            <a:endParaRPr kumimoji="1" lang="en-US" altLang="ja-JP" sz="3200" dirty="0" smtClean="0">
              <a:solidFill>
                <a:schemeClr val="tx1"/>
              </a:solidFill>
            </a:endParaRPr>
          </a:p>
          <a:p>
            <a:pPr algn="ctr"/>
            <a:r>
              <a:rPr lang="ja-JP" altLang="en-US" sz="3200" dirty="0" smtClean="0">
                <a:solidFill>
                  <a:schemeClr val="tx1"/>
                </a:solidFill>
              </a:rPr>
              <a:t>連携がとれていない</a:t>
            </a:r>
            <a:endParaRPr kumimoji="1" lang="ja-JP" altLang="en-US" sz="3200" dirty="0">
              <a:solidFill>
                <a:schemeClr val="tx1"/>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27" y="3789040"/>
            <a:ext cx="1848617" cy="2891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テキスト ボックス 5"/>
          <p:cNvSpPr txBox="1"/>
          <p:nvPr/>
        </p:nvSpPr>
        <p:spPr>
          <a:xfrm>
            <a:off x="2339752" y="3915053"/>
            <a:ext cx="6804248" cy="1077218"/>
          </a:xfrm>
          <a:prstGeom prst="rect">
            <a:avLst/>
          </a:prstGeom>
          <a:noFill/>
        </p:spPr>
        <p:txBody>
          <a:bodyPr wrap="square" rtlCol="0">
            <a:spAutoFit/>
          </a:bodyPr>
          <a:lstStyle/>
          <a:p>
            <a:r>
              <a:rPr kumimoji="1" lang="ja-JP" altLang="en-US" sz="3200" dirty="0" smtClean="0"/>
              <a:t>新システムの構築</a:t>
            </a:r>
            <a:endParaRPr kumimoji="1" lang="en-US" altLang="ja-JP" sz="3200" dirty="0" smtClean="0"/>
          </a:p>
          <a:p>
            <a:r>
              <a:rPr lang="ja-JP" altLang="en-US" sz="3200" dirty="0" smtClean="0"/>
              <a:t>１つのシステムで受注から納品を管理</a:t>
            </a:r>
            <a:endParaRPr kumimoji="1" lang="ja-JP" altLang="en-US" sz="3200" dirty="0"/>
          </a:p>
        </p:txBody>
      </p:sp>
      <p:sp>
        <p:nvSpPr>
          <p:cNvPr id="7" name="角丸四角形 6"/>
          <p:cNvSpPr/>
          <p:nvPr/>
        </p:nvSpPr>
        <p:spPr>
          <a:xfrm>
            <a:off x="2843808" y="5235005"/>
            <a:ext cx="5832648" cy="1074315"/>
          </a:xfrm>
          <a:prstGeom prst="roundRect">
            <a:avLst/>
          </a:prstGeom>
          <a:solidFill>
            <a:srgbClr val="7FFD85"/>
          </a:solidFill>
          <a:ln>
            <a:solidFill>
              <a:srgbClr val="7FF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tx1"/>
                </a:solidFill>
              </a:rPr>
              <a:t>問題の原因がシステムに</a:t>
            </a:r>
            <a:endParaRPr lang="en-US" altLang="ja-JP" sz="3200" dirty="0" smtClean="0">
              <a:solidFill>
                <a:schemeClr val="tx1"/>
              </a:solidFill>
            </a:endParaRPr>
          </a:p>
          <a:p>
            <a:pPr algn="ctr"/>
            <a:r>
              <a:rPr lang="ja-JP" altLang="en-US" sz="3200" dirty="0" smtClean="0">
                <a:solidFill>
                  <a:schemeClr val="tx1"/>
                </a:solidFill>
              </a:rPr>
              <a:t>あることを認識</a:t>
            </a:r>
            <a:endParaRPr lang="en-US" altLang="ja-JP" sz="3200" dirty="0" smtClean="0">
              <a:solidFill>
                <a:schemeClr val="tx1"/>
              </a:solidFill>
            </a:endParaRPr>
          </a:p>
        </p:txBody>
      </p:sp>
    </p:spTree>
    <p:extLst>
      <p:ext uri="{BB962C8B-B14F-4D97-AF65-F5344CB8AC3E}">
        <p14:creationId xmlns:p14="http://schemas.microsoft.com/office/powerpoint/2010/main" val="3195846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latin typeface="+mj-lt"/>
              </a:rPr>
              <a:t>まとめ</a:t>
            </a:r>
            <a:endParaRPr kumimoji="1" lang="ja-JP" altLang="en-US" sz="3600" dirty="0">
              <a:solidFill>
                <a:schemeClr val="tx1"/>
              </a:solidFill>
              <a:latin typeface="+mj-lt"/>
            </a:endParaRPr>
          </a:p>
        </p:txBody>
      </p:sp>
      <p:pic>
        <p:nvPicPr>
          <p:cNvPr id="3" name="Picture 3"/>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98618">
                        <a14:foregroundMark x1="35945" y1="18767" x2="35945" y2="18767"/>
                        <a14:foregroundMark x1="44700" y1="10992" x2="34562" y2="20375"/>
                      </a14:backgroundRemoval>
                    </a14:imgEffect>
                  </a14:imgLayer>
                </a14:imgProps>
              </a:ext>
              <a:ext uri="{28A0092B-C50C-407E-A947-70E740481C1C}">
                <a14:useLocalDpi xmlns:a14="http://schemas.microsoft.com/office/drawing/2010/main" val="0"/>
              </a:ext>
            </a:extLst>
          </a:blip>
          <a:srcRect/>
          <a:stretch>
            <a:fillRect/>
          </a:stretch>
        </p:blipFill>
        <p:spPr bwMode="auto">
          <a:xfrm>
            <a:off x="611560" y="1268760"/>
            <a:ext cx="963517"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5077" y="1665980"/>
            <a:ext cx="4211960" cy="96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角丸四角形吹き出し 1"/>
          <p:cNvSpPr/>
          <p:nvPr/>
        </p:nvSpPr>
        <p:spPr>
          <a:xfrm>
            <a:off x="323528" y="3068960"/>
            <a:ext cx="8424936" cy="2088232"/>
          </a:xfrm>
          <a:prstGeom prst="wedgeRoundRectCallout">
            <a:avLst>
              <a:gd name="adj1" fmla="val -26009"/>
              <a:gd name="adj2" fmla="val -68865"/>
              <a:gd name="adj3" fmla="val 16667"/>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tx1"/>
                </a:solidFill>
              </a:rPr>
              <a:t>受注と生産の間の</a:t>
            </a:r>
            <a:r>
              <a:rPr lang="ja-JP" altLang="en-US" sz="3200" dirty="0" smtClean="0">
                <a:solidFill>
                  <a:srgbClr val="FF0000"/>
                </a:solidFill>
              </a:rPr>
              <a:t>タイムラグ</a:t>
            </a:r>
            <a:r>
              <a:rPr lang="ja-JP" altLang="en-US" sz="3200" dirty="0" smtClean="0">
                <a:solidFill>
                  <a:schemeClr val="tx1"/>
                </a:solidFill>
              </a:rPr>
              <a:t>を</a:t>
            </a:r>
            <a:endParaRPr lang="en-US" altLang="ja-JP" sz="3200" dirty="0" smtClean="0">
              <a:solidFill>
                <a:schemeClr val="tx1"/>
              </a:solidFill>
            </a:endParaRPr>
          </a:p>
          <a:p>
            <a:pPr algn="ctr"/>
            <a:r>
              <a:rPr lang="ja-JP" altLang="en-US" sz="3200" dirty="0" smtClean="0">
                <a:solidFill>
                  <a:schemeClr val="tx1"/>
                </a:solidFill>
              </a:rPr>
              <a:t>いかに少なくするかが重要</a:t>
            </a:r>
            <a:r>
              <a:rPr lang="en-US" altLang="ja-JP" sz="3200" dirty="0" smtClean="0">
                <a:solidFill>
                  <a:schemeClr val="tx1"/>
                </a:solidFill>
              </a:rPr>
              <a:t>!!</a:t>
            </a:r>
            <a:endParaRPr kumimoji="1" lang="ja-JP" altLang="en-US" sz="3200" dirty="0">
              <a:solidFill>
                <a:schemeClr val="tx1"/>
              </a:solidFill>
            </a:endParaRPr>
          </a:p>
        </p:txBody>
      </p:sp>
      <p:sp>
        <p:nvSpPr>
          <p:cNvPr id="6" name="円/楕円 5"/>
          <p:cNvSpPr/>
          <p:nvPr/>
        </p:nvSpPr>
        <p:spPr>
          <a:xfrm>
            <a:off x="611560" y="5301208"/>
            <a:ext cx="3151192" cy="1224136"/>
          </a:xfrm>
          <a:prstGeom prst="ellipse">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rPr>
              <a:t>連携</a:t>
            </a:r>
            <a:endParaRPr kumimoji="1" lang="en-US" altLang="ja-JP" sz="3600" dirty="0" smtClean="0">
              <a:solidFill>
                <a:schemeClr val="tx1"/>
              </a:solidFill>
            </a:endParaRPr>
          </a:p>
        </p:txBody>
      </p:sp>
      <p:sp>
        <p:nvSpPr>
          <p:cNvPr id="7" name="円/楕円 6"/>
          <p:cNvSpPr/>
          <p:nvPr/>
        </p:nvSpPr>
        <p:spPr>
          <a:xfrm>
            <a:off x="4860032" y="5301208"/>
            <a:ext cx="3456384" cy="1224136"/>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システムの統一</a:t>
            </a:r>
            <a:endParaRPr kumimoji="1" lang="en-US" altLang="ja-JP" sz="3600" dirty="0" smtClean="0">
              <a:solidFill>
                <a:schemeClr val="tx1"/>
              </a:solidFill>
            </a:endParaRPr>
          </a:p>
        </p:txBody>
      </p:sp>
    </p:spTree>
    <p:extLst>
      <p:ext uri="{BB962C8B-B14F-4D97-AF65-F5344CB8AC3E}">
        <p14:creationId xmlns:p14="http://schemas.microsoft.com/office/powerpoint/2010/main" val="3195846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76672"/>
            <a:ext cx="9144000" cy="201622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5400" dirty="0" smtClean="0">
                <a:solidFill>
                  <a:schemeClr val="tx1"/>
                </a:solidFill>
              </a:rPr>
              <a:t>　　　</a:t>
            </a:r>
            <a:r>
              <a:rPr lang="ja-JP" altLang="en-US" sz="5400" dirty="0">
                <a:solidFill>
                  <a:schemeClr val="tx1"/>
                </a:solidFill>
              </a:rPr>
              <a:t>クイズ</a:t>
            </a:r>
            <a:endParaRPr kumimoji="1" lang="ja-JP" altLang="en-US" sz="5400" dirty="0">
              <a:solidFill>
                <a:schemeClr val="tx1"/>
              </a:solidFill>
            </a:endParaRPr>
          </a:p>
        </p:txBody>
      </p:sp>
      <p:pic>
        <p:nvPicPr>
          <p:cNvPr id="6" name="Picture 5"/>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5372" b="100000" l="1190" r="96825"/>
                    </a14:imgEffect>
                  </a14:imgLayer>
                </a14:imgProps>
              </a:ext>
              <a:ext uri="{28A0092B-C50C-407E-A947-70E740481C1C}">
                <a14:useLocalDpi xmlns:a14="http://schemas.microsoft.com/office/drawing/2010/main" val="0"/>
              </a:ext>
            </a:extLst>
          </a:blip>
          <a:srcRect/>
          <a:stretch>
            <a:fillRect/>
          </a:stretch>
        </p:blipFill>
        <p:spPr bwMode="auto">
          <a:xfrm>
            <a:off x="179512" y="914536"/>
            <a:ext cx="1187624" cy="1140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2686049"/>
            <a:ext cx="3422104" cy="3707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円形吹き出し 1"/>
          <p:cNvSpPr/>
          <p:nvPr/>
        </p:nvSpPr>
        <p:spPr>
          <a:xfrm>
            <a:off x="2771800" y="2686049"/>
            <a:ext cx="3312368" cy="1853639"/>
          </a:xfrm>
          <a:prstGeom prst="wedgeEllipseCallout">
            <a:avLst>
              <a:gd name="adj1" fmla="val 57312"/>
              <a:gd name="adj2" fmla="val 29866"/>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2" name="Picture 4"/>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8455" b="96793" l="9434" r="93585"/>
                    </a14:imgEffect>
                  </a14:imgLayer>
                </a14:imgProps>
              </a:ext>
              <a:ext uri="{28A0092B-C50C-407E-A947-70E740481C1C}">
                <a14:useLocalDpi xmlns:a14="http://schemas.microsoft.com/office/drawing/2010/main" val="0"/>
              </a:ext>
            </a:extLst>
          </a:blip>
          <a:srcRect/>
          <a:stretch>
            <a:fillRect/>
          </a:stretch>
        </p:blipFill>
        <p:spPr bwMode="auto">
          <a:xfrm>
            <a:off x="3713620" y="2613182"/>
            <a:ext cx="1428728" cy="1849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24405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latin typeface="+mj-lt"/>
              </a:rPr>
              <a:t>クイズ</a:t>
            </a:r>
            <a:endParaRPr kumimoji="1" lang="ja-JP" altLang="en-US" sz="3600" dirty="0">
              <a:solidFill>
                <a:schemeClr val="tx1"/>
              </a:solidFill>
              <a:latin typeface="+mj-lt"/>
            </a:endParaRPr>
          </a:p>
        </p:txBody>
      </p:sp>
      <p:sp>
        <p:nvSpPr>
          <p:cNvPr id="5" name="角丸四角形 4"/>
          <p:cNvSpPr/>
          <p:nvPr/>
        </p:nvSpPr>
        <p:spPr>
          <a:xfrm>
            <a:off x="323528" y="1484784"/>
            <a:ext cx="8424936" cy="1296144"/>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tx1"/>
                </a:solidFill>
              </a:rPr>
              <a:t>注文したらすぐ届く企業ってある？</a:t>
            </a:r>
            <a:endParaRPr lang="en-US" altLang="ja-JP" sz="3200" dirty="0" smtClean="0">
              <a:solidFill>
                <a:schemeClr val="tx1"/>
              </a:solidFill>
            </a:endParaRPr>
          </a:p>
          <a:p>
            <a:pPr algn="ctr"/>
            <a:r>
              <a:rPr kumimoji="1" lang="ja-JP" altLang="en-US" sz="3200" dirty="0" smtClean="0">
                <a:solidFill>
                  <a:schemeClr val="tx1"/>
                </a:solidFill>
              </a:rPr>
              <a:t>どんなシステムを持っている？</a:t>
            </a:r>
            <a:endParaRPr kumimoji="1" lang="ja-JP" altLang="en-US" sz="3200"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212976"/>
            <a:ext cx="3762375"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36" b="100000" l="1695" r="98729">
                        <a14:foregroundMark x1="29237" y1="31879" x2="47458" y2="40268"/>
                        <a14:foregroundMark x1="25000" y1="35906" x2="40254" y2="42617"/>
                        <a14:foregroundMark x1="30508" y1="26174" x2="30085" y2="27852"/>
                        <a14:foregroundMark x1="69492" y1="13423" x2="82627" y2="34899"/>
                        <a14:foregroundMark x1="66525" y1="26174" x2="72458" y2="36577"/>
                        <a14:foregroundMark x1="93644" y1="64765" x2="86864" y2="75168"/>
                        <a14:foregroundMark x1="30508" y1="83557" x2="22458" y2="91946"/>
                        <a14:foregroundMark x1="30932" y1="98322" x2="58475" y2="97987"/>
                        <a14:foregroundMark x1="61441" y1="97651" x2="70763" y2="98658"/>
                        <a14:foregroundMark x1="11017" y1="98322" x2="19492" y2="98322"/>
                        <a14:foregroundMark x1="16949" y1="33557" x2="21610" y2="34228"/>
                        <a14:foregroundMark x1="44068" y1="33557" x2="47458" y2="34899"/>
                        <a14:foregroundMark x1="66102" y1="37919" x2="66102" y2="40604"/>
                        <a14:foregroundMark x1="21186" y1="63423" x2="19915" y2="63758"/>
                      </a14:backgroundRemoval>
                    </a14:imgEffect>
                  </a14:imgLayer>
                </a14:imgProps>
              </a:ext>
              <a:ext uri="{28A0092B-C50C-407E-A947-70E740481C1C}">
                <a14:useLocalDpi xmlns:a14="http://schemas.microsoft.com/office/drawing/2010/main" val="0"/>
              </a:ext>
            </a:extLst>
          </a:blip>
          <a:srcRect/>
          <a:stretch>
            <a:fillRect/>
          </a:stretch>
        </p:blipFill>
        <p:spPr bwMode="auto">
          <a:xfrm>
            <a:off x="5292080" y="3068960"/>
            <a:ext cx="1800200" cy="2273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円形吹き出し 7"/>
          <p:cNvSpPr/>
          <p:nvPr/>
        </p:nvSpPr>
        <p:spPr>
          <a:xfrm>
            <a:off x="6300192" y="4875430"/>
            <a:ext cx="2232248" cy="1728192"/>
          </a:xfrm>
          <a:prstGeom prst="wedgeEllipseCallout">
            <a:avLst>
              <a:gd name="adj1" fmla="val -47301"/>
              <a:gd name="adj2" fmla="val -75068"/>
            </a:avLst>
          </a:prstGeom>
          <a:solidFill>
            <a:srgbClr val="7FFD85"/>
          </a:solidFill>
          <a:ln>
            <a:solidFill>
              <a:srgbClr val="7FFD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solidFill>
                  <a:schemeClr val="tx1"/>
                </a:solidFill>
              </a:rPr>
              <a:t>５分</a:t>
            </a:r>
            <a:endParaRPr kumimoji="1" lang="ja-JP" altLang="en-US" sz="4400" dirty="0">
              <a:solidFill>
                <a:schemeClr val="tx1"/>
              </a:solidFill>
            </a:endParaRPr>
          </a:p>
        </p:txBody>
      </p:sp>
    </p:spTree>
    <p:extLst>
      <p:ext uri="{BB962C8B-B14F-4D97-AF65-F5344CB8AC3E}">
        <p14:creationId xmlns:p14="http://schemas.microsoft.com/office/powerpoint/2010/main" val="2884869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500"/>
                                        <p:tgtEl>
                                          <p:spTgt spid="3074"/>
                                        </p:tgtEl>
                                      </p:cBhvr>
                                    </p:animEffect>
                                  </p:childTnLst>
                                </p:cTn>
                              </p:par>
                              <p:par>
                                <p:cTn id="12" presetID="10" presetClass="entr" presetSubtype="0" fill="hold" nodeType="withEffect">
                                  <p:stCondLst>
                                    <p:cond delay="0"/>
                                  </p:stCondLst>
                                  <p:childTnLst>
                                    <p:set>
                                      <p:cBhvr>
                                        <p:cTn id="13" dur="1" fill="hold">
                                          <p:stCondLst>
                                            <p:cond delay="0"/>
                                          </p:stCondLst>
                                        </p:cTn>
                                        <p:tgtEl>
                                          <p:spTgt spid="3075"/>
                                        </p:tgtEl>
                                        <p:attrNameLst>
                                          <p:attrName>style.visibility</p:attrName>
                                        </p:attrNameLst>
                                      </p:cBhvr>
                                      <p:to>
                                        <p:strVal val="visible"/>
                                      </p:to>
                                    </p:set>
                                    <p:animEffect transition="in" filter="fade">
                                      <p:cBhvr>
                                        <p:cTn id="14" dur="500"/>
                                        <p:tgtEl>
                                          <p:spTgt spid="307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latin typeface="+mj-lt"/>
              </a:rPr>
              <a:t>クイズ</a:t>
            </a:r>
            <a:endParaRPr kumimoji="1" lang="ja-JP" altLang="en-US" sz="3600" dirty="0">
              <a:solidFill>
                <a:schemeClr val="tx1"/>
              </a:solidFill>
              <a:latin typeface="+mj-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72776"/>
            <a:ext cx="3915183" cy="1076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9" y="3068960"/>
            <a:ext cx="3456384"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2567168"/>
            <a:ext cx="2788543" cy="1402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81785" y="4019201"/>
            <a:ext cx="3062486" cy="1242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テキスト ボックス 6"/>
          <p:cNvSpPr txBox="1"/>
          <p:nvPr/>
        </p:nvSpPr>
        <p:spPr>
          <a:xfrm>
            <a:off x="323529" y="5301208"/>
            <a:ext cx="8496943" cy="1200329"/>
          </a:xfrm>
          <a:prstGeom prst="rect">
            <a:avLst/>
          </a:prstGeom>
          <a:noFill/>
        </p:spPr>
        <p:txBody>
          <a:bodyPr wrap="square" rtlCol="0">
            <a:spAutoFit/>
          </a:bodyPr>
          <a:lstStyle/>
          <a:p>
            <a:r>
              <a:rPr kumimoji="1" lang="ja-JP" altLang="en-US" sz="3600" dirty="0" smtClean="0"/>
              <a:t>アマゾンと宅配業者の倉庫が隣接</a:t>
            </a:r>
            <a:endParaRPr kumimoji="1" lang="en-US" altLang="ja-JP" sz="3600" dirty="0" smtClean="0"/>
          </a:p>
          <a:p>
            <a:r>
              <a:rPr kumimoji="1" lang="ja-JP" altLang="en-US" sz="3600" dirty="0" smtClean="0"/>
              <a:t>⇒梱包したらすぐ配送できる</a:t>
            </a:r>
            <a:endParaRPr kumimoji="1" lang="ja-JP" altLang="en-US" sz="3600" dirty="0"/>
          </a:p>
        </p:txBody>
      </p:sp>
      <p:sp>
        <p:nvSpPr>
          <p:cNvPr id="8" name="正方形/長方形 7"/>
          <p:cNvSpPr/>
          <p:nvPr/>
        </p:nvSpPr>
        <p:spPr>
          <a:xfrm>
            <a:off x="5221708" y="6453336"/>
            <a:ext cx="3922292" cy="369332"/>
          </a:xfrm>
          <a:prstGeom prst="rect">
            <a:avLst/>
          </a:prstGeom>
        </p:spPr>
        <p:txBody>
          <a:bodyPr wrap="none">
            <a:spAutoFit/>
          </a:bodyPr>
          <a:lstStyle/>
          <a:p>
            <a:r>
              <a:rPr lang="en-US" altLang="ja-JP" dirty="0"/>
              <a:t>http://www.amazon.co.jp/ref=nav_logo</a:t>
            </a:r>
            <a:endParaRPr lang="ja-JP" altLang="en-US" dirty="0"/>
          </a:p>
        </p:txBody>
      </p:sp>
    </p:spTree>
    <p:extLst>
      <p:ext uri="{BB962C8B-B14F-4D97-AF65-F5344CB8AC3E}">
        <p14:creationId xmlns:p14="http://schemas.microsoft.com/office/powerpoint/2010/main" val="451079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4100"/>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410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latin typeface="+mj-lt"/>
              </a:rPr>
              <a:t>クイズ</a:t>
            </a:r>
            <a:endParaRPr kumimoji="1" lang="ja-JP" altLang="en-US" sz="3600" dirty="0">
              <a:solidFill>
                <a:schemeClr val="tx1"/>
              </a:solidFill>
              <a:latin typeface="+mj-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272777"/>
            <a:ext cx="2627784" cy="722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正方形/長方形 7"/>
          <p:cNvSpPr/>
          <p:nvPr/>
        </p:nvSpPr>
        <p:spPr>
          <a:xfrm>
            <a:off x="323528" y="4869160"/>
            <a:ext cx="8496943" cy="1569660"/>
          </a:xfrm>
          <a:prstGeom prst="rect">
            <a:avLst/>
          </a:prstGeom>
        </p:spPr>
        <p:txBody>
          <a:bodyPr wrap="square">
            <a:spAutoFit/>
          </a:bodyPr>
          <a:lstStyle/>
          <a:p>
            <a:r>
              <a:rPr lang="ja-JP" altLang="en-US" sz="3200" dirty="0"/>
              <a:t>コンピュータ処理で確定した注文</a:t>
            </a:r>
            <a:r>
              <a:rPr lang="ja-JP" altLang="en-US" sz="3200" dirty="0" smtClean="0"/>
              <a:t>データ～</a:t>
            </a:r>
            <a:endParaRPr lang="en-US" altLang="ja-JP" sz="3200" dirty="0" smtClean="0"/>
          </a:p>
          <a:p>
            <a:r>
              <a:rPr lang="ja-JP" altLang="en-US" sz="3200" dirty="0" smtClean="0"/>
              <a:t>物</a:t>
            </a:r>
            <a:r>
              <a:rPr lang="ja-JP" altLang="en-US" sz="3200" dirty="0"/>
              <a:t>流センターでのピックアップ作業の大半までが完全自動化</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2204864"/>
            <a:ext cx="3744416" cy="2426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正方形/長方形 1"/>
          <p:cNvSpPr/>
          <p:nvPr/>
        </p:nvSpPr>
        <p:spPr>
          <a:xfrm>
            <a:off x="5189522" y="6433517"/>
            <a:ext cx="3922292" cy="369332"/>
          </a:xfrm>
          <a:prstGeom prst="rect">
            <a:avLst/>
          </a:prstGeom>
        </p:spPr>
        <p:txBody>
          <a:bodyPr wrap="none">
            <a:spAutoFit/>
          </a:bodyPr>
          <a:lstStyle/>
          <a:p>
            <a:r>
              <a:rPr lang="en-US" altLang="ja-JP" dirty="0"/>
              <a:t>http://www.amazon.co.jp/ref=nav_logo</a:t>
            </a:r>
            <a:endParaRPr lang="ja-JP" altLang="en-US" dirty="0"/>
          </a:p>
        </p:txBody>
      </p:sp>
    </p:spTree>
    <p:extLst>
      <p:ext uri="{BB962C8B-B14F-4D97-AF65-F5344CB8AC3E}">
        <p14:creationId xmlns:p14="http://schemas.microsoft.com/office/powerpoint/2010/main" val="590903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76672"/>
            <a:ext cx="9144000"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smtClean="0">
                <a:solidFill>
                  <a:schemeClr val="tx1"/>
                </a:solidFill>
              </a:rPr>
              <a:t>　　　ご清聴ありがとうございました</a:t>
            </a:r>
            <a:r>
              <a:rPr lang="en-US" altLang="ja-JP" sz="4400" dirty="0" smtClean="0">
                <a:solidFill>
                  <a:schemeClr val="tx1"/>
                </a:solidFill>
              </a:rPr>
              <a:t>!!</a:t>
            </a:r>
            <a:endParaRPr kumimoji="1" lang="ja-JP" altLang="en-US" sz="4400" dirty="0">
              <a:solidFill>
                <a:schemeClr val="tx1"/>
              </a:solidFill>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620" y="2276872"/>
            <a:ext cx="8261844" cy="4313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2631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76672"/>
            <a:ext cx="9144000" cy="201622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5400" dirty="0" smtClean="0">
                <a:solidFill>
                  <a:schemeClr val="tx1"/>
                </a:solidFill>
              </a:rPr>
              <a:t>　　　ビールゲーム</a:t>
            </a:r>
            <a:endParaRPr kumimoji="1" lang="ja-JP" altLang="en-US" sz="5400" dirty="0">
              <a:solidFill>
                <a:schemeClr val="tx1"/>
              </a:solidFill>
            </a:endParaRPr>
          </a:p>
        </p:txBody>
      </p:sp>
      <p:pic>
        <p:nvPicPr>
          <p:cNvPr id="6147" name="Picture 3"/>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609" b="99464" l="922" r="89862">
                        <a14:foregroundMark x1="28111" y1="19839" x2="49770" y2="4558"/>
                        <a14:foregroundMark x1="63134" y1="5630" x2="72350" y2="5630"/>
                      </a14:backgroundRemoval>
                    </a14:imgEffect>
                  </a14:imgLayer>
                </a14:imgProps>
              </a:ext>
              <a:ext uri="{28A0092B-C50C-407E-A947-70E740481C1C}">
                <a14:useLocalDpi xmlns:a14="http://schemas.microsoft.com/office/drawing/2010/main" val="0"/>
              </a:ext>
            </a:extLst>
          </a:blip>
          <a:srcRect/>
          <a:stretch>
            <a:fillRect/>
          </a:stretch>
        </p:blipFill>
        <p:spPr bwMode="auto">
          <a:xfrm>
            <a:off x="4860032" y="2511289"/>
            <a:ext cx="2181547" cy="4158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5372" b="100000" l="1190" r="96825"/>
                    </a14:imgEffect>
                  </a14:imgLayer>
                </a14:imgProps>
              </a:ext>
              <a:ext uri="{28A0092B-C50C-407E-A947-70E740481C1C}">
                <a14:useLocalDpi xmlns:a14="http://schemas.microsoft.com/office/drawing/2010/main" val="0"/>
              </a:ext>
            </a:extLst>
          </a:blip>
          <a:srcRect/>
          <a:stretch>
            <a:fillRect/>
          </a:stretch>
        </p:blipFill>
        <p:spPr bwMode="auto">
          <a:xfrm>
            <a:off x="179512" y="914536"/>
            <a:ext cx="1187624" cy="1140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0" b="100000" l="0" r="99195">
                        <a14:foregroundMark x1="30584" y1="19084" x2="36016" y2="34097"/>
                        <a14:foregroundMark x1="33602" y1="17048" x2="39638" y2="35878"/>
                        <a14:foregroundMark x1="23944" y1="26209" x2="32394" y2="14504"/>
                        <a14:foregroundMark x1="26559" y1="35623" x2="39638" y2="38677"/>
                        <a14:foregroundMark x1="10463" y1="83715" x2="22334" y2="82952"/>
                        <a14:foregroundMark x1="28370" y1="87532" x2="6237" y2="83969"/>
                        <a14:foregroundMark x1="28571" y1="31043" x2="31590" y2="32570"/>
                        <a14:foregroundMark x1="24145" y1="33588" x2="25352" y2="37150"/>
                        <a14:foregroundMark x1="3018" y1="82188" x2="4829" y2="80153"/>
                        <a14:foregroundMark x1="51107" y1="64122" x2="66398" y2="78372"/>
                        <a14:foregroundMark x1="47887" y1="70229" x2="50302" y2="69720"/>
                        <a14:foregroundMark x1="58551" y1="62341" x2="46680" y2="71247"/>
                        <a14:foregroundMark x1="43260" y1="66667" x2="52716" y2="60305"/>
                        <a14:foregroundMark x1="34205" y1="74555" x2="36419" y2="82188"/>
                        <a14:foregroundMark x1="41046" y1="75318" x2="47082" y2="83715"/>
                        <a14:foregroundMark x1="50503" y1="96692" x2="61368" y2="75827"/>
                        <a14:foregroundMark x1="69819" y1="68193" x2="76459" y2="65140"/>
                        <a14:foregroundMark x1="85915" y1="76845" x2="76660" y2="82188"/>
                        <a14:foregroundMark x1="81288" y1="64377" x2="73441" y2="76845"/>
                        <a14:foregroundMark x1="92757" y1="63613" x2="74648" y2="86005"/>
                        <a14:foregroundMark x1="39839" y1="29517" x2="40241" y2="28753"/>
                        <a14:foregroundMark x1="9859" y1="90076" x2="8048" y2="92621"/>
                      </a14:backgroundRemoval>
                    </a14:imgEffect>
                  </a14:imgLayer>
                </a14:imgProps>
              </a:ext>
              <a:ext uri="{28A0092B-C50C-407E-A947-70E740481C1C}">
                <a14:useLocalDpi xmlns:a14="http://schemas.microsoft.com/office/drawing/2010/main" val="0"/>
              </a:ext>
            </a:extLst>
          </a:blip>
          <a:srcRect/>
          <a:stretch>
            <a:fillRect/>
          </a:stretch>
        </p:blipFill>
        <p:spPr bwMode="auto">
          <a:xfrm>
            <a:off x="1475656" y="3645024"/>
            <a:ext cx="3744415" cy="29608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66642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ビールゲーム</a:t>
            </a:r>
            <a:endParaRPr kumimoji="1" lang="ja-JP" altLang="en-US" sz="3600" dirty="0">
              <a:solidFill>
                <a:schemeClr val="tx1"/>
              </a:solidFill>
              <a:latin typeface="+mj-lt"/>
            </a:endParaRPr>
          </a:p>
        </p:txBody>
      </p:sp>
      <p:pic>
        <p:nvPicPr>
          <p:cNvPr id="1028" name="Picture 4" descr="C:\Users\masashi\AppData\Local\Microsoft\Windows\Temporary Internet Files\Content.IE5\W72U16TZ\MC90034372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755943"/>
            <a:ext cx="1822399" cy="1763878"/>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298625" y="1243176"/>
            <a:ext cx="1919310" cy="584775"/>
          </a:xfrm>
          <a:prstGeom prst="rect">
            <a:avLst/>
          </a:prstGeom>
          <a:solidFill>
            <a:schemeClr val="accent3">
              <a:lumMod val="60000"/>
              <a:lumOff val="40000"/>
            </a:schemeClr>
          </a:solidFill>
        </p:spPr>
        <p:txBody>
          <a:bodyPr wrap="square" rtlCol="0">
            <a:spAutoFit/>
          </a:bodyPr>
          <a:lstStyle/>
          <a:p>
            <a:r>
              <a:rPr kumimoji="1" lang="ja-JP" altLang="en-US" sz="3200" dirty="0" smtClean="0"/>
              <a:t>小売業者</a:t>
            </a:r>
            <a:endParaRPr kumimoji="1" lang="ja-JP" altLang="en-US" sz="3200" dirty="0"/>
          </a:p>
        </p:txBody>
      </p:sp>
      <p:pic>
        <p:nvPicPr>
          <p:cNvPr id="1029" name="Picture 5" descr="C:\Users\masashi\AppData\Local\Microsoft\Windows\Temporary Internet Files\Content.IE5\W72U16TZ\MC9000300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563" y="3274246"/>
            <a:ext cx="1587840" cy="2037700"/>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7019463" y="2923255"/>
            <a:ext cx="1874040" cy="584775"/>
          </a:xfrm>
          <a:prstGeom prst="rect">
            <a:avLst/>
          </a:prstGeom>
          <a:solidFill>
            <a:schemeClr val="accent2">
              <a:lumMod val="40000"/>
              <a:lumOff val="60000"/>
            </a:schemeClr>
          </a:solidFill>
        </p:spPr>
        <p:txBody>
          <a:bodyPr wrap="square" rtlCol="0">
            <a:spAutoFit/>
          </a:bodyPr>
          <a:lstStyle/>
          <a:p>
            <a:r>
              <a:rPr lang="ja-JP" altLang="en-US" sz="3200" dirty="0"/>
              <a:t>卸売</a:t>
            </a:r>
            <a:r>
              <a:rPr kumimoji="1" lang="ja-JP" altLang="en-US" sz="3200" dirty="0" smtClean="0"/>
              <a:t>業者</a:t>
            </a:r>
            <a:endParaRPr kumimoji="1" lang="ja-JP" altLang="en-US" sz="3200" dirty="0"/>
          </a:p>
        </p:txBody>
      </p:sp>
      <p:pic>
        <p:nvPicPr>
          <p:cNvPr id="1030" name="Picture 6" descr="C:\Users\masashi\AppData\Local\Microsoft\Windows\Temporary Internet Files\Content.IE5\VVX1P1ES\MC90007907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798" y="4654715"/>
            <a:ext cx="2658869" cy="150187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755576" y="6156593"/>
            <a:ext cx="2160240" cy="584775"/>
          </a:xfrm>
          <a:prstGeom prst="rect">
            <a:avLst/>
          </a:prstGeom>
          <a:solidFill>
            <a:schemeClr val="accent1">
              <a:lumMod val="40000"/>
              <a:lumOff val="60000"/>
            </a:schemeClr>
          </a:solidFill>
        </p:spPr>
        <p:txBody>
          <a:bodyPr wrap="square" rtlCol="0">
            <a:spAutoFit/>
          </a:bodyPr>
          <a:lstStyle/>
          <a:p>
            <a:r>
              <a:rPr lang="ja-JP" altLang="en-US" sz="3200" dirty="0" smtClean="0"/>
              <a:t>ビール会社</a:t>
            </a:r>
            <a:endParaRPr kumimoji="1" lang="ja-JP" altLang="en-US" sz="3200" dirty="0"/>
          </a:p>
        </p:txBody>
      </p:sp>
      <p:cxnSp>
        <p:nvCxnSpPr>
          <p:cNvPr id="5" name="直線矢印コネクタ 4"/>
          <p:cNvCxnSpPr/>
          <p:nvPr/>
        </p:nvCxnSpPr>
        <p:spPr>
          <a:xfrm flipV="1">
            <a:off x="2938667" y="4797152"/>
            <a:ext cx="4223896" cy="608501"/>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H="1" flipV="1">
            <a:off x="2217937" y="3140968"/>
            <a:ext cx="4944626" cy="127162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H="1">
            <a:off x="2938667" y="5311946"/>
            <a:ext cx="4914983" cy="70934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2339752" y="1755943"/>
            <a:ext cx="4822811" cy="2105105"/>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48" name="Picture 7" descr="C:\Users\masashi\AppData\Local\Microsoft\Windows\Temporary Internet Files\Content.IE5\VVX1P1ES\MC90040589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32881" y="2229596"/>
            <a:ext cx="1036552" cy="1033486"/>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7" descr="C:\Users\masashi\AppData\Local\Microsoft\Windows\Temporary Internet Files\Content.IE5\VVX1P1ES\MC90040589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69432" y="5182640"/>
            <a:ext cx="1027097" cy="96795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masashi\AppData\Local\Microsoft\Windows\Temporary Internet Files\Content.IE5\W72U16TZ\MC900434820[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1125" y="4497127"/>
            <a:ext cx="1169490" cy="116949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masashi\AppData\Local\Microsoft\Windows\Temporary Internet Files\Content.IE5\VVX1P1ES\MC900441795[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4270" y="2886293"/>
            <a:ext cx="1371600" cy="1371600"/>
          </a:xfrm>
          <a:prstGeom prst="rect">
            <a:avLst/>
          </a:prstGeom>
          <a:noFill/>
          <a:extLst>
            <a:ext uri="{909E8E84-426E-40DD-AFC4-6F175D3DCCD1}">
              <a14:hiddenFill xmlns:a14="http://schemas.microsoft.com/office/drawing/2010/main">
                <a:solidFill>
                  <a:srgbClr val="FFFFFF"/>
                </a:solidFill>
              </a14:hiddenFill>
            </a:ext>
          </a:extLst>
        </p:spPr>
      </p:pic>
      <p:sp>
        <p:nvSpPr>
          <p:cNvPr id="41" name="テキスト ボックス 40"/>
          <p:cNvSpPr txBox="1"/>
          <p:nvPr/>
        </p:nvSpPr>
        <p:spPr>
          <a:xfrm>
            <a:off x="6836318" y="1243176"/>
            <a:ext cx="2128170" cy="646331"/>
          </a:xfrm>
          <a:prstGeom prst="rect">
            <a:avLst/>
          </a:prstGeom>
          <a:noFill/>
        </p:spPr>
        <p:txBody>
          <a:bodyPr wrap="square" rtlCol="0">
            <a:spAutoFit/>
          </a:bodyPr>
          <a:lstStyle/>
          <a:p>
            <a:r>
              <a:rPr lang="ja-JP" altLang="en-US" sz="3600" dirty="0" smtClean="0"/>
              <a:t>～第２週</a:t>
            </a:r>
            <a:endParaRPr kumimoji="1" lang="ja-JP" altLang="en-US" sz="3600" dirty="0"/>
          </a:p>
        </p:txBody>
      </p:sp>
    </p:spTree>
    <p:extLst>
      <p:ext uri="{BB962C8B-B14F-4D97-AF65-F5344CB8AC3E}">
        <p14:creationId xmlns:p14="http://schemas.microsoft.com/office/powerpoint/2010/main" val="212736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ビールゲーム</a:t>
            </a:r>
            <a:endParaRPr kumimoji="1" lang="ja-JP" altLang="en-US" sz="3600" dirty="0">
              <a:solidFill>
                <a:schemeClr val="tx1"/>
              </a:solidFill>
              <a:latin typeface="+mj-lt"/>
            </a:endParaRPr>
          </a:p>
        </p:txBody>
      </p:sp>
      <p:pic>
        <p:nvPicPr>
          <p:cNvPr id="1028" name="Picture 4" descr="C:\Users\masashi\AppData\Local\Microsoft\Windows\Temporary Internet Files\Content.IE5\W72U16TZ\MC90034372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755943"/>
            <a:ext cx="1822399" cy="1763878"/>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298625" y="1243176"/>
            <a:ext cx="1919310" cy="584775"/>
          </a:xfrm>
          <a:prstGeom prst="rect">
            <a:avLst/>
          </a:prstGeom>
          <a:solidFill>
            <a:schemeClr val="accent3">
              <a:lumMod val="60000"/>
              <a:lumOff val="40000"/>
            </a:schemeClr>
          </a:solidFill>
        </p:spPr>
        <p:txBody>
          <a:bodyPr wrap="square" rtlCol="0">
            <a:spAutoFit/>
          </a:bodyPr>
          <a:lstStyle/>
          <a:p>
            <a:r>
              <a:rPr kumimoji="1" lang="ja-JP" altLang="en-US" sz="3200" dirty="0" smtClean="0"/>
              <a:t>小売業者</a:t>
            </a:r>
            <a:endParaRPr kumimoji="1" lang="ja-JP" altLang="en-US" sz="3200" dirty="0"/>
          </a:p>
        </p:txBody>
      </p:sp>
      <p:pic>
        <p:nvPicPr>
          <p:cNvPr id="1029" name="Picture 5" descr="C:\Users\masashi\AppData\Local\Microsoft\Windows\Temporary Internet Files\Content.IE5\W72U16TZ\MC9000300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563" y="3274246"/>
            <a:ext cx="1587840" cy="2037700"/>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7019463" y="2923255"/>
            <a:ext cx="1874040" cy="584775"/>
          </a:xfrm>
          <a:prstGeom prst="rect">
            <a:avLst/>
          </a:prstGeom>
          <a:solidFill>
            <a:schemeClr val="accent2">
              <a:lumMod val="40000"/>
              <a:lumOff val="60000"/>
            </a:schemeClr>
          </a:solidFill>
        </p:spPr>
        <p:txBody>
          <a:bodyPr wrap="square" rtlCol="0">
            <a:spAutoFit/>
          </a:bodyPr>
          <a:lstStyle/>
          <a:p>
            <a:r>
              <a:rPr lang="ja-JP" altLang="en-US" sz="3200" dirty="0"/>
              <a:t>卸売</a:t>
            </a:r>
            <a:r>
              <a:rPr kumimoji="1" lang="ja-JP" altLang="en-US" sz="3200" dirty="0" smtClean="0"/>
              <a:t>業者</a:t>
            </a:r>
            <a:endParaRPr kumimoji="1" lang="ja-JP" altLang="en-US" sz="3200" dirty="0"/>
          </a:p>
        </p:txBody>
      </p:sp>
      <p:pic>
        <p:nvPicPr>
          <p:cNvPr id="1030" name="Picture 6" descr="C:\Users\masashi\AppData\Local\Microsoft\Windows\Temporary Internet Files\Content.IE5\VVX1P1ES\MC90007907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798" y="4654715"/>
            <a:ext cx="2658869" cy="150187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755576" y="6156593"/>
            <a:ext cx="2160240" cy="584775"/>
          </a:xfrm>
          <a:prstGeom prst="rect">
            <a:avLst/>
          </a:prstGeom>
          <a:solidFill>
            <a:schemeClr val="accent1">
              <a:lumMod val="40000"/>
              <a:lumOff val="60000"/>
            </a:schemeClr>
          </a:solidFill>
        </p:spPr>
        <p:txBody>
          <a:bodyPr wrap="square" rtlCol="0">
            <a:spAutoFit/>
          </a:bodyPr>
          <a:lstStyle/>
          <a:p>
            <a:r>
              <a:rPr lang="ja-JP" altLang="en-US" sz="3200" dirty="0" smtClean="0"/>
              <a:t>ビール会社</a:t>
            </a:r>
            <a:endParaRPr kumimoji="1" lang="ja-JP" altLang="en-US" sz="3200" dirty="0"/>
          </a:p>
        </p:txBody>
      </p:sp>
      <p:cxnSp>
        <p:nvCxnSpPr>
          <p:cNvPr id="5" name="直線矢印コネクタ 4"/>
          <p:cNvCxnSpPr/>
          <p:nvPr/>
        </p:nvCxnSpPr>
        <p:spPr>
          <a:xfrm flipV="1">
            <a:off x="2938667" y="4797152"/>
            <a:ext cx="4223896" cy="608501"/>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H="1" flipV="1">
            <a:off x="2217937" y="3140968"/>
            <a:ext cx="4944626" cy="127162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H="1">
            <a:off x="2938667" y="5311946"/>
            <a:ext cx="4914983" cy="70934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2339752" y="1755943"/>
            <a:ext cx="4822811" cy="2105105"/>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48" name="Picture 7" descr="C:\Users\masashi\AppData\Local\Microsoft\Windows\Temporary Internet Files\Content.IE5\VVX1P1ES\MC900405890[1].wm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9953" y="1989914"/>
            <a:ext cx="1440160" cy="143590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7" descr="C:\Users\masashi\AppData\Local\Microsoft\Windows\Temporary Internet Files\Content.IE5\VVX1P1ES\MC900405890[1].wm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69432" y="5115637"/>
            <a:ext cx="1606824" cy="1514299"/>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masashi\AppData\Local\Microsoft\Windows\Temporary Internet Files\Content.IE5\W72U16TZ\MC900434820[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1125" y="4497127"/>
            <a:ext cx="1169490" cy="116949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masashi\AppData\Local\Microsoft\Windows\Temporary Internet Files\Content.IE5\VVX1P1ES\MC900441795[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4270" y="2886293"/>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masashi\AppData\Local\Microsoft\Windows\Temporary Internet Files\Content.IE5\W72U16TZ\MC900312660[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4675" y="2886293"/>
            <a:ext cx="1643140" cy="1704726"/>
          </a:xfrm>
          <a:prstGeom prst="rect">
            <a:avLst/>
          </a:prstGeom>
          <a:noFill/>
          <a:extLst>
            <a:ext uri="{909E8E84-426E-40DD-AFC4-6F175D3DCCD1}">
              <a14:hiddenFill xmlns:a14="http://schemas.microsoft.com/office/drawing/2010/main">
                <a:solidFill>
                  <a:srgbClr val="FFFFFF"/>
                </a:solidFill>
              </a14:hiddenFill>
            </a:ext>
          </a:extLst>
        </p:spPr>
      </p:pic>
      <p:sp>
        <p:nvSpPr>
          <p:cNvPr id="18" name="テキスト ボックス 17"/>
          <p:cNvSpPr txBox="1"/>
          <p:nvPr/>
        </p:nvSpPr>
        <p:spPr>
          <a:xfrm>
            <a:off x="5269432" y="1243176"/>
            <a:ext cx="3695056" cy="646331"/>
          </a:xfrm>
          <a:prstGeom prst="rect">
            <a:avLst/>
          </a:prstGeom>
          <a:noFill/>
        </p:spPr>
        <p:txBody>
          <a:bodyPr wrap="square" rtlCol="0">
            <a:spAutoFit/>
          </a:bodyPr>
          <a:lstStyle/>
          <a:p>
            <a:r>
              <a:rPr lang="ja-JP" altLang="en-US" sz="3600" dirty="0" smtClean="0"/>
              <a:t>第２週～第１２週</a:t>
            </a:r>
            <a:endParaRPr kumimoji="1" lang="ja-JP" altLang="en-US" sz="3600" dirty="0"/>
          </a:p>
        </p:txBody>
      </p:sp>
    </p:spTree>
    <p:extLst>
      <p:ext uri="{BB962C8B-B14F-4D97-AF65-F5344CB8AC3E}">
        <p14:creationId xmlns:p14="http://schemas.microsoft.com/office/powerpoint/2010/main" val="1478554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4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9"/>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03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034"/>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ビールゲーム</a:t>
            </a:r>
            <a:endParaRPr kumimoji="1" lang="ja-JP" altLang="en-US" sz="3600" dirty="0">
              <a:solidFill>
                <a:schemeClr val="tx1"/>
              </a:solidFill>
              <a:latin typeface="+mj-lt"/>
            </a:endParaRPr>
          </a:p>
        </p:txBody>
      </p:sp>
      <p:pic>
        <p:nvPicPr>
          <p:cNvPr id="1028" name="Picture 4" descr="C:\Users\masashi\AppData\Local\Microsoft\Windows\Temporary Internet Files\Content.IE5\W72U16TZ\MC90034372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755943"/>
            <a:ext cx="1822399" cy="1763878"/>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298625" y="1243176"/>
            <a:ext cx="1919310" cy="584775"/>
          </a:xfrm>
          <a:prstGeom prst="rect">
            <a:avLst/>
          </a:prstGeom>
          <a:solidFill>
            <a:schemeClr val="accent3">
              <a:lumMod val="60000"/>
              <a:lumOff val="40000"/>
            </a:schemeClr>
          </a:solidFill>
        </p:spPr>
        <p:txBody>
          <a:bodyPr wrap="square" rtlCol="0">
            <a:spAutoFit/>
          </a:bodyPr>
          <a:lstStyle/>
          <a:p>
            <a:r>
              <a:rPr kumimoji="1" lang="ja-JP" altLang="en-US" sz="3200" dirty="0" smtClean="0"/>
              <a:t>小売業者</a:t>
            </a:r>
            <a:endParaRPr kumimoji="1" lang="ja-JP" altLang="en-US" sz="3200" dirty="0"/>
          </a:p>
        </p:txBody>
      </p:sp>
      <p:pic>
        <p:nvPicPr>
          <p:cNvPr id="1029" name="Picture 5" descr="C:\Users\masashi\AppData\Local\Microsoft\Windows\Temporary Internet Files\Content.IE5\W72U16TZ\MC90003003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563" y="3274246"/>
            <a:ext cx="1587840" cy="2037700"/>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7019463" y="2923255"/>
            <a:ext cx="1874040" cy="584775"/>
          </a:xfrm>
          <a:prstGeom prst="rect">
            <a:avLst/>
          </a:prstGeom>
          <a:solidFill>
            <a:schemeClr val="accent2">
              <a:lumMod val="40000"/>
              <a:lumOff val="60000"/>
            </a:schemeClr>
          </a:solidFill>
        </p:spPr>
        <p:txBody>
          <a:bodyPr wrap="square" rtlCol="0">
            <a:spAutoFit/>
          </a:bodyPr>
          <a:lstStyle/>
          <a:p>
            <a:r>
              <a:rPr lang="ja-JP" altLang="en-US" sz="3200" dirty="0"/>
              <a:t>卸売</a:t>
            </a:r>
            <a:r>
              <a:rPr kumimoji="1" lang="ja-JP" altLang="en-US" sz="3200" dirty="0" smtClean="0"/>
              <a:t>業者</a:t>
            </a:r>
            <a:endParaRPr kumimoji="1" lang="ja-JP" altLang="en-US" sz="3200" dirty="0"/>
          </a:p>
        </p:txBody>
      </p:sp>
      <p:pic>
        <p:nvPicPr>
          <p:cNvPr id="1030" name="Picture 6" descr="C:\Users\masashi\AppData\Local\Microsoft\Windows\Temporary Internet Files\Content.IE5\VVX1P1ES\MC90007907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9798" y="4654715"/>
            <a:ext cx="2658869" cy="150187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755576" y="6156593"/>
            <a:ext cx="2160240" cy="584775"/>
          </a:xfrm>
          <a:prstGeom prst="rect">
            <a:avLst/>
          </a:prstGeom>
          <a:solidFill>
            <a:schemeClr val="accent1">
              <a:lumMod val="40000"/>
              <a:lumOff val="60000"/>
            </a:schemeClr>
          </a:solidFill>
        </p:spPr>
        <p:txBody>
          <a:bodyPr wrap="square" rtlCol="0">
            <a:spAutoFit/>
          </a:bodyPr>
          <a:lstStyle/>
          <a:p>
            <a:r>
              <a:rPr lang="ja-JP" altLang="en-US" sz="3200" dirty="0" smtClean="0"/>
              <a:t>ビール会社</a:t>
            </a:r>
            <a:endParaRPr kumimoji="1" lang="ja-JP" altLang="en-US" sz="3200" dirty="0"/>
          </a:p>
        </p:txBody>
      </p:sp>
      <p:grpSp>
        <p:nvGrpSpPr>
          <p:cNvPr id="3" name="グループ化 2"/>
          <p:cNvGrpSpPr/>
          <p:nvPr/>
        </p:nvGrpSpPr>
        <p:grpSpPr>
          <a:xfrm>
            <a:off x="2339752" y="1755943"/>
            <a:ext cx="4822811" cy="2105105"/>
            <a:chOff x="2339752" y="1755943"/>
            <a:chExt cx="4822811" cy="2105105"/>
          </a:xfrm>
        </p:grpSpPr>
        <p:cxnSp>
          <p:nvCxnSpPr>
            <p:cNvPr id="16" name="直線矢印コネクタ 15"/>
            <p:cNvCxnSpPr/>
            <p:nvPr/>
          </p:nvCxnSpPr>
          <p:spPr>
            <a:xfrm>
              <a:off x="2339752" y="1755943"/>
              <a:ext cx="4822811" cy="2105105"/>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48" name="Picture 7" descr="C:\Users\masashi\AppData\Local\Microsoft\Windows\Temporary Internet Files\Content.IE5\VVX1P1ES\MC90040589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52352" y="2348889"/>
              <a:ext cx="720080" cy="7179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グループ化 5"/>
          <p:cNvGrpSpPr/>
          <p:nvPr/>
        </p:nvGrpSpPr>
        <p:grpSpPr>
          <a:xfrm>
            <a:off x="2938667" y="5306962"/>
            <a:ext cx="4914983" cy="714326"/>
            <a:chOff x="2938667" y="5306962"/>
            <a:chExt cx="4914983" cy="714326"/>
          </a:xfrm>
        </p:grpSpPr>
        <p:cxnSp>
          <p:nvCxnSpPr>
            <p:cNvPr id="15" name="直線矢印コネクタ 14"/>
            <p:cNvCxnSpPr/>
            <p:nvPr/>
          </p:nvCxnSpPr>
          <p:spPr>
            <a:xfrm flipH="1">
              <a:off x="2938667" y="5311946"/>
              <a:ext cx="4914983" cy="70934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49" name="Picture 7" descr="C:\Users\masashi\AppData\Local\Microsoft\Windows\Temporary Internet Files\Content.IE5\VVX1P1ES\MC90040589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61596" y="5306962"/>
              <a:ext cx="670720" cy="63209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グループ化 6"/>
          <p:cNvGrpSpPr/>
          <p:nvPr/>
        </p:nvGrpSpPr>
        <p:grpSpPr>
          <a:xfrm>
            <a:off x="2938667" y="3890253"/>
            <a:ext cx="4223896" cy="2009676"/>
            <a:chOff x="2938667" y="3890253"/>
            <a:chExt cx="4223896" cy="2009676"/>
          </a:xfrm>
        </p:grpSpPr>
        <p:cxnSp>
          <p:nvCxnSpPr>
            <p:cNvPr id="5" name="直線矢印コネクタ 4"/>
            <p:cNvCxnSpPr/>
            <p:nvPr/>
          </p:nvCxnSpPr>
          <p:spPr>
            <a:xfrm flipV="1">
              <a:off x="2938667" y="4797152"/>
              <a:ext cx="4223896" cy="608501"/>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1033" name="Picture 9" descr="C:\Users\masashi\AppData\Local\Microsoft\Windows\Temporary Internet Files\Content.IE5\W72U16TZ\MC900434820[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920" y="3890253"/>
              <a:ext cx="2009676" cy="20096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グループ化 8"/>
          <p:cNvGrpSpPr/>
          <p:nvPr/>
        </p:nvGrpSpPr>
        <p:grpSpPr>
          <a:xfrm>
            <a:off x="2217937" y="2347799"/>
            <a:ext cx="4944626" cy="2134474"/>
            <a:chOff x="2217937" y="2347799"/>
            <a:chExt cx="4944626" cy="2134474"/>
          </a:xfrm>
        </p:grpSpPr>
        <p:cxnSp>
          <p:nvCxnSpPr>
            <p:cNvPr id="14" name="直線矢印コネクタ 13"/>
            <p:cNvCxnSpPr/>
            <p:nvPr/>
          </p:nvCxnSpPr>
          <p:spPr>
            <a:xfrm flipH="1" flipV="1">
              <a:off x="2217937" y="3140968"/>
              <a:ext cx="4944626" cy="127162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1034" name="Picture 10" descr="C:\Users\masashi\AppData\Local\Microsoft\Windows\Temporary Internet Files\Content.IE5\VVX1P1ES\MC900441795[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55776" y="2347799"/>
              <a:ext cx="2134474" cy="2134474"/>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テキスト ボックス 17"/>
          <p:cNvSpPr txBox="1"/>
          <p:nvPr/>
        </p:nvSpPr>
        <p:spPr>
          <a:xfrm>
            <a:off x="6709592" y="1243176"/>
            <a:ext cx="2326904" cy="646331"/>
          </a:xfrm>
          <a:prstGeom prst="rect">
            <a:avLst/>
          </a:prstGeom>
          <a:noFill/>
        </p:spPr>
        <p:txBody>
          <a:bodyPr wrap="square" rtlCol="0">
            <a:spAutoFit/>
          </a:bodyPr>
          <a:lstStyle/>
          <a:p>
            <a:r>
              <a:rPr lang="ja-JP" altLang="en-US" sz="3600" dirty="0" smtClean="0"/>
              <a:t>第１２週～</a:t>
            </a:r>
            <a:endParaRPr kumimoji="1" lang="ja-JP" altLang="en-US" sz="3600" dirty="0"/>
          </a:p>
        </p:txBody>
      </p:sp>
    </p:spTree>
    <p:extLst>
      <p:ext uri="{BB962C8B-B14F-4D97-AF65-F5344CB8AC3E}">
        <p14:creationId xmlns:p14="http://schemas.microsoft.com/office/powerpoint/2010/main" val="1230899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ビールゲーム</a:t>
            </a:r>
            <a:endParaRPr kumimoji="1" lang="ja-JP" altLang="en-US" sz="3600" dirty="0">
              <a:solidFill>
                <a:schemeClr val="tx1"/>
              </a:solidFill>
              <a:latin typeface="+mj-lt"/>
            </a:endParaRPr>
          </a:p>
        </p:txBody>
      </p:sp>
      <p:pic>
        <p:nvPicPr>
          <p:cNvPr id="3" name="Picture 4" descr="C:\Users\masashi\AppData\Local\Microsoft\Windows\Temporary Internet Files\Content.IE5\W72U16TZ\MC90034372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340768"/>
            <a:ext cx="1822399" cy="176387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C:\Users\masashi\AppData\Local\Microsoft\Windows\Temporary Internet Files\Content.IE5\W72U16TZ\MC9000300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1340768"/>
            <a:ext cx="1587840" cy="20377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C:\Users\masashi\AppData\Local\Microsoft\Windows\Temporary Internet Files\Content.IE5\VVX1P1ES\MC90007907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8184" y="1628800"/>
            <a:ext cx="2658869" cy="1501877"/>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625" y="3573016"/>
            <a:ext cx="4481045" cy="29819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グループ化 1"/>
          <p:cNvGrpSpPr/>
          <p:nvPr/>
        </p:nvGrpSpPr>
        <p:grpSpPr>
          <a:xfrm>
            <a:off x="5004048" y="3861048"/>
            <a:ext cx="3384376" cy="2304256"/>
            <a:chOff x="5004048" y="3861048"/>
            <a:chExt cx="3384376" cy="2304256"/>
          </a:xfrm>
        </p:grpSpPr>
        <p:sp>
          <p:nvSpPr>
            <p:cNvPr id="7" name="爆発 2 6"/>
            <p:cNvSpPr/>
            <p:nvPr/>
          </p:nvSpPr>
          <p:spPr>
            <a:xfrm>
              <a:off x="5292080" y="3861048"/>
              <a:ext cx="2909946" cy="2304256"/>
            </a:xfrm>
            <a:prstGeom prst="irregularSeal2">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5004048" y="4500141"/>
              <a:ext cx="3384376" cy="830997"/>
            </a:xfrm>
            <a:prstGeom prst="rect">
              <a:avLst/>
            </a:prstGeom>
            <a:noFill/>
          </p:spPr>
          <p:txBody>
            <a:bodyPr wrap="square" rtlCol="0">
              <a:spAutoFit/>
            </a:bodyPr>
            <a:lstStyle/>
            <a:p>
              <a:r>
                <a:rPr kumimoji="1" lang="ja-JP" altLang="en-US" sz="4800" dirty="0" smtClean="0">
                  <a:solidFill>
                    <a:srgbClr val="FF0000"/>
                  </a:solidFill>
                </a:rPr>
                <a:t>大量の在庫</a:t>
              </a:r>
              <a:endParaRPr kumimoji="1" lang="ja-JP" altLang="en-US" sz="4800" dirty="0">
                <a:solidFill>
                  <a:srgbClr val="FF0000"/>
                </a:solidFill>
              </a:endParaRPr>
            </a:p>
          </p:txBody>
        </p:sp>
      </p:grpSp>
    </p:spTree>
    <p:extLst>
      <p:ext uri="{BB962C8B-B14F-4D97-AF65-F5344CB8AC3E}">
        <p14:creationId xmlns:p14="http://schemas.microsoft.com/office/powerpoint/2010/main" val="212736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j-lt"/>
              </a:rPr>
              <a:t>ビールゲーム</a:t>
            </a:r>
            <a:endParaRPr kumimoji="1" lang="ja-JP" altLang="en-US" sz="3600" dirty="0">
              <a:solidFill>
                <a:schemeClr val="tx1"/>
              </a:solidFill>
              <a:latin typeface="+mj-lt"/>
            </a:endParaRPr>
          </a:p>
        </p:txBody>
      </p:sp>
      <p:sp>
        <p:nvSpPr>
          <p:cNvPr id="2" name="テキスト ボックス 1"/>
          <p:cNvSpPr txBox="1"/>
          <p:nvPr/>
        </p:nvSpPr>
        <p:spPr>
          <a:xfrm>
            <a:off x="251520" y="1268760"/>
            <a:ext cx="4320480" cy="523220"/>
          </a:xfrm>
          <a:prstGeom prst="rect">
            <a:avLst/>
          </a:prstGeom>
          <a:noFill/>
        </p:spPr>
        <p:txBody>
          <a:bodyPr wrap="square" rtlCol="0">
            <a:spAutoFit/>
          </a:bodyPr>
          <a:lstStyle/>
          <a:p>
            <a:r>
              <a:rPr kumimoji="1" lang="ja-JP" altLang="en-US" sz="2800" dirty="0" smtClean="0"/>
              <a:t>原因は</a:t>
            </a:r>
            <a:r>
              <a:rPr kumimoji="1" lang="en-US" altLang="ja-JP" sz="2800" dirty="0" smtClean="0"/>
              <a:t>….</a:t>
            </a:r>
            <a:endParaRPr kumimoji="1" lang="ja-JP" altLang="en-US" sz="2800" dirty="0"/>
          </a:p>
        </p:txBody>
      </p:sp>
      <p:pic>
        <p:nvPicPr>
          <p:cNvPr id="5" name="Picture 4" descr="C:\Users\masashi\AppData\Local\Microsoft\Windows\Temporary Internet Files\Content.IE5\W72U16TZ\MC90034372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700808"/>
            <a:ext cx="1512168" cy="1463609"/>
          </a:xfrm>
          <a:prstGeom prst="rect">
            <a:avLst/>
          </a:prstGeom>
          <a:noFill/>
          <a:extLst>
            <a:ext uri="{909E8E84-426E-40DD-AFC4-6F175D3DCCD1}">
              <a14:hiddenFill xmlns:a14="http://schemas.microsoft.com/office/drawing/2010/main">
                <a:solidFill>
                  <a:srgbClr val="FFFFFF"/>
                </a:solidFill>
              </a14:hiddenFill>
            </a:ext>
          </a:extLst>
        </p:spPr>
      </p:pic>
      <p:sp>
        <p:nvSpPr>
          <p:cNvPr id="3" name="角丸四角形吹き出し 2"/>
          <p:cNvSpPr/>
          <p:nvPr/>
        </p:nvSpPr>
        <p:spPr>
          <a:xfrm>
            <a:off x="2411760" y="1916832"/>
            <a:ext cx="6408712" cy="1247585"/>
          </a:xfrm>
          <a:prstGeom prst="wedgeRoundRectCallout">
            <a:avLst>
              <a:gd name="adj1" fmla="val -54857"/>
              <a:gd name="adj2" fmla="val -1773"/>
              <a:gd name="adj3" fmla="val 16667"/>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tx1"/>
                </a:solidFill>
              </a:rPr>
              <a:t>注文してもすぐに送ってこなかった卸売業者が悪い！</a:t>
            </a:r>
            <a:endParaRPr kumimoji="1" lang="ja-JP" altLang="en-US" sz="3200" dirty="0">
              <a:solidFill>
                <a:schemeClr val="tx1"/>
              </a:solidFill>
            </a:endParaRPr>
          </a:p>
        </p:txBody>
      </p:sp>
      <p:pic>
        <p:nvPicPr>
          <p:cNvPr id="6" name="Picture 5" descr="C:\Users\masashi\AppData\Local\Microsoft\Windows\Temporary Internet Files\Content.IE5\W72U16TZ\MC9000300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516695"/>
            <a:ext cx="1512168" cy="1378890"/>
          </a:xfrm>
          <a:prstGeom prst="rect">
            <a:avLst/>
          </a:prstGeom>
          <a:noFill/>
          <a:extLst>
            <a:ext uri="{909E8E84-426E-40DD-AFC4-6F175D3DCCD1}">
              <a14:hiddenFill xmlns:a14="http://schemas.microsoft.com/office/drawing/2010/main">
                <a:solidFill>
                  <a:srgbClr val="FFFFFF"/>
                </a:solidFill>
              </a14:hiddenFill>
            </a:ext>
          </a:extLst>
        </p:spPr>
      </p:pic>
      <p:sp>
        <p:nvSpPr>
          <p:cNvPr id="7" name="角丸四角形吹き出し 6"/>
          <p:cNvSpPr/>
          <p:nvPr/>
        </p:nvSpPr>
        <p:spPr>
          <a:xfrm>
            <a:off x="2411760" y="3477559"/>
            <a:ext cx="6408712" cy="1247585"/>
          </a:xfrm>
          <a:prstGeom prst="wedgeRoundRectCallout">
            <a:avLst>
              <a:gd name="adj1" fmla="val -54857"/>
              <a:gd name="adj2" fmla="val -1773"/>
              <a:gd name="adj3" fmla="val 16667"/>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tx1"/>
                </a:solidFill>
              </a:rPr>
              <a:t>注文してこない小売業者が悪い！</a:t>
            </a:r>
            <a:endParaRPr kumimoji="1" lang="ja-JP" altLang="en-US" sz="3200" dirty="0">
              <a:solidFill>
                <a:schemeClr val="tx1"/>
              </a:solidFill>
            </a:endParaRPr>
          </a:p>
        </p:txBody>
      </p:sp>
      <p:pic>
        <p:nvPicPr>
          <p:cNvPr id="8" name="Picture 6" descr="C:\Users\masashi\AppData\Local\Microsoft\Windows\Temporary Internet Files\Content.IE5\VVX1P1ES\MC90007907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5679" y="5085184"/>
            <a:ext cx="1606041" cy="1501877"/>
          </a:xfrm>
          <a:prstGeom prst="rect">
            <a:avLst/>
          </a:prstGeom>
          <a:noFill/>
          <a:extLst>
            <a:ext uri="{909E8E84-426E-40DD-AFC4-6F175D3DCCD1}">
              <a14:hiddenFill xmlns:a14="http://schemas.microsoft.com/office/drawing/2010/main">
                <a:solidFill>
                  <a:srgbClr val="FFFFFF"/>
                </a:solidFill>
              </a14:hiddenFill>
            </a:ext>
          </a:extLst>
        </p:spPr>
      </p:pic>
      <p:sp>
        <p:nvSpPr>
          <p:cNvPr id="9" name="角丸四角形吹き出し 8"/>
          <p:cNvSpPr/>
          <p:nvPr/>
        </p:nvSpPr>
        <p:spPr>
          <a:xfrm>
            <a:off x="2411760" y="5085184"/>
            <a:ext cx="6408712" cy="1247585"/>
          </a:xfrm>
          <a:prstGeom prst="wedgeRoundRectCallout">
            <a:avLst>
              <a:gd name="adj1" fmla="val -54857"/>
              <a:gd name="adj2" fmla="val -1773"/>
              <a:gd name="adj3" fmla="val 16667"/>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tx1"/>
                </a:solidFill>
              </a:rPr>
              <a:t>移り気な若者のせいだ！</a:t>
            </a:r>
            <a:endParaRPr kumimoji="1" lang="ja-JP" altLang="en-US" sz="3200" dirty="0">
              <a:solidFill>
                <a:schemeClr val="tx1"/>
              </a:solidFill>
            </a:endParaRPr>
          </a:p>
        </p:txBody>
      </p:sp>
    </p:spTree>
    <p:extLst>
      <p:ext uri="{BB962C8B-B14F-4D97-AF65-F5344CB8AC3E}">
        <p14:creationId xmlns:p14="http://schemas.microsoft.com/office/powerpoint/2010/main" val="212736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2474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latin typeface="+mj-lt"/>
              </a:rPr>
              <a:t>ビールゲーム</a:t>
            </a:r>
            <a:endParaRPr kumimoji="1" lang="ja-JP" altLang="en-US" sz="3600" dirty="0">
              <a:solidFill>
                <a:schemeClr val="tx1"/>
              </a:solidFill>
              <a:latin typeface="+mj-lt"/>
            </a:endParaRPr>
          </a:p>
        </p:txBody>
      </p:sp>
      <p:grpSp>
        <p:nvGrpSpPr>
          <p:cNvPr id="14" name="グループ化 13"/>
          <p:cNvGrpSpPr/>
          <p:nvPr/>
        </p:nvGrpSpPr>
        <p:grpSpPr>
          <a:xfrm>
            <a:off x="395536" y="1772816"/>
            <a:ext cx="7750180" cy="2377149"/>
            <a:chOff x="278204" y="1316705"/>
            <a:chExt cx="8257900" cy="3193153"/>
          </a:xfrm>
        </p:grpSpPr>
        <p:pic>
          <p:nvPicPr>
            <p:cNvPr id="3" name="Picture 4" descr="C:\Users\masashi\AppData\Local\Microsoft\Windows\Temporary Internet Files\Content.IE5\W72U16TZ\MC90034372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204" y="1628811"/>
              <a:ext cx="2133556" cy="20650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C:\Users\masashi\AppData\Local\Microsoft\Windows\Temporary Internet Files\Content.IE5\W72U16TZ\MC9000300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628800"/>
              <a:ext cx="1731856" cy="2222518"/>
            </a:xfrm>
            <a:prstGeom prst="rect">
              <a:avLst/>
            </a:prstGeom>
            <a:noFill/>
            <a:extLst>
              <a:ext uri="{909E8E84-426E-40DD-AFC4-6F175D3DCCD1}">
                <a14:hiddenFill xmlns:a14="http://schemas.microsoft.com/office/drawing/2010/main">
                  <a:solidFill>
                    <a:srgbClr val="FFFFFF"/>
                  </a:solidFill>
                </a14:hiddenFill>
              </a:ext>
            </a:extLst>
          </p:spPr>
        </p:pic>
        <p:cxnSp>
          <p:nvCxnSpPr>
            <p:cNvPr id="8" name="直線矢印コネクタ 7"/>
            <p:cNvCxnSpPr/>
            <p:nvPr/>
          </p:nvCxnSpPr>
          <p:spPr>
            <a:xfrm>
              <a:off x="2411760" y="2060848"/>
              <a:ext cx="4176464" cy="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H="1">
              <a:off x="2411760" y="3645024"/>
              <a:ext cx="4248472" cy="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12" name="Picture 7" descr="C:\Users\masashi\AppData\Local\Microsoft\Windows\Temporary Internet Files\Content.IE5\VVX1P1ES\MC90040589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3928" y="1316705"/>
              <a:ext cx="1296144" cy="129231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C:\Users\masashi\AppData\Local\Microsoft\Windows\Temporary Internet Files\Content.IE5\VVX1P1ES\MC900441795[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53937" y="2780190"/>
              <a:ext cx="1729668" cy="172966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 name="グループ化 27"/>
          <p:cNvGrpSpPr/>
          <p:nvPr/>
        </p:nvGrpSpPr>
        <p:grpSpPr>
          <a:xfrm>
            <a:off x="5076056" y="2156919"/>
            <a:ext cx="1959215" cy="1097538"/>
            <a:chOff x="5148064" y="1971422"/>
            <a:chExt cx="1959215" cy="1097538"/>
          </a:xfrm>
        </p:grpSpPr>
        <p:sp>
          <p:nvSpPr>
            <p:cNvPr id="25" name="爆発 2 24"/>
            <p:cNvSpPr/>
            <p:nvPr/>
          </p:nvSpPr>
          <p:spPr>
            <a:xfrm>
              <a:off x="5148064" y="1971422"/>
              <a:ext cx="1614984" cy="1097538"/>
            </a:xfrm>
            <a:prstGeom prst="irregularSeal2">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a:off x="5148064" y="2206605"/>
              <a:ext cx="1959215" cy="646331"/>
            </a:xfrm>
            <a:prstGeom prst="rect">
              <a:avLst/>
            </a:prstGeom>
            <a:noFill/>
          </p:spPr>
          <p:txBody>
            <a:bodyPr wrap="square" rtlCol="0">
              <a:spAutoFit/>
            </a:bodyPr>
            <a:lstStyle/>
            <a:p>
              <a:r>
                <a:rPr kumimoji="1" lang="en-US" altLang="ja-JP" sz="3600" dirty="0" smtClean="0">
                  <a:solidFill>
                    <a:srgbClr val="FF0000"/>
                  </a:solidFill>
                </a:rPr>
                <a:t>4</a:t>
              </a:r>
              <a:r>
                <a:rPr kumimoji="1" lang="ja-JP" altLang="en-US" sz="3600" dirty="0" smtClean="0">
                  <a:solidFill>
                    <a:srgbClr val="FF0000"/>
                  </a:solidFill>
                </a:rPr>
                <a:t>週間</a:t>
              </a:r>
              <a:r>
                <a:rPr kumimoji="1" lang="en-US" altLang="ja-JP" sz="3600" dirty="0" smtClean="0">
                  <a:solidFill>
                    <a:srgbClr val="FF0000"/>
                  </a:solidFill>
                </a:rPr>
                <a:t>!!</a:t>
              </a:r>
              <a:endParaRPr kumimoji="1" lang="ja-JP" altLang="en-US" sz="3600" dirty="0">
                <a:solidFill>
                  <a:srgbClr val="FF0000"/>
                </a:solidFill>
              </a:endParaRPr>
            </a:p>
          </p:txBody>
        </p:sp>
      </p:grpSp>
      <p:grpSp>
        <p:nvGrpSpPr>
          <p:cNvPr id="15" name="グループ化 14"/>
          <p:cNvGrpSpPr/>
          <p:nvPr/>
        </p:nvGrpSpPr>
        <p:grpSpPr>
          <a:xfrm>
            <a:off x="539552" y="4221088"/>
            <a:ext cx="5810219" cy="1916773"/>
            <a:chOff x="469381" y="1316705"/>
            <a:chExt cx="6190851" cy="2574744"/>
          </a:xfrm>
        </p:grpSpPr>
        <p:pic>
          <p:nvPicPr>
            <p:cNvPr id="17" name="Picture 5" descr="C:\Users\masashi\AppData\Local\Microsoft\Windows\Temporary Internet Files\Content.IE5\W72U16TZ\MC9000300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9381" y="1668931"/>
              <a:ext cx="1731856" cy="2222518"/>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線矢印コネクタ 17"/>
            <p:cNvCxnSpPr/>
            <p:nvPr/>
          </p:nvCxnSpPr>
          <p:spPr>
            <a:xfrm>
              <a:off x="2411760" y="2060848"/>
              <a:ext cx="4176464" cy="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H="1">
              <a:off x="2411760" y="3645024"/>
              <a:ext cx="4248472" cy="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20" name="Picture 7" descr="C:\Users\masashi\AppData\Local\Microsoft\Windows\Temporary Internet Files\Content.IE5\VVX1P1ES\MC90040589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3928" y="1316705"/>
              <a:ext cx="1296144" cy="1292310"/>
            </a:xfrm>
            <a:prstGeom prst="rect">
              <a:avLst/>
            </a:prstGeom>
            <a:noFill/>
            <a:extLst>
              <a:ext uri="{909E8E84-426E-40DD-AFC4-6F175D3DCCD1}">
                <a14:hiddenFill xmlns:a14="http://schemas.microsoft.com/office/drawing/2010/main">
                  <a:solidFill>
                    <a:srgbClr val="FFFFFF"/>
                  </a:solidFill>
                </a14:hiddenFill>
              </a:ext>
            </a:extLst>
          </p:spPr>
        </p:pic>
      </p:grpSp>
      <p:pic>
        <p:nvPicPr>
          <p:cNvPr id="22" name="Picture 6" descr="C:\Users\masashi\AppData\Local\Microsoft\Windows\Temporary Internet Files\Content.IE5\VVX1P1ES\MC900079072[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97054" y="4535580"/>
            <a:ext cx="2252249" cy="1501877"/>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グループ化 28"/>
          <p:cNvGrpSpPr/>
          <p:nvPr/>
        </p:nvGrpSpPr>
        <p:grpSpPr>
          <a:xfrm>
            <a:off x="5061896" y="4798037"/>
            <a:ext cx="1959215" cy="1097538"/>
            <a:chOff x="5148064" y="1971422"/>
            <a:chExt cx="1959215" cy="1097538"/>
          </a:xfrm>
        </p:grpSpPr>
        <p:sp>
          <p:nvSpPr>
            <p:cNvPr id="30" name="爆発 2 29"/>
            <p:cNvSpPr/>
            <p:nvPr/>
          </p:nvSpPr>
          <p:spPr>
            <a:xfrm>
              <a:off x="5148064" y="1971422"/>
              <a:ext cx="1614984" cy="1097538"/>
            </a:xfrm>
            <a:prstGeom prst="irregularSeal2">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テキスト ボックス 30"/>
            <p:cNvSpPr txBox="1"/>
            <p:nvPr/>
          </p:nvSpPr>
          <p:spPr>
            <a:xfrm>
              <a:off x="5148064" y="2206605"/>
              <a:ext cx="1959215" cy="646331"/>
            </a:xfrm>
            <a:prstGeom prst="rect">
              <a:avLst/>
            </a:prstGeom>
            <a:noFill/>
          </p:spPr>
          <p:txBody>
            <a:bodyPr wrap="square" rtlCol="0">
              <a:spAutoFit/>
            </a:bodyPr>
            <a:lstStyle/>
            <a:p>
              <a:r>
                <a:rPr kumimoji="1" lang="en-US" altLang="ja-JP" sz="3600" dirty="0" smtClean="0">
                  <a:solidFill>
                    <a:srgbClr val="FF0000"/>
                  </a:solidFill>
                </a:rPr>
                <a:t>4</a:t>
              </a:r>
              <a:r>
                <a:rPr kumimoji="1" lang="ja-JP" altLang="en-US" sz="3600" dirty="0" smtClean="0">
                  <a:solidFill>
                    <a:srgbClr val="FF0000"/>
                  </a:solidFill>
                </a:rPr>
                <a:t>週間</a:t>
              </a:r>
              <a:r>
                <a:rPr kumimoji="1" lang="en-US" altLang="ja-JP" sz="3600" dirty="0" smtClean="0">
                  <a:solidFill>
                    <a:srgbClr val="FF0000"/>
                  </a:solidFill>
                </a:rPr>
                <a:t>!!</a:t>
              </a:r>
              <a:endParaRPr kumimoji="1" lang="ja-JP" altLang="en-US" sz="3600" dirty="0">
                <a:solidFill>
                  <a:srgbClr val="FF0000"/>
                </a:solidFill>
              </a:endParaRPr>
            </a:p>
          </p:txBody>
        </p:sp>
      </p:grpSp>
      <p:grpSp>
        <p:nvGrpSpPr>
          <p:cNvPr id="32" name="グループ化 31"/>
          <p:cNvGrpSpPr/>
          <p:nvPr/>
        </p:nvGrpSpPr>
        <p:grpSpPr>
          <a:xfrm>
            <a:off x="7078120" y="5734141"/>
            <a:ext cx="1959215" cy="1097538"/>
            <a:chOff x="5148064" y="1971422"/>
            <a:chExt cx="1959215" cy="1097538"/>
          </a:xfrm>
        </p:grpSpPr>
        <p:sp>
          <p:nvSpPr>
            <p:cNvPr id="33" name="爆発 2 32"/>
            <p:cNvSpPr/>
            <p:nvPr/>
          </p:nvSpPr>
          <p:spPr>
            <a:xfrm>
              <a:off x="5148064" y="1971422"/>
              <a:ext cx="1614984" cy="1097538"/>
            </a:xfrm>
            <a:prstGeom prst="irregularSeal2">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テキスト ボックス 33"/>
            <p:cNvSpPr txBox="1"/>
            <p:nvPr/>
          </p:nvSpPr>
          <p:spPr>
            <a:xfrm>
              <a:off x="5148064" y="2206605"/>
              <a:ext cx="1959215" cy="646331"/>
            </a:xfrm>
            <a:prstGeom prst="rect">
              <a:avLst/>
            </a:prstGeom>
            <a:noFill/>
          </p:spPr>
          <p:txBody>
            <a:bodyPr wrap="square" rtlCol="0">
              <a:spAutoFit/>
            </a:bodyPr>
            <a:lstStyle/>
            <a:p>
              <a:r>
                <a:rPr lang="en-US" altLang="ja-JP" sz="3600" dirty="0" smtClean="0">
                  <a:solidFill>
                    <a:srgbClr val="FF0000"/>
                  </a:solidFill>
                </a:rPr>
                <a:t>2</a:t>
              </a:r>
              <a:r>
                <a:rPr kumimoji="1" lang="ja-JP" altLang="en-US" sz="3600" dirty="0" smtClean="0">
                  <a:solidFill>
                    <a:srgbClr val="FF0000"/>
                  </a:solidFill>
                </a:rPr>
                <a:t>週間</a:t>
              </a:r>
              <a:r>
                <a:rPr kumimoji="1" lang="en-US" altLang="ja-JP" sz="3600" dirty="0" smtClean="0">
                  <a:solidFill>
                    <a:srgbClr val="FF0000"/>
                  </a:solidFill>
                </a:rPr>
                <a:t>!!</a:t>
              </a:r>
              <a:endParaRPr kumimoji="1" lang="ja-JP" altLang="en-US" sz="3600" dirty="0">
                <a:solidFill>
                  <a:srgbClr val="FF0000"/>
                </a:solidFill>
              </a:endParaRPr>
            </a:p>
          </p:txBody>
        </p:sp>
      </p:grpSp>
      <p:pic>
        <p:nvPicPr>
          <p:cNvPr id="23" name="Picture 9" descr="C:\Users\masashi\AppData\Local\Microsoft\Windows\Temporary Internet Files\Content.IE5\W72U16TZ\MC900434820[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1734" y="5062006"/>
            <a:ext cx="1497169" cy="1497169"/>
          </a:xfrm>
          <a:prstGeom prst="rect">
            <a:avLst/>
          </a:prstGeom>
          <a:noFill/>
          <a:extLst>
            <a:ext uri="{909E8E84-426E-40DD-AFC4-6F175D3DCCD1}">
              <a14:hiddenFill xmlns:a14="http://schemas.microsoft.com/office/drawing/2010/main">
                <a:solidFill>
                  <a:srgbClr val="FFFFFF"/>
                </a:solidFill>
              </a14:hiddenFill>
            </a:ext>
          </a:extLst>
        </p:spPr>
      </p:pic>
      <p:sp>
        <p:nvSpPr>
          <p:cNvPr id="2" name="角丸四角形 1"/>
          <p:cNvSpPr/>
          <p:nvPr/>
        </p:nvSpPr>
        <p:spPr>
          <a:xfrm>
            <a:off x="319121" y="1124744"/>
            <a:ext cx="2640623" cy="664396"/>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システム</a:t>
            </a:r>
            <a:endParaRPr kumimoji="1" lang="ja-JP" altLang="en-US" sz="3200" dirty="0">
              <a:solidFill>
                <a:schemeClr val="tx1"/>
              </a:solidFill>
            </a:endParaRPr>
          </a:p>
        </p:txBody>
      </p:sp>
      <p:sp>
        <p:nvSpPr>
          <p:cNvPr id="10" name="爆発 2 9"/>
          <p:cNvSpPr/>
          <p:nvPr/>
        </p:nvSpPr>
        <p:spPr>
          <a:xfrm>
            <a:off x="5665229" y="3410219"/>
            <a:ext cx="2538281" cy="1291900"/>
          </a:xfrm>
          <a:prstGeom prst="irregularSeal2">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5188429" y="3763781"/>
            <a:ext cx="3491880" cy="584775"/>
          </a:xfrm>
          <a:prstGeom prst="rect">
            <a:avLst/>
          </a:prstGeom>
          <a:noFill/>
        </p:spPr>
        <p:txBody>
          <a:bodyPr wrap="square" rtlCol="0">
            <a:spAutoFit/>
          </a:bodyPr>
          <a:lstStyle/>
          <a:p>
            <a:r>
              <a:rPr kumimoji="1" lang="ja-JP" altLang="en-US" sz="3200" dirty="0" smtClean="0">
                <a:solidFill>
                  <a:srgbClr val="FF0000"/>
                </a:solidFill>
              </a:rPr>
              <a:t>タイムラグの発生</a:t>
            </a:r>
            <a:r>
              <a:rPr kumimoji="1" lang="en-US" altLang="ja-JP" sz="3200" dirty="0" smtClean="0">
                <a:solidFill>
                  <a:srgbClr val="FF0000"/>
                </a:solidFill>
              </a:rPr>
              <a:t>!!</a:t>
            </a:r>
            <a:endParaRPr kumimoji="1" lang="ja-JP" altLang="en-US" sz="3200" dirty="0">
              <a:solidFill>
                <a:srgbClr val="FF0000"/>
              </a:solidFill>
            </a:endParaRPr>
          </a:p>
        </p:txBody>
      </p:sp>
    </p:spTree>
    <p:extLst>
      <p:ext uri="{BB962C8B-B14F-4D97-AF65-F5344CB8AC3E}">
        <p14:creationId xmlns:p14="http://schemas.microsoft.com/office/powerpoint/2010/main" val="212736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2"/>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par>
                                <p:cTn id="25" presetID="10"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theme/theme1.xml><?xml version="1.0" encoding="utf-8"?>
<a:theme xmlns:a="http://schemas.openxmlformats.org/drawingml/2006/main" name="Office ​​テーマ">
  <a:themeElements>
    <a:clrScheme name="Office">
      <a:dk1>
        <a:sysClr val="windowText" lastClr="171717"/>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171717"/>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356</TotalTime>
  <Words>564</Words>
  <Application>Microsoft Office PowerPoint</Application>
  <PresentationFormat>画面に合わせる (4:3)</PresentationFormat>
  <Paragraphs>119</Paragraphs>
  <Slides>26</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26</vt:i4>
      </vt:variant>
    </vt:vector>
  </HeadingPairs>
  <TitlesOfParts>
    <vt:vector size="30" baseType="lpstr">
      <vt:lpstr>ＭＳ Ｐゴシック</vt:lpstr>
      <vt:lpstr>Arial</vt:lpstr>
      <vt:lpstr>Calibri</vt:lpstr>
      <vt:lpstr>Office ​​テーマ</vt:lpstr>
      <vt:lpstr>輪読ー第３章・第４章ー</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輪読ー第３章・第４章ー</dc:title>
  <dc:creator>FJ-USER</dc:creator>
  <cp:lastModifiedBy>koide-saki-wd@ynu.jp</cp:lastModifiedBy>
  <cp:revision>32</cp:revision>
  <dcterms:created xsi:type="dcterms:W3CDTF">2014-10-07T02:03:03Z</dcterms:created>
  <dcterms:modified xsi:type="dcterms:W3CDTF">2014-10-09T14:57:07Z</dcterms:modified>
</cp:coreProperties>
</file>