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00" r:id="rId1"/>
  </p:sldMasterIdLst>
  <p:handoutMasterIdLst>
    <p:handoutMasterId r:id="rId25"/>
  </p:handoutMasterIdLst>
  <p:sldIdLst>
    <p:sldId id="256" r:id="rId2"/>
    <p:sldId id="281" r:id="rId3"/>
    <p:sldId id="280" r:id="rId4"/>
    <p:sldId id="282" r:id="rId5"/>
    <p:sldId id="275" r:id="rId6"/>
    <p:sldId id="276" r:id="rId7"/>
    <p:sldId id="279" r:id="rId8"/>
    <p:sldId id="259" r:id="rId9"/>
    <p:sldId id="258" r:id="rId10"/>
    <p:sldId id="260" r:id="rId11"/>
    <p:sldId id="274" r:id="rId12"/>
    <p:sldId id="261" r:id="rId13"/>
    <p:sldId id="283" r:id="rId14"/>
    <p:sldId id="284" r:id="rId15"/>
    <p:sldId id="285" r:id="rId16"/>
    <p:sldId id="286" r:id="rId17"/>
    <p:sldId id="287" r:id="rId18"/>
    <p:sldId id="288" r:id="rId19"/>
    <p:sldId id="289" r:id="rId20"/>
    <p:sldId id="290" r:id="rId21"/>
    <p:sldId id="291" r:id="rId22"/>
    <p:sldId id="292" r:id="rId23"/>
    <p:sldId id="293" r:id="rId24"/>
  </p:sldIdLst>
  <p:sldSz cx="12192000" cy="6858000"/>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kita yuuka" initials="ty" lastIdx="12" clrIdx="0">
    <p:extLst>
      <p:ext uri="{19B8F6BF-5375-455C-9EA6-DF929625EA0E}">
        <p15:presenceInfo xmlns:p15="http://schemas.microsoft.com/office/powerpoint/2012/main" userId="takita yuu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17" autoAdjust="0"/>
    <p:restoredTop sz="94660"/>
  </p:normalViewPr>
  <p:slideViewPr>
    <p:cSldViewPr snapToGrid="0" showGuides="1">
      <p:cViewPr varScale="1">
        <p:scale>
          <a:sx n="63" d="100"/>
          <a:sy n="63" d="100"/>
        </p:scale>
        <p:origin x="138" y="60"/>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10-11T03:09:02.760" idx="8">
    <p:pos x="10" y="10"/>
    <p:text>ビールゲームから学んだことは、３つ。①誰がやっても同じ結果である⇒原因は個人ではなく、システムそのものにある②ここで最も言いたいこと。ただの構造だけのシステムに、人間が介入することで、複雑な「構造」となってしまうので、それを前提に考えると③改善策は、原因がシステムにあるため、個々の出来事ではなくシステム全体のつながりを考えることである</p:text>
    <p:extLst mod="1">
      <p:ext uri="{C676402C-5697-4E1C-873F-D02D1690AC5C}">
        <p15:threadingInfo xmlns:p15="http://schemas.microsoft.com/office/powerpoint/2012/main" timeZoneBias="-5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4-10-16T11:06:40.805" idx="9">
    <p:pos x="5454" y="1521"/>
    <p:text>自分のポジションが全体システムとどのような相互関係にあるかを認識すること</p:text>
    <p:extLst>
      <p:ext uri="{C676402C-5697-4E1C-873F-D02D1690AC5C}">
        <p15:threadingInfo xmlns:p15="http://schemas.microsoft.com/office/powerpoint/2012/main" timeZoneBias="-540"/>
      </p:ext>
    </p:extLst>
  </p:cm>
  <p:cm authorId="1" dt="2014-10-16T11:07:24.688" idx="10">
    <p:pos x="4500" y="2277"/>
    <p:text>小売・卸売・生産が一つのシステムをなすので、1つ問題が発生すると、全体で大きな問題になってしまう</p:text>
    <p:extLst>
      <p:ext uri="{C676402C-5697-4E1C-873F-D02D1690AC5C}">
        <p15:threadingInfo xmlns:p15="http://schemas.microsoft.com/office/powerpoint/2012/main" timeZoneBias="-540"/>
      </p:ext>
    </p:extLst>
  </p:cm>
  <p:cm authorId="1" dt="2014-10-16T11:25:58.201" idx="11">
    <p:pos x="6076" y="2061"/>
    <p:text>遅れを理解し、待つ。「アスピリンを２錠飲んで様子を見る」</p:text>
    <p:extLst>
      <p:ext uri="{C676402C-5697-4E1C-873F-D02D1690AC5C}">
        <p15:threadingInfo xmlns:p15="http://schemas.microsoft.com/office/powerpoint/2012/main" timeZoneBias="-540"/>
      </p:ext>
    </p:extLst>
  </p:cm>
  <p:cm authorId="1" dt="2014-10-16T11:26:51.623" idx="12">
    <p:pos x="6295" y="2160"/>
    <p:text>注文を増やしたい衝動を抑えて、追加注文によるよりいっそうの遅れがないようにする。</p:text>
    <p:extLst>
      <p:ext uri="{C676402C-5697-4E1C-873F-D02D1690AC5C}">
        <p15:threadingInfo xmlns:p15="http://schemas.microsoft.com/office/powerpoint/2012/main" timeZoneBias="-5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1FA2AE-3FDE-4F21-A2F1-B49EB5E7CE91}"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kumimoji="1" lang="ja-JP" altLang="en-US"/>
        </a:p>
      </dgm:t>
    </dgm:pt>
    <dgm:pt modelId="{160AF11A-61F1-4976-8435-AF687F638F92}">
      <dgm:prSet phldrT="[テキスト]"/>
      <dgm:spPr/>
      <dgm:t>
        <a:bodyPr/>
        <a:lstStyle/>
        <a:p>
          <a:r>
            <a:rPr kumimoji="1" lang="ja-JP" altLang="en-US" dirty="0" smtClean="0"/>
            <a:t>様子を見る</a:t>
          </a:r>
          <a:endParaRPr kumimoji="1" lang="ja-JP" altLang="en-US" dirty="0"/>
        </a:p>
      </dgm:t>
    </dgm:pt>
    <dgm:pt modelId="{358AFF1E-F099-4EDB-9DBB-45D855D8D48A}" type="parTrans" cxnId="{87853245-CF51-4D42-85B6-A11C37D0F9FF}">
      <dgm:prSet/>
      <dgm:spPr/>
      <dgm:t>
        <a:bodyPr/>
        <a:lstStyle/>
        <a:p>
          <a:endParaRPr kumimoji="1" lang="ja-JP" altLang="en-US"/>
        </a:p>
      </dgm:t>
    </dgm:pt>
    <dgm:pt modelId="{A779CB28-7AAF-440E-879C-342199DF9A8D}" type="sibTrans" cxnId="{87853245-CF51-4D42-85B6-A11C37D0F9FF}">
      <dgm:prSet/>
      <dgm:spPr/>
      <dgm:t>
        <a:bodyPr/>
        <a:lstStyle/>
        <a:p>
          <a:endParaRPr kumimoji="1" lang="ja-JP" altLang="en-US"/>
        </a:p>
      </dgm:t>
    </dgm:pt>
    <dgm:pt modelId="{98DCEDBE-165D-482E-8953-9E769746399D}">
      <dgm:prSet phldrT="[テキスト]" custT="1"/>
      <dgm:spPr/>
      <dgm:t>
        <a:bodyPr/>
        <a:lstStyle/>
        <a:p>
          <a:r>
            <a:rPr kumimoji="1" lang="ja-JP" altLang="en-US" sz="1400" dirty="0" smtClean="0"/>
            <a:t>基本指針</a:t>
          </a:r>
          <a:endParaRPr kumimoji="1" lang="en-US" altLang="ja-JP" sz="1400" dirty="0" smtClean="0"/>
        </a:p>
        <a:p>
          <a:r>
            <a:rPr kumimoji="1" lang="ja-JP" altLang="en-US" sz="3600" dirty="0" smtClean="0"/>
            <a:t>②</a:t>
          </a:r>
          <a:endParaRPr kumimoji="1" lang="en-US" altLang="ja-JP" sz="3600" dirty="0" smtClean="0"/>
        </a:p>
      </dgm:t>
    </dgm:pt>
    <dgm:pt modelId="{069616DE-298B-4BC1-BB22-66EC00D85EAF}" type="parTrans" cxnId="{927D71FB-D164-425D-AEE2-318B644811C9}">
      <dgm:prSet/>
      <dgm:spPr/>
      <dgm:t>
        <a:bodyPr/>
        <a:lstStyle/>
        <a:p>
          <a:endParaRPr kumimoji="1" lang="ja-JP" altLang="en-US"/>
        </a:p>
      </dgm:t>
    </dgm:pt>
    <dgm:pt modelId="{BCFA524D-06F4-4DED-AC03-17321EE92FA4}" type="sibTrans" cxnId="{927D71FB-D164-425D-AEE2-318B644811C9}">
      <dgm:prSet/>
      <dgm:spPr/>
      <dgm:t>
        <a:bodyPr/>
        <a:lstStyle/>
        <a:p>
          <a:endParaRPr kumimoji="1" lang="ja-JP" altLang="en-US"/>
        </a:p>
      </dgm:t>
    </dgm:pt>
    <dgm:pt modelId="{E49FC122-4CAB-4BFE-927D-9E877AF69185}">
      <dgm:prSet phldrT="[テキスト]"/>
      <dgm:spPr/>
      <dgm:t>
        <a:bodyPr/>
        <a:lstStyle/>
        <a:p>
          <a:r>
            <a:rPr kumimoji="1" lang="ja-JP" altLang="en-US" dirty="0" smtClean="0"/>
            <a:t>うろたえない</a:t>
          </a:r>
          <a:endParaRPr kumimoji="1" lang="ja-JP" altLang="en-US" dirty="0"/>
        </a:p>
      </dgm:t>
    </dgm:pt>
    <dgm:pt modelId="{C20AD4E5-DD78-4410-AEDF-E097DFDC4CD6}" type="parTrans" cxnId="{2C338684-1DC9-497D-BDAC-BFAF915EB1CA}">
      <dgm:prSet/>
      <dgm:spPr/>
      <dgm:t>
        <a:bodyPr/>
        <a:lstStyle/>
        <a:p>
          <a:endParaRPr kumimoji="1" lang="ja-JP" altLang="en-US"/>
        </a:p>
      </dgm:t>
    </dgm:pt>
    <dgm:pt modelId="{8CA334D6-71E3-482A-81A3-D1565759BD2E}" type="sibTrans" cxnId="{2C338684-1DC9-497D-BDAC-BFAF915EB1CA}">
      <dgm:prSet/>
      <dgm:spPr/>
      <dgm:t>
        <a:bodyPr/>
        <a:lstStyle/>
        <a:p>
          <a:endParaRPr kumimoji="1" lang="ja-JP" altLang="en-US"/>
        </a:p>
      </dgm:t>
    </dgm:pt>
    <dgm:pt modelId="{F1A519CB-A4D1-4DF5-8F99-FA2CF4753219}">
      <dgm:prSet phldrT="[テキスト]" custT="1"/>
      <dgm:spPr/>
      <dgm:t>
        <a:bodyPr/>
        <a:lstStyle/>
        <a:p>
          <a:pPr>
            <a:lnSpc>
              <a:spcPct val="100000"/>
            </a:lnSpc>
          </a:pPr>
          <a:r>
            <a:rPr kumimoji="1" lang="ja-JP" altLang="en-US" sz="1400" dirty="0" smtClean="0"/>
            <a:t>基本指針</a:t>
          </a:r>
          <a:endParaRPr kumimoji="1" lang="en-US" altLang="ja-JP" sz="1400" dirty="0" smtClean="0"/>
        </a:p>
        <a:p>
          <a:pPr>
            <a:lnSpc>
              <a:spcPct val="90000"/>
            </a:lnSpc>
          </a:pPr>
          <a:r>
            <a:rPr kumimoji="1" lang="ja-JP" altLang="en-US" sz="3600" dirty="0" smtClean="0"/>
            <a:t>①</a:t>
          </a:r>
          <a:endParaRPr kumimoji="1" lang="ja-JP" altLang="en-US" sz="3600" dirty="0"/>
        </a:p>
      </dgm:t>
    </dgm:pt>
    <dgm:pt modelId="{CE478C41-7B16-4CB6-B82E-1309E5C0913F}" type="sibTrans" cxnId="{1F472591-B315-42C5-8F1E-EBFE5B310181}">
      <dgm:prSet/>
      <dgm:spPr/>
      <dgm:t>
        <a:bodyPr/>
        <a:lstStyle/>
        <a:p>
          <a:endParaRPr kumimoji="1" lang="ja-JP" altLang="en-US"/>
        </a:p>
      </dgm:t>
    </dgm:pt>
    <dgm:pt modelId="{988ADDDB-027E-4539-A37E-04A5FC94DCFC}" type="parTrans" cxnId="{1F472591-B315-42C5-8F1E-EBFE5B310181}">
      <dgm:prSet/>
      <dgm:spPr/>
      <dgm:t>
        <a:bodyPr/>
        <a:lstStyle/>
        <a:p>
          <a:endParaRPr kumimoji="1" lang="ja-JP" altLang="en-US"/>
        </a:p>
      </dgm:t>
    </dgm:pt>
    <dgm:pt modelId="{9B834646-4D39-44F5-9F31-CFD1F63BFB60}" type="pres">
      <dgm:prSet presAssocID="{5E1FA2AE-3FDE-4F21-A2F1-B49EB5E7CE91}" presName="list" presStyleCnt="0">
        <dgm:presLayoutVars>
          <dgm:dir/>
          <dgm:animLvl val="lvl"/>
        </dgm:presLayoutVars>
      </dgm:prSet>
      <dgm:spPr/>
      <dgm:t>
        <a:bodyPr/>
        <a:lstStyle/>
        <a:p>
          <a:endParaRPr lang="en-US"/>
        </a:p>
      </dgm:t>
    </dgm:pt>
    <dgm:pt modelId="{B76AAB21-2E03-4ACA-A1AF-EBFE82CF3326}" type="pres">
      <dgm:prSet presAssocID="{F1A519CB-A4D1-4DF5-8F99-FA2CF4753219}" presName="posSpace" presStyleCnt="0"/>
      <dgm:spPr/>
    </dgm:pt>
    <dgm:pt modelId="{1B8B6555-99B5-4AED-A15C-6276BB2DCCD3}" type="pres">
      <dgm:prSet presAssocID="{F1A519CB-A4D1-4DF5-8F99-FA2CF4753219}" presName="vertFlow" presStyleCnt="0"/>
      <dgm:spPr/>
    </dgm:pt>
    <dgm:pt modelId="{7397E339-AF8E-4CD0-B78F-3E53F89284C1}" type="pres">
      <dgm:prSet presAssocID="{F1A519CB-A4D1-4DF5-8F99-FA2CF4753219}" presName="topSpace" presStyleCnt="0"/>
      <dgm:spPr/>
    </dgm:pt>
    <dgm:pt modelId="{521302B2-216D-4F94-A5B1-161ED95C2566}" type="pres">
      <dgm:prSet presAssocID="{F1A519CB-A4D1-4DF5-8F99-FA2CF4753219}" presName="firstComp" presStyleCnt="0"/>
      <dgm:spPr/>
    </dgm:pt>
    <dgm:pt modelId="{5A1011C9-0F31-49AD-9581-4C9220926284}" type="pres">
      <dgm:prSet presAssocID="{F1A519CB-A4D1-4DF5-8F99-FA2CF4753219}" presName="firstChild" presStyleLbl="bgAccFollowNode1" presStyleIdx="0" presStyleCnt="2"/>
      <dgm:spPr/>
      <dgm:t>
        <a:bodyPr/>
        <a:lstStyle/>
        <a:p>
          <a:endParaRPr kumimoji="1" lang="ja-JP" altLang="en-US"/>
        </a:p>
      </dgm:t>
    </dgm:pt>
    <dgm:pt modelId="{E5465DAD-51C2-4EF2-867E-A1516373CED2}" type="pres">
      <dgm:prSet presAssocID="{F1A519CB-A4D1-4DF5-8F99-FA2CF4753219}" presName="firstChildTx" presStyleLbl="bgAccFollowNode1" presStyleIdx="0" presStyleCnt="2">
        <dgm:presLayoutVars>
          <dgm:bulletEnabled val="1"/>
        </dgm:presLayoutVars>
      </dgm:prSet>
      <dgm:spPr/>
      <dgm:t>
        <a:bodyPr/>
        <a:lstStyle/>
        <a:p>
          <a:endParaRPr kumimoji="1" lang="ja-JP" altLang="en-US"/>
        </a:p>
      </dgm:t>
    </dgm:pt>
    <dgm:pt modelId="{BA6A0735-CA59-468E-BF9F-D4069C0B1783}" type="pres">
      <dgm:prSet presAssocID="{F1A519CB-A4D1-4DF5-8F99-FA2CF4753219}" presName="negSpace" presStyleCnt="0"/>
      <dgm:spPr/>
    </dgm:pt>
    <dgm:pt modelId="{AA2BA531-28FB-4F7E-B485-C4AF453F38B9}" type="pres">
      <dgm:prSet presAssocID="{F1A519CB-A4D1-4DF5-8F99-FA2CF4753219}" presName="circle" presStyleLbl="node1" presStyleIdx="0" presStyleCnt="2"/>
      <dgm:spPr/>
      <dgm:t>
        <a:bodyPr/>
        <a:lstStyle/>
        <a:p>
          <a:endParaRPr kumimoji="1" lang="ja-JP" altLang="en-US"/>
        </a:p>
      </dgm:t>
    </dgm:pt>
    <dgm:pt modelId="{0D1BD25A-EA98-4FC4-90D0-DCE977925148}" type="pres">
      <dgm:prSet presAssocID="{CE478C41-7B16-4CB6-B82E-1309E5C0913F}" presName="transSpace" presStyleCnt="0"/>
      <dgm:spPr/>
    </dgm:pt>
    <dgm:pt modelId="{71A319FD-A2B3-43BC-A8DF-FA1088F8BCE6}" type="pres">
      <dgm:prSet presAssocID="{98DCEDBE-165D-482E-8953-9E769746399D}" presName="posSpace" presStyleCnt="0"/>
      <dgm:spPr/>
    </dgm:pt>
    <dgm:pt modelId="{56E93A48-248A-4E47-84E6-54B04EAAC535}" type="pres">
      <dgm:prSet presAssocID="{98DCEDBE-165D-482E-8953-9E769746399D}" presName="vertFlow" presStyleCnt="0"/>
      <dgm:spPr/>
    </dgm:pt>
    <dgm:pt modelId="{919BD051-C6A0-45BA-98BD-89EDCCED7E56}" type="pres">
      <dgm:prSet presAssocID="{98DCEDBE-165D-482E-8953-9E769746399D}" presName="topSpace" presStyleCnt="0"/>
      <dgm:spPr/>
    </dgm:pt>
    <dgm:pt modelId="{8DBACF9A-9C95-4E6C-8B7E-A8A9E8280ED9}" type="pres">
      <dgm:prSet presAssocID="{98DCEDBE-165D-482E-8953-9E769746399D}" presName="firstComp" presStyleCnt="0"/>
      <dgm:spPr/>
    </dgm:pt>
    <dgm:pt modelId="{52049F5C-CB3E-49D3-9E4A-38C7F00858AB}" type="pres">
      <dgm:prSet presAssocID="{98DCEDBE-165D-482E-8953-9E769746399D}" presName="firstChild" presStyleLbl="bgAccFollowNode1" presStyleIdx="1" presStyleCnt="2" custScaleX="103243" custScaleY="94906" custLinFactNeighborX="8351" custLinFactNeighborY="5276"/>
      <dgm:spPr/>
      <dgm:t>
        <a:bodyPr/>
        <a:lstStyle/>
        <a:p>
          <a:endParaRPr lang="en-US"/>
        </a:p>
      </dgm:t>
    </dgm:pt>
    <dgm:pt modelId="{9F62790E-2869-4072-9385-012D5BD18D2B}" type="pres">
      <dgm:prSet presAssocID="{98DCEDBE-165D-482E-8953-9E769746399D}" presName="firstChildTx" presStyleLbl="bgAccFollowNode1" presStyleIdx="1" presStyleCnt="2">
        <dgm:presLayoutVars>
          <dgm:bulletEnabled val="1"/>
        </dgm:presLayoutVars>
      </dgm:prSet>
      <dgm:spPr/>
      <dgm:t>
        <a:bodyPr/>
        <a:lstStyle/>
        <a:p>
          <a:endParaRPr lang="en-US"/>
        </a:p>
      </dgm:t>
    </dgm:pt>
    <dgm:pt modelId="{EFA8DF1A-43DA-4412-AE81-C669FEFA0725}" type="pres">
      <dgm:prSet presAssocID="{98DCEDBE-165D-482E-8953-9E769746399D}" presName="negSpace" presStyleCnt="0"/>
      <dgm:spPr/>
    </dgm:pt>
    <dgm:pt modelId="{69E2F52E-6899-421E-BF4D-CDD62DF7885E}" type="pres">
      <dgm:prSet presAssocID="{98DCEDBE-165D-482E-8953-9E769746399D}" presName="circle" presStyleLbl="node1" presStyleIdx="1" presStyleCnt="2" custLinFactNeighborY="2524"/>
      <dgm:spPr/>
      <dgm:t>
        <a:bodyPr/>
        <a:lstStyle/>
        <a:p>
          <a:endParaRPr kumimoji="1" lang="ja-JP" altLang="en-US"/>
        </a:p>
      </dgm:t>
    </dgm:pt>
  </dgm:ptLst>
  <dgm:cxnLst>
    <dgm:cxn modelId="{927D71FB-D164-425D-AEE2-318B644811C9}" srcId="{5E1FA2AE-3FDE-4F21-A2F1-B49EB5E7CE91}" destId="{98DCEDBE-165D-482E-8953-9E769746399D}" srcOrd="1" destOrd="0" parTransId="{069616DE-298B-4BC1-BB22-66EC00D85EAF}" sibTransId="{BCFA524D-06F4-4DED-AC03-17321EE92FA4}"/>
    <dgm:cxn modelId="{BB714D84-4967-4FAC-A0F8-D7D4C3AC4D52}" type="presOf" srcId="{E49FC122-4CAB-4BFE-927D-9E877AF69185}" destId="{52049F5C-CB3E-49D3-9E4A-38C7F00858AB}" srcOrd="0" destOrd="0" presId="urn:microsoft.com/office/officeart/2005/8/layout/hList9"/>
    <dgm:cxn modelId="{DC45A0B9-C881-44C0-AD57-FE9F2E3B262E}" type="presOf" srcId="{F1A519CB-A4D1-4DF5-8F99-FA2CF4753219}" destId="{AA2BA531-28FB-4F7E-B485-C4AF453F38B9}" srcOrd="0" destOrd="0" presId="urn:microsoft.com/office/officeart/2005/8/layout/hList9"/>
    <dgm:cxn modelId="{9FEE60E4-C755-418D-8D8B-9CA2B7D02845}" type="presOf" srcId="{98DCEDBE-165D-482E-8953-9E769746399D}" destId="{69E2F52E-6899-421E-BF4D-CDD62DF7885E}" srcOrd="0" destOrd="0" presId="urn:microsoft.com/office/officeart/2005/8/layout/hList9"/>
    <dgm:cxn modelId="{2C338684-1DC9-497D-BDAC-BFAF915EB1CA}" srcId="{98DCEDBE-165D-482E-8953-9E769746399D}" destId="{E49FC122-4CAB-4BFE-927D-9E877AF69185}" srcOrd="0" destOrd="0" parTransId="{C20AD4E5-DD78-4410-AEDF-E097DFDC4CD6}" sibTransId="{8CA334D6-71E3-482A-81A3-D1565759BD2E}"/>
    <dgm:cxn modelId="{5E7DD1DA-DC3A-4305-A875-CCF914C2AE16}" type="presOf" srcId="{E49FC122-4CAB-4BFE-927D-9E877AF69185}" destId="{9F62790E-2869-4072-9385-012D5BD18D2B}" srcOrd="1" destOrd="0" presId="urn:microsoft.com/office/officeart/2005/8/layout/hList9"/>
    <dgm:cxn modelId="{1F472591-B315-42C5-8F1E-EBFE5B310181}" srcId="{5E1FA2AE-3FDE-4F21-A2F1-B49EB5E7CE91}" destId="{F1A519CB-A4D1-4DF5-8F99-FA2CF4753219}" srcOrd="0" destOrd="0" parTransId="{988ADDDB-027E-4539-A37E-04A5FC94DCFC}" sibTransId="{CE478C41-7B16-4CB6-B82E-1309E5C0913F}"/>
    <dgm:cxn modelId="{0544381F-2F6B-4E0F-A9EF-C0F69BC2FEA1}" type="presOf" srcId="{5E1FA2AE-3FDE-4F21-A2F1-B49EB5E7CE91}" destId="{9B834646-4D39-44F5-9F31-CFD1F63BFB60}" srcOrd="0" destOrd="0" presId="urn:microsoft.com/office/officeart/2005/8/layout/hList9"/>
    <dgm:cxn modelId="{87853245-CF51-4D42-85B6-A11C37D0F9FF}" srcId="{F1A519CB-A4D1-4DF5-8F99-FA2CF4753219}" destId="{160AF11A-61F1-4976-8435-AF687F638F92}" srcOrd="0" destOrd="0" parTransId="{358AFF1E-F099-4EDB-9DBB-45D855D8D48A}" sibTransId="{A779CB28-7AAF-440E-879C-342199DF9A8D}"/>
    <dgm:cxn modelId="{137C897D-E8C5-404D-8296-7AABB10C6237}" type="presOf" srcId="{160AF11A-61F1-4976-8435-AF687F638F92}" destId="{5A1011C9-0F31-49AD-9581-4C9220926284}" srcOrd="0" destOrd="0" presId="urn:microsoft.com/office/officeart/2005/8/layout/hList9"/>
    <dgm:cxn modelId="{1CF4387B-671E-447C-ACAF-820575F2ADB5}" type="presOf" srcId="{160AF11A-61F1-4976-8435-AF687F638F92}" destId="{E5465DAD-51C2-4EF2-867E-A1516373CED2}" srcOrd="1" destOrd="0" presId="urn:microsoft.com/office/officeart/2005/8/layout/hList9"/>
    <dgm:cxn modelId="{E812CF59-2C69-4C0D-A6A5-A183F33E6B98}" type="presParOf" srcId="{9B834646-4D39-44F5-9F31-CFD1F63BFB60}" destId="{B76AAB21-2E03-4ACA-A1AF-EBFE82CF3326}" srcOrd="0" destOrd="0" presId="urn:microsoft.com/office/officeart/2005/8/layout/hList9"/>
    <dgm:cxn modelId="{D90C9C32-111C-4D96-90DC-B5F540B088D0}" type="presParOf" srcId="{9B834646-4D39-44F5-9F31-CFD1F63BFB60}" destId="{1B8B6555-99B5-4AED-A15C-6276BB2DCCD3}" srcOrd="1" destOrd="0" presId="urn:microsoft.com/office/officeart/2005/8/layout/hList9"/>
    <dgm:cxn modelId="{AA915DEC-69AA-47BE-8FD3-C4C25D5F9D04}" type="presParOf" srcId="{1B8B6555-99B5-4AED-A15C-6276BB2DCCD3}" destId="{7397E339-AF8E-4CD0-B78F-3E53F89284C1}" srcOrd="0" destOrd="0" presId="urn:microsoft.com/office/officeart/2005/8/layout/hList9"/>
    <dgm:cxn modelId="{EAC92616-17A6-4E2C-ACA9-C13B6F56108F}" type="presParOf" srcId="{1B8B6555-99B5-4AED-A15C-6276BB2DCCD3}" destId="{521302B2-216D-4F94-A5B1-161ED95C2566}" srcOrd="1" destOrd="0" presId="urn:microsoft.com/office/officeart/2005/8/layout/hList9"/>
    <dgm:cxn modelId="{433C0617-8F6D-4860-AB11-CDA451BBAB66}" type="presParOf" srcId="{521302B2-216D-4F94-A5B1-161ED95C2566}" destId="{5A1011C9-0F31-49AD-9581-4C9220926284}" srcOrd="0" destOrd="0" presId="urn:microsoft.com/office/officeart/2005/8/layout/hList9"/>
    <dgm:cxn modelId="{F959C414-735E-4C8F-8C2F-7932A8AEBCF6}" type="presParOf" srcId="{521302B2-216D-4F94-A5B1-161ED95C2566}" destId="{E5465DAD-51C2-4EF2-867E-A1516373CED2}" srcOrd="1" destOrd="0" presId="urn:microsoft.com/office/officeart/2005/8/layout/hList9"/>
    <dgm:cxn modelId="{39F2FCD5-2EB0-4344-8554-CC5597461B77}" type="presParOf" srcId="{9B834646-4D39-44F5-9F31-CFD1F63BFB60}" destId="{BA6A0735-CA59-468E-BF9F-D4069C0B1783}" srcOrd="2" destOrd="0" presId="urn:microsoft.com/office/officeart/2005/8/layout/hList9"/>
    <dgm:cxn modelId="{6ACEA9A1-C1DE-4F5E-A843-3FE1D0FCFA01}" type="presParOf" srcId="{9B834646-4D39-44F5-9F31-CFD1F63BFB60}" destId="{AA2BA531-28FB-4F7E-B485-C4AF453F38B9}" srcOrd="3" destOrd="0" presId="urn:microsoft.com/office/officeart/2005/8/layout/hList9"/>
    <dgm:cxn modelId="{9D821B41-4272-4971-894E-1AE35226D235}" type="presParOf" srcId="{9B834646-4D39-44F5-9F31-CFD1F63BFB60}" destId="{0D1BD25A-EA98-4FC4-90D0-DCE977925148}" srcOrd="4" destOrd="0" presId="urn:microsoft.com/office/officeart/2005/8/layout/hList9"/>
    <dgm:cxn modelId="{A0BD0A80-0482-46B6-BE4E-DB8DBA964456}" type="presParOf" srcId="{9B834646-4D39-44F5-9F31-CFD1F63BFB60}" destId="{71A319FD-A2B3-43BC-A8DF-FA1088F8BCE6}" srcOrd="5" destOrd="0" presId="urn:microsoft.com/office/officeart/2005/8/layout/hList9"/>
    <dgm:cxn modelId="{80C36D59-88CE-4E6A-8B02-959C66EC8658}" type="presParOf" srcId="{9B834646-4D39-44F5-9F31-CFD1F63BFB60}" destId="{56E93A48-248A-4E47-84E6-54B04EAAC535}" srcOrd="6" destOrd="0" presId="urn:microsoft.com/office/officeart/2005/8/layout/hList9"/>
    <dgm:cxn modelId="{CBF71498-00F4-4883-8F55-43D8869BF458}" type="presParOf" srcId="{56E93A48-248A-4E47-84E6-54B04EAAC535}" destId="{919BD051-C6A0-45BA-98BD-89EDCCED7E56}" srcOrd="0" destOrd="0" presId="urn:microsoft.com/office/officeart/2005/8/layout/hList9"/>
    <dgm:cxn modelId="{C972B4B7-229E-4C67-B4A9-F8FC5A3C1A24}" type="presParOf" srcId="{56E93A48-248A-4E47-84E6-54B04EAAC535}" destId="{8DBACF9A-9C95-4E6C-8B7E-A8A9E8280ED9}" srcOrd="1" destOrd="0" presId="urn:microsoft.com/office/officeart/2005/8/layout/hList9"/>
    <dgm:cxn modelId="{E8483AED-A283-4C29-A404-DC8FBB811F04}" type="presParOf" srcId="{8DBACF9A-9C95-4E6C-8B7E-A8A9E8280ED9}" destId="{52049F5C-CB3E-49D3-9E4A-38C7F00858AB}" srcOrd="0" destOrd="0" presId="urn:microsoft.com/office/officeart/2005/8/layout/hList9"/>
    <dgm:cxn modelId="{E153C83D-D2AB-4895-B2CC-4231B88570DE}" type="presParOf" srcId="{8DBACF9A-9C95-4E6C-8B7E-A8A9E8280ED9}" destId="{9F62790E-2869-4072-9385-012D5BD18D2B}" srcOrd="1" destOrd="0" presId="urn:microsoft.com/office/officeart/2005/8/layout/hList9"/>
    <dgm:cxn modelId="{29E076C2-B84C-47AB-B0FC-B87F5BAF392D}" type="presParOf" srcId="{9B834646-4D39-44F5-9F31-CFD1F63BFB60}" destId="{EFA8DF1A-43DA-4412-AE81-C669FEFA0725}" srcOrd="7" destOrd="0" presId="urn:microsoft.com/office/officeart/2005/8/layout/hList9"/>
    <dgm:cxn modelId="{D7BE0509-2F22-46B6-B2F3-625BF1C4390C}" type="presParOf" srcId="{9B834646-4D39-44F5-9F31-CFD1F63BFB60}" destId="{69E2F52E-6899-421E-BF4D-CDD62DF7885E}"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4E0988-2A67-42A9-80CE-4FAAF68697C8}" type="doc">
      <dgm:prSet loTypeId="urn:microsoft.com/office/officeart/2005/8/layout/pyramid1" loCatId="pyramid" qsTypeId="urn:microsoft.com/office/officeart/2005/8/quickstyle/simple1" qsCatId="simple" csTypeId="urn:microsoft.com/office/officeart/2005/8/colors/accent1_2" csCatId="accent1" phldr="1"/>
      <dgm:spPr/>
    </dgm:pt>
    <dgm:pt modelId="{D0396070-AA39-4409-9181-272D4F4E76BE}">
      <dgm:prSet phldrT="[テキスト]"/>
      <dgm:spPr/>
      <dgm:t>
        <a:bodyPr/>
        <a:lstStyle/>
        <a:p>
          <a:r>
            <a:rPr kumimoji="1" lang="ja-JP" altLang="en-US" dirty="0" smtClean="0"/>
            <a:t>システム構造</a:t>
          </a:r>
          <a:endParaRPr kumimoji="1" lang="en-US" altLang="ja-JP" dirty="0" smtClean="0"/>
        </a:p>
        <a:p>
          <a:r>
            <a:rPr kumimoji="1" lang="ja-JP" altLang="en-US" dirty="0" smtClean="0"/>
            <a:t>による説明（生成的）</a:t>
          </a:r>
          <a:endParaRPr kumimoji="1" lang="ja-JP" altLang="en-US" dirty="0"/>
        </a:p>
      </dgm:t>
    </dgm:pt>
    <dgm:pt modelId="{665BE03D-B180-4451-98C7-A3069EA694FA}" type="parTrans" cxnId="{F9030558-DB36-4C5F-A813-AC1395E8506C}">
      <dgm:prSet/>
      <dgm:spPr/>
      <dgm:t>
        <a:bodyPr/>
        <a:lstStyle/>
        <a:p>
          <a:endParaRPr kumimoji="1" lang="ja-JP" altLang="en-US"/>
        </a:p>
      </dgm:t>
    </dgm:pt>
    <dgm:pt modelId="{51E95772-41D8-401E-8629-D98A2CD57B7D}" type="sibTrans" cxnId="{F9030558-DB36-4C5F-A813-AC1395E8506C}">
      <dgm:prSet/>
      <dgm:spPr/>
      <dgm:t>
        <a:bodyPr/>
        <a:lstStyle/>
        <a:p>
          <a:endParaRPr kumimoji="1" lang="ja-JP" altLang="en-US"/>
        </a:p>
      </dgm:t>
    </dgm:pt>
    <dgm:pt modelId="{A105A86E-D3D8-4CCD-B285-43510D3C6DD7}">
      <dgm:prSet phldrT="[テキスト]"/>
      <dgm:spPr/>
      <dgm:t>
        <a:bodyPr/>
        <a:lstStyle/>
        <a:p>
          <a:r>
            <a:rPr kumimoji="1" lang="ja-JP" altLang="en-US" dirty="0" smtClean="0"/>
            <a:t>行動パターンによる</a:t>
          </a:r>
          <a:endParaRPr kumimoji="1" lang="en-US" altLang="ja-JP" dirty="0" smtClean="0"/>
        </a:p>
        <a:p>
          <a:r>
            <a:rPr kumimoji="1" lang="ja-JP" altLang="en-US" dirty="0" smtClean="0"/>
            <a:t>説明（対応的）</a:t>
          </a:r>
          <a:endParaRPr kumimoji="1" lang="ja-JP" altLang="en-US" dirty="0"/>
        </a:p>
      </dgm:t>
    </dgm:pt>
    <dgm:pt modelId="{30426FED-DB50-4CF3-9DD5-A6C844B31F6C}" type="parTrans" cxnId="{BC4C0C9F-2E41-4216-8E50-CFF6F69858EF}">
      <dgm:prSet/>
      <dgm:spPr/>
      <dgm:t>
        <a:bodyPr/>
        <a:lstStyle/>
        <a:p>
          <a:endParaRPr kumimoji="1" lang="ja-JP" altLang="en-US"/>
        </a:p>
      </dgm:t>
    </dgm:pt>
    <dgm:pt modelId="{C0A2C58C-E317-4811-8172-E685D306FEFB}" type="sibTrans" cxnId="{BC4C0C9F-2E41-4216-8E50-CFF6F69858EF}">
      <dgm:prSet/>
      <dgm:spPr/>
      <dgm:t>
        <a:bodyPr/>
        <a:lstStyle/>
        <a:p>
          <a:endParaRPr kumimoji="1" lang="ja-JP" altLang="en-US"/>
        </a:p>
      </dgm:t>
    </dgm:pt>
    <dgm:pt modelId="{FE2C42C0-4937-4926-B900-96778C5098A1}">
      <dgm:prSet phldrT="[テキスト]"/>
      <dgm:spPr/>
      <dgm:t>
        <a:bodyPr/>
        <a:lstStyle/>
        <a:p>
          <a:r>
            <a:rPr kumimoji="1" lang="ja-JP" altLang="en-US" dirty="0" smtClean="0"/>
            <a:t>出来事による説明（受動的）</a:t>
          </a:r>
          <a:endParaRPr kumimoji="1" lang="ja-JP" altLang="en-US" dirty="0"/>
        </a:p>
      </dgm:t>
    </dgm:pt>
    <dgm:pt modelId="{C56F011B-C378-46CE-8196-3CE23A793B2E}" type="parTrans" cxnId="{4F6C85CB-8B20-444D-8EAC-7698EAE47012}">
      <dgm:prSet/>
      <dgm:spPr/>
      <dgm:t>
        <a:bodyPr/>
        <a:lstStyle/>
        <a:p>
          <a:endParaRPr kumimoji="1" lang="ja-JP" altLang="en-US"/>
        </a:p>
      </dgm:t>
    </dgm:pt>
    <dgm:pt modelId="{B9168E90-0B14-44C6-AEDB-915AD2B6F83E}" type="sibTrans" cxnId="{4F6C85CB-8B20-444D-8EAC-7698EAE47012}">
      <dgm:prSet/>
      <dgm:spPr/>
      <dgm:t>
        <a:bodyPr/>
        <a:lstStyle/>
        <a:p>
          <a:endParaRPr kumimoji="1" lang="ja-JP" altLang="en-US"/>
        </a:p>
      </dgm:t>
    </dgm:pt>
    <dgm:pt modelId="{257239BF-E51B-44E7-841B-DA0AD791815A}" type="pres">
      <dgm:prSet presAssocID="{C04E0988-2A67-42A9-80CE-4FAAF68697C8}" presName="Name0" presStyleCnt="0">
        <dgm:presLayoutVars>
          <dgm:dir/>
          <dgm:animLvl val="lvl"/>
          <dgm:resizeHandles val="exact"/>
        </dgm:presLayoutVars>
      </dgm:prSet>
      <dgm:spPr/>
    </dgm:pt>
    <dgm:pt modelId="{5F9740A7-FC30-46C8-AEA0-18760DE5D9EE}" type="pres">
      <dgm:prSet presAssocID="{D0396070-AA39-4409-9181-272D4F4E76BE}" presName="Name8" presStyleCnt="0"/>
      <dgm:spPr/>
    </dgm:pt>
    <dgm:pt modelId="{C9996B28-0D2C-400B-B5A4-14398CE158B1}" type="pres">
      <dgm:prSet presAssocID="{D0396070-AA39-4409-9181-272D4F4E76BE}" presName="level" presStyleLbl="node1" presStyleIdx="0" presStyleCnt="3">
        <dgm:presLayoutVars>
          <dgm:chMax val="1"/>
          <dgm:bulletEnabled val="1"/>
        </dgm:presLayoutVars>
      </dgm:prSet>
      <dgm:spPr/>
      <dgm:t>
        <a:bodyPr/>
        <a:lstStyle/>
        <a:p>
          <a:endParaRPr kumimoji="1" lang="ja-JP" altLang="en-US"/>
        </a:p>
      </dgm:t>
    </dgm:pt>
    <dgm:pt modelId="{103B0056-3459-499E-B03B-44BA61DD0044}" type="pres">
      <dgm:prSet presAssocID="{D0396070-AA39-4409-9181-272D4F4E76BE}" presName="levelTx" presStyleLbl="revTx" presStyleIdx="0" presStyleCnt="0">
        <dgm:presLayoutVars>
          <dgm:chMax val="1"/>
          <dgm:bulletEnabled val="1"/>
        </dgm:presLayoutVars>
      </dgm:prSet>
      <dgm:spPr/>
      <dgm:t>
        <a:bodyPr/>
        <a:lstStyle/>
        <a:p>
          <a:endParaRPr kumimoji="1" lang="ja-JP" altLang="en-US"/>
        </a:p>
      </dgm:t>
    </dgm:pt>
    <dgm:pt modelId="{D7CC7579-36DA-4056-A246-7397DD4FC2B0}" type="pres">
      <dgm:prSet presAssocID="{A105A86E-D3D8-4CCD-B285-43510D3C6DD7}" presName="Name8" presStyleCnt="0"/>
      <dgm:spPr/>
    </dgm:pt>
    <dgm:pt modelId="{97CC17A3-90A4-4D87-AE66-909FCC6A6030}" type="pres">
      <dgm:prSet presAssocID="{A105A86E-D3D8-4CCD-B285-43510D3C6DD7}" presName="level" presStyleLbl="node1" presStyleIdx="1" presStyleCnt="3">
        <dgm:presLayoutVars>
          <dgm:chMax val="1"/>
          <dgm:bulletEnabled val="1"/>
        </dgm:presLayoutVars>
      </dgm:prSet>
      <dgm:spPr/>
      <dgm:t>
        <a:bodyPr/>
        <a:lstStyle/>
        <a:p>
          <a:endParaRPr kumimoji="1" lang="ja-JP" altLang="en-US"/>
        </a:p>
      </dgm:t>
    </dgm:pt>
    <dgm:pt modelId="{936A769F-994B-423D-AC5E-2E6CCD357FD3}" type="pres">
      <dgm:prSet presAssocID="{A105A86E-D3D8-4CCD-B285-43510D3C6DD7}" presName="levelTx" presStyleLbl="revTx" presStyleIdx="0" presStyleCnt="0">
        <dgm:presLayoutVars>
          <dgm:chMax val="1"/>
          <dgm:bulletEnabled val="1"/>
        </dgm:presLayoutVars>
      </dgm:prSet>
      <dgm:spPr/>
      <dgm:t>
        <a:bodyPr/>
        <a:lstStyle/>
        <a:p>
          <a:endParaRPr kumimoji="1" lang="ja-JP" altLang="en-US"/>
        </a:p>
      </dgm:t>
    </dgm:pt>
    <dgm:pt modelId="{478B5694-9613-420D-BBBA-93B21CBE33BC}" type="pres">
      <dgm:prSet presAssocID="{FE2C42C0-4937-4926-B900-96778C5098A1}" presName="Name8" presStyleCnt="0"/>
      <dgm:spPr/>
    </dgm:pt>
    <dgm:pt modelId="{700B5211-9171-4225-87A4-8CA76F0345D7}" type="pres">
      <dgm:prSet presAssocID="{FE2C42C0-4937-4926-B900-96778C5098A1}" presName="level" presStyleLbl="node1" presStyleIdx="2" presStyleCnt="3">
        <dgm:presLayoutVars>
          <dgm:chMax val="1"/>
          <dgm:bulletEnabled val="1"/>
        </dgm:presLayoutVars>
      </dgm:prSet>
      <dgm:spPr/>
      <dgm:t>
        <a:bodyPr/>
        <a:lstStyle/>
        <a:p>
          <a:endParaRPr kumimoji="1" lang="ja-JP" altLang="en-US"/>
        </a:p>
      </dgm:t>
    </dgm:pt>
    <dgm:pt modelId="{596A7598-9490-4260-ABD0-DA4C04F572B1}" type="pres">
      <dgm:prSet presAssocID="{FE2C42C0-4937-4926-B900-96778C5098A1}" presName="levelTx" presStyleLbl="revTx" presStyleIdx="0" presStyleCnt="0">
        <dgm:presLayoutVars>
          <dgm:chMax val="1"/>
          <dgm:bulletEnabled val="1"/>
        </dgm:presLayoutVars>
      </dgm:prSet>
      <dgm:spPr/>
      <dgm:t>
        <a:bodyPr/>
        <a:lstStyle/>
        <a:p>
          <a:endParaRPr kumimoji="1" lang="ja-JP" altLang="en-US"/>
        </a:p>
      </dgm:t>
    </dgm:pt>
  </dgm:ptLst>
  <dgm:cxnLst>
    <dgm:cxn modelId="{1D86E53C-8C70-4F80-8053-70FCFEB10F5A}" type="presOf" srcId="{FE2C42C0-4937-4926-B900-96778C5098A1}" destId="{700B5211-9171-4225-87A4-8CA76F0345D7}" srcOrd="0" destOrd="0" presId="urn:microsoft.com/office/officeart/2005/8/layout/pyramid1"/>
    <dgm:cxn modelId="{645904F1-37B2-4F55-A3D2-6BCA69FE0111}" type="presOf" srcId="{C04E0988-2A67-42A9-80CE-4FAAF68697C8}" destId="{257239BF-E51B-44E7-841B-DA0AD791815A}" srcOrd="0" destOrd="0" presId="urn:microsoft.com/office/officeart/2005/8/layout/pyramid1"/>
    <dgm:cxn modelId="{DA3EB589-B5C7-4BC1-B396-071D36E88625}" type="presOf" srcId="{FE2C42C0-4937-4926-B900-96778C5098A1}" destId="{596A7598-9490-4260-ABD0-DA4C04F572B1}" srcOrd="1" destOrd="0" presId="urn:microsoft.com/office/officeart/2005/8/layout/pyramid1"/>
    <dgm:cxn modelId="{0C15C415-180D-4D08-8EAD-78552FA53978}" type="presOf" srcId="{A105A86E-D3D8-4CCD-B285-43510D3C6DD7}" destId="{97CC17A3-90A4-4D87-AE66-909FCC6A6030}" srcOrd="0" destOrd="0" presId="urn:microsoft.com/office/officeart/2005/8/layout/pyramid1"/>
    <dgm:cxn modelId="{8AD0FB7B-F36A-4438-9CCB-AEB1B9E9466F}" type="presOf" srcId="{D0396070-AA39-4409-9181-272D4F4E76BE}" destId="{C9996B28-0D2C-400B-B5A4-14398CE158B1}" srcOrd="0" destOrd="0" presId="urn:microsoft.com/office/officeart/2005/8/layout/pyramid1"/>
    <dgm:cxn modelId="{99A0EFB5-8375-4EBD-9803-E7CCC2D8AF7B}" type="presOf" srcId="{A105A86E-D3D8-4CCD-B285-43510D3C6DD7}" destId="{936A769F-994B-423D-AC5E-2E6CCD357FD3}" srcOrd="1" destOrd="0" presId="urn:microsoft.com/office/officeart/2005/8/layout/pyramid1"/>
    <dgm:cxn modelId="{F9030558-DB36-4C5F-A813-AC1395E8506C}" srcId="{C04E0988-2A67-42A9-80CE-4FAAF68697C8}" destId="{D0396070-AA39-4409-9181-272D4F4E76BE}" srcOrd="0" destOrd="0" parTransId="{665BE03D-B180-4451-98C7-A3069EA694FA}" sibTransId="{51E95772-41D8-401E-8629-D98A2CD57B7D}"/>
    <dgm:cxn modelId="{BC4C0C9F-2E41-4216-8E50-CFF6F69858EF}" srcId="{C04E0988-2A67-42A9-80CE-4FAAF68697C8}" destId="{A105A86E-D3D8-4CCD-B285-43510D3C6DD7}" srcOrd="1" destOrd="0" parTransId="{30426FED-DB50-4CF3-9DD5-A6C844B31F6C}" sibTransId="{C0A2C58C-E317-4811-8172-E685D306FEFB}"/>
    <dgm:cxn modelId="{4F6C85CB-8B20-444D-8EAC-7698EAE47012}" srcId="{C04E0988-2A67-42A9-80CE-4FAAF68697C8}" destId="{FE2C42C0-4937-4926-B900-96778C5098A1}" srcOrd="2" destOrd="0" parTransId="{C56F011B-C378-46CE-8196-3CE23A793B2E}" sibTransId="{B9168E90-0B14-44C6-AEDB-915AD2B6F83E}"/>
    <dgm:cxn modelId="{EF3F66D2-7522-40E5-A4F8-B184CDE1A39B}" type="presOf" srcId="{D0396070-AA39-4409-9181-272D4F4E76BE}" destId="{103B0056-3459-499E-B03B-44BA61DD0044}" srcOrd="1" destOrd="0" presId="urn:microsoft.com/office/officeart/2005/8/layout/pyramid1"/>
    <dgm:cxn modelId="{F0E41E9F-E1E3-4FCF-B131-ACBC97B25FB6}" type="presParOf" srcId="{257239BF-E51B-44E7-841B-DA0AD791815A}" destId="{5F9740A7-FC30-46C8-AEA0-18760DE5D9EE}" srcOrd="0" destOrd="0" presId="urn:microsoft.com/office/officeart/2005/8/layout/pyramid1"/>
    <dgm:cxn modelId="{EDA89B8D-705A-4AAB-B1E0-F30F5C3CE06C}" type="presParOf" srcId="{5F9740A7-FC30-46C8-AEA0-18760DE5D9EE}" destId="{C9996B28-0D2C-400B-B5A4-14398CE158B1}" srcOrd="0" destOrd="0" presId="urn:microsoft.com/office/officeart/2005/8/layout/pyramid1"/>
    <dgm:cxn modelId="{33BC08A7-E4E5-4944-A63B-46636486F4EA}" type="presParOf" srcId="{5F9740A7-FC30-46C8-AEA0-18760DE5D9EE}" destId="{103B0056-3459-499E-B03B-44BA61DD0044}" srcOrd="1" destOrd="0" presId="urn:microsoft.com/office/officeart/2005/8/layout/pyramid1"/>
    <dgm:cxn modelId="{3BB71FAF-47A4-4EE2-9804-2F28D1DAAD05}" type="presParOf" srcId="{257239BF-E51B-44E7-841B-DA0AD791815A}" destId="{D7CC7579-36DA-4056-A246-7397DD4FC2B0}" srcOrd="1" destOrd="0" presId="urn:microsoft.com/office/officeart/2005/8/layout/pyramid1"/>
    <dgm:cxn modelId="{692681BC-5972-4747-A6E2-3C14074A3535}" type="presParOf" srcId="{D7CC7579-36DA-4056-A246-7397DD4FC2B0}" destId="{97CC17A3-90A4-4D87-AE66-909FCC6A6030}" srcOrd="0" destOrd="0" presId="urn:microsoft.com/office/officeart/2005/8/layout/pyramid1"/>
    <dgm:cxn modelId="{EE73FF68-7C00-43E1-96F0-962713103154}" type="presParOf" srcId="{D7CC7579-36DA-4056-A246-7397DD4FC2B0}" destId="{936A769F-994B-423D-AC5E-2E6CCD357FD3}" srcOrd="1" destOrd="0" presId="urn:microsoft.com/office/officeart/2005/8/layout/pyramid1"/>
    <dgm:cxn modelId="{1F553131-E902-4EE5-9CB2-0B90D1E0B3E9}" type="presParOf" srcId="{257239BF-E51B-44E7-841B-DA0AD791815A}" destId="{478B5694-9613-420D-BBBA-93B21CBE33BC}" srcOrd="2" destOrd="0" presId="urn:microsoft.com/office/officeart/2005/8/layout/pyramid1"/>
    <dgm:cxn modelId="{A9525E1F-308D-4D41-8981-4E68D9C20B57}" type="presParOf" srcId="{478B5694-9613-420D-BBBA-93B21CBE33BC}" destId="{700B5211-9171-4225-87A4-8CA76F0345D7}" srcOrd="0" destOrd="0" presId="urn:microsoft.com/office/officeart/2005/8/layout/pyramid1"/>
    <dgm:cxn modelId="{EE1A606C-786C-42E0-83E8-91955993D3BB}" type="presParOf" srcId="{478B5694-9613-420D-BBBA-93B21CBE33BC}" destId="{596A7598-9490-4260-ABD0-DA4C04F572B1}"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3901698" y="0"/>
            <a:ext cx="2984871" cy="502755"/>
          </a:xfrm>
          <a:prstGeom prst="rect">
            <a:avLst/>
          </a:prstGeom>
        </p:spPr>
        <p:txBody>
          <a:bodyPr vert="horz" lIns="96616" tIns="48308" rIns="96616" bIns="48308" rtlCol="0"/>
          <a:lstStyle>
            <a:lvl1pPr algn="r">
              <a:defRPr sz="1300"/>
            </a:lvl1pPr>
          </a:lstStyle>
          <a:p>
            <a:fld id="{20533CB3-DA3C-4A01-96E2-E4041EF95081}" type="datetimeFigureOut">
              <a:rPr kumimoji="1" lang="ja-JP" altLang="en-US" smtClean="0"/>
              <a:t>2014/10/19</a:t>
            </a:fld>
            <a:endParaRPr kumimoji="1" lang="ja-JP" altLang="en-US"/>
          </a:p>
        </p:txBody>
      </p:sp>
      <p:sp>
        <p:nvSpPr>
          <p:cNvPr id="4" name="フッター プレースホルダー 3"/>
          <p:cNvSpPr>
            <a:spLocks noGrp="1"/>
          </p:cNvSpPr>
          <p:nvPr>
            <p:ph type="ftr" sz="quarter" idx="2"/>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3901698" y="9517547"/>
            <a:ext cx="2984871" cy="502754"/>
          </a:xfrm>
          <a:prstGeom prst="rect">
            <a:avLst/>
          </a:prstGeom>
        </p:spPr>
        <p:txBody>
          <a:bodyPr vert="horz" lIns="96616" tIns="48308" rIns="96616" bIns="48308" rtlCol="0" anchor="b"/>
          <a:lstStyle>
            <a:lvl1pPr algn="r">
              <a:defRPr sz="1300"/>
            </a:lvl1pPr>
          </a:lstStyle>
          <a:p>
            <a:fld id="{F6543E00-55D7-465A-B7A6-70AD01082DFB}" type="slidenum">
              <a:rPr kumimoji="1" lang="ja-JP" altLang="en-US" smtClean="0"/>
              <a:t>‹#›</a:t>
            </a:fld>
            <a:endParaRPr kumimoji="1" lang="ja-JP" altLang="en-US"/>
          </a:p>
        </p:txBody>
      </p:sp>
    </p:spTree>
    <p:extLst>
      <p:ext uri="{BB962C8B-B14F-4D97-AF65-F5344CB8AC3E}">
        <p14:creationId xmlns:p14="http://schemas.microsoft.com/office/powerpoint/2010/main" val="14741893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lgn="l">
              <a:defRPr/>
            </a:lvl1pPr>
          </a:lstStyle>
          <a:p>
            <a:fld id="{5586B75A-687E-405C-8A0B-8D00578BA2C3}" type="datetimeFigureOut">
              <a:rPr lang="en-US" smtClean="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7945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56421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730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00632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937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45176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24128" y="2967788"/>
            <a:ext cx="4754880" cy="33415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ja-JP" altLang="en-US" smtClean="0"/>
              <a:t>マスター テキストの書式設定</a:t>
            </a:r>
          </a:p>
        </p:txBody>
      </p:sp>
      <p:sp>
        <p:nvSpPr>
          <p:cNvPr id="6" name="Content Placeholder 5"/>
          <p:cNvSpPr>
            <a:spLocks noGrp="1"/>
          </p:cNvSpPr>
          <p:nvPr>
            <p:ph sz="quarter" idx="4"/>
          </p:nvPr>
        </p:nvSpPr>
        <p:spPr>
          <a:xfrm>
            <a:off x="5989320" y="2967788"/>
            <a:ext cx="4754880" cy="33415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68833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32410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9441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82706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586B75A-687E-405C-8A0B-8D00578BA2C3}" type="datetimeFigureOut">
              <a:rPr lang="en-US" smtClean="0"/>
              <a:pPr/>
              <a:t>10/19/2014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7501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586B75A-687E-405C-8A0B-8D00578BA2C3}" type="datetimeFigureOut">
              <a:rPr lang="en-US" smtClean="0"/>
              <a:pPr/>
              <a:t>10/19/2014</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3445854"/>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ftr="0" dt="0"/>
  <p:txStyles>
    <p:titleStyle>
      <a:lvl1pPr algn="l" defTabSz="914400" rtl="0" eaLnBrk="1" latinLnBrk="0" hangingPunct="1">
        <a:lnSpc>
          <a:spcPct val="80000"/>
        </a:lnSpc>
        <a:spcBef>
          <a:spcPct val="0"/>
        </a:spcBef>
        <a:buNone/>
        <a:defRPr kumimoji="1"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kumimoji="1"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comments" Target="../comments/comment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png"/><Relationship Id="rId2"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57200" y="5131587"/>
            <a:ext cx="7772400" cy="1463040"/>
          </a:xfrm>
        </p:spPr>
        <p:txBody>
          <a:bodyPr>
            <a:normAutofit/>
          </a:bodyPr>
          <a:lstStyle/>
          <a:p>
            <a:pPr lvl="0">
              <a:lnSpc>
                <a:spcPct val="100000"/>
              </a:lnSpc>
              <a:spcBef>
                <a:spcPts val="0"/>
              </a:spcBef>
              <a:spcAft>
                <a:spcPts val="200"/>
              </a:spcAft>
              <a:buClr>
                <a:srgbClr val="E3CC5A"/>
              </a:buClr>
              <a:buSzPct val="100000"/>
            </a:pPr>
            <a:r>
              <a:rPr kumimoji="1" lang="ja-JP" altLang="en-US" dirty="0" smtClean="0"/>
              <a:t>第３章振り返り</a:t>
            </a:r>
            <a:r>
              <a:rPr kumimoji="1" lang="en-US" altLang="ja-JP" dirty="0" smtClean="0"/>
              <a:t/>
            </a:r>
            <a:br>
              <a:rPr kumimoji="1" lang="en-US" altLang="ja-JP" dirty="0" smtClean="0"/>
            </a:br>
            <a:r>
              <a:rPr lang="ja-JP" altLang="en-US" sz="1800" cap="none" spc="0" dirty="0">
                <a:solidFill>
                  <a:prstClr val="black">
                    <a:lumMod val="95000"/>
                    <a:lumOff val="5000"/>
                  </a:prstClr>
                </a:solidFill>
                <a:latin typeface="Tw Cen MT" panose="020B0602020104020603"/>
                <a:cs typeface="+mn-cs"/>
              </a:rPr>
              <a:t>システムの囚人、考え方の囚人？</a:t>
            </a:r>
            <a:r>
              <a:rPr lang="en-US" altLang="ja-JP" sz="1800" cap="none" spc="0" dirty="0">
                <a:solidFill>
                  <a:prstClr val="black">
                    <a:lumMod val="95000"/>
                    <a:lumOff val="5000"/>
                  </a:prstClr>
                </a:solidFill>
                <a:latin typeface="Tw Cen MT" panose="020B0602020104020603"/>
                <a:cs typeface="+mn-cs"/>
              </a:rPr>
              <a:t/>
            </a:r>
            <a:br>
              <a:rPr lang="en-US" altLang="ja-JP" sz="1800" cap="none" spc="0" dirty="0">
                <a:solidFill>
                  <a:prstClr val="black">
                    <a:lumMod val="95000"/>
                    <a:lumOff val="5000"/>
                  </a:prstClr>
                </a:solidFill>
                <a:latin typeface="Tw Cen MT" panose="020B0602020104020603"/>
                <a:cs typeface="+mn-cs"/>
              </a:rPr>
            </a:br>
            <a:r>
              <a:rPr lang="en-US" altLang="ja-JP" sz="1800" cap="none" spc="0" dirty="0">
                <a:solidFill>
                  <a:prstClr val="black">
                    <a:lumMod val="75000"/>
                    <a:lumOff val="25000"/>
                  </a:prstClr>
                </a:solidFill>
                <a:latin typeface="Tw Cen MT" panose="020B0602020104020603"/>
                <a:cs typeface="+mn-cs"/>
              </a:rPr>
              <a:t>―</a:t>
            </a:r>
            <a:r>
              <a:rPr lang="ja-JP" altLang="en-US" sz="1800" cap="none" spc="0" dirty="0">
                <a:solidFill>
                  <a:prstClr val="black">
                    <a:lumMod val="75000"/>
                    <a:lumOff val="25000"/>
                  </a:prstClr>
                </a:solidFill>
                <a:latin typeface="Tw Cen MT" panose="020B0602020104020603"/>
                <a:cs typeface="+mn-cs"/>
              </a:rPr>
              <a:t>「ビール・ゲーム」の</a:t>
            </a:r>
            <a:r>
              <a:rPr lang="ja-JP" altLang="en-US" sz="1800" cap="none" spc="0" dirty="0" smtClean="0">
                <a:solidFill>
                  <a:prstClr val="black">
                    <a:lumMod val="75000"/>
                    <a:lumOff val="25000"/>
                  </a:prstClr>
                </a:solidFill>
                <a:latin typeface="Tw Cen MT" panose="020B0602020104020603"/>
                <a:cs typeface="+mn-cs"/>
              </a:rPr>
              <a:t>教訓</a:t>
            </a:r>
            <a:endParaRPr kumimoji="1" lang="ja-JP" altLang="en-US" dirty="0"/>
          </a:p>
        </p:txBody>
      </p:sp>
      <p:sp>
        <p:nvSpPr>
          <p:cNvPr id="3" name="サブタイトル 2"/>
          <p:cNvSpPr>
            <a:spLocks noGrp="1"/>
          </p:cNvSpPr>
          <p:nvPr>
            <p:ph type="subTitle" idx="1"/>
          </p:nvPr>
        </p:nvSpPr>
        <p:spPr>
          <a:xfrm>
            <a:off x="7975600" y="5131587"/>
            <a:ext cx="3910012" cy="1463040"/>
          </a:xfrm>
        </p:spPr>
        <p:txBody>
          <a:bodyPr>
            <a:normAutofit/>
          </a:bodyPr>
          <a:lstStyle/>
          <a:p>
            <a:pPr lvl="1" algn="l"/>
            <a:r>
              <a:rPr kumimoji="1" lang="ja-JP" altLang="en-US" dirty="0" smtClean="0"/>
              <a:t>　チャオズ</a:t>
            </a:r>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4088" y="4943475"/>
            <a:ext cx="1783192" cy="1426553"/>
          </a:xfrm>
          <a:prstGeom prst="rect">
            <a:avLst/>
          </a:prstGeom>
        </p:spPr>
      </p:pic>
    </p:spTree>
    <p:extLst>
      <p:ext uri="{BB962C8B-B14F-4D97-AF65-F5344CB8AC3E}">
        <p14:creationId xmlns:p14="http://schemas.microsoft.com/office/powerpoint/2010/main" val="31564700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a:lnSpc>
                <a:spcPct val="100000"/>
              </a:lnSpc>
              <a:spcAft>
                <a:spcPts val="1200"/>
              </a:spcAft>
            </a:pPr>
            <a:r>
              <a:rPr kumimoji="1" lang="en-US" altLang="ja-JP" sz="2000" dirty="0" smtClean="0"/>
              <a:t/>
            </a:r>
            <a:br>
              <a:rPr kumimoji="1" lang="en-US" altLang="ja-JP" sz="2000" dirty="0" smtClean="0"/>
            </a:br>
            <a:r>
              <a:rPr kumimoji="1" lang="ja-JP" altLang="en-US" sz="1600" dirty="0" smtClean="0"/>
              <a:t>前々回学んだ</a:t>
            </a:r>
            <a:r>
              <a:rPr kumimoji="1" lang="en-US" altLang="ja-JP" sz="1600" dirty="0" smtClean="0"/>
              <a:t/>
            </a:r>
            <a:br>
              <a:rPr kumimoji="1" lang="en-US" altLang="ja-JP" sz="1600" dirty="0" smtClean="0"/>
            </a:br>
            <a:r>
              <a:rPr kumimoji="1" lang="ja-JP" altLang="en-US" dirty="0" smtClean="0"/>
              <a:t>学習障害</a:t>
            </a:r>
            <a:r>
              <a:rPr lang="en-US" altLang="ja-JP" sz="2000" dirty="0"/>
              <a:t/>
            </a:r>
            <a:br>
              <a:rPr lang="en-US" altLang="ja-JP" sz="2000" dirty="0"/>
            </a:br>
            <a:r>
              <a:rPr lang="ja-JP" altLang="en-US" sz="2000" dirty="0" smtClean="0"/>
              <a:t>に当てはめる</a:t>
            </a:r>
            <a:endParaRPr kumimoji="1" lang="ja-JP" altLang="en-US" sz="2000"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2846" y="991773"/>
            <a:ext cx="1689851" cy="1748300"/>
          </a:xfrm>
          <a:prstGeom prst="rect">
            <a:avLst/>
          </a:prstGeom>
        </p:spPr>
      </p:pic>
      <p:sp>
        <p:nvSpPr>
          <p:cNvPr id="13" name="コンテンツ プレースホルダー 2"/>
          <p:cNvSpPr txBox="1">
            <a:spLocks/>
          </p:cNvSpPr>
          <p:nvPr/>
        </p:nvSpPr>
        <p:spPr>
          <a:xfrm>
            <a:off x="1509904" y="2286000"/>
            <a:ext cx="9720071" cy="4023360"/>
          </a:xfrm>
          <a:prstGeom prst="rect">
            <a:avLst/>
          </a:prstGeom>
        </p:spPr>
        <p:txBody>
          <a:bodyPr vert="horz" lIns="45720" tIns="45720" rIns="4572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kumimoji="1"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kumimoji="1" sz="1400" kern="1200">
                <a:solidFill>
                  <a:schemeClr val="tx1"/>
                </a:solidFill>
                <a:latin typeface="+mn-lt"/>
                <a:ea typeface="+mn-ea"/>
                <a:cs typeface="+mn-cs"/>
              </a:defRPr>
            </a:lvl9pPr>
          </a:lstStyle>
          <a:p>
            <a:pPr>
              <a:lnSpc>
                <a:spcPct val="160000"/>
              </a:lnSpc>
              <a:buFont typeface="Wingdings" panose="05000000000000000000" pitchFamily="2" charset="2"/>
              <a:buChar char="p"/>
            </a:pPr>
            <a:r>
              <a:rPr lang="ja-JP" altLang="en-US" smtClean="0"/>
              <a:t>他人への影響を考えない⇒</a:t>
            </a:r>
            <a:endParaRPr lang="en-US" altLang="ja-JP" sz="2400" smtClean="0">
              <a:solidFill>
                <a:schemeClr val="accent1"/>
              </a:solidFill>
            </a:endParaRPr>
          </a:p>
          <a:p>
            <a:pPr>
              <a:lnSpc>
                <a:spcPct val="160000"/>
              </a:lnSpc>
              <a:buFont typeface="Wingdings" panose="05000000000000000000" pitchFamily="2" charset="2"/>
              <a:buChar char="p"/>
            </a:pPr>
            <a:r>
              <a:rPr lang="ja-JP" altLang="en-US" smtClean="0"/>
              <a:t>問題の罪を互いに擦り付ける⇒</a:t>
            </a:r>
            <a:endParaRPr lang="en-US" altLang="ja-JP" smtClean="0"/>
          </a:p>
          <a:p>
            <a:pPr>
              <a:lnSpc>
                <a:spcPct val="160000"/>
              </a:lnSpc>
              <a:buFont typeface="Wingdings" panose="05000000000000000000" pitchFamily="2" charset="2"/>
              <a:buChar char="p"/>
            </a:pPr>
            <a:r>
              <a:rPr lang="ja-JP" altLang="en-US" smtClean="0"/>
              <a:t>発注量を増やして、事態が悪化⇒</a:t>
            </a:r>
            <a:endParaRPr lang="en-US" altLang="ja-JP" smtClean="0"/>
          </a:p>
          <a:p>
            <a:pPr>
              <a:lnSpc>
                <a:spcPct val="160000"/>
              </a:lnSpc>
              <a:buFont typeface="Wingdings" panose="05000000000000000000" pitchFamily="2" charset="2"/>
              <a:buChar char="p"/>
            </a:pPr>
            <a:r>
              <a:rPr lang="ja-JP" altLang="en-US" smtClean="0"/>
              <a:t>注文が徐々に蓄積し、気づいたときには手遅れ⇒</a:t>
            </a:r>
            <a:endParaRPr lang="en-US" altLang="ja-JP" smtClean="0"/>
          </a:p>
          <a:p>
            <a:pPr>
              <a:lnSpc>
                <a:spcPct val="160000"/>
              </a:lnSpc>
              <a:buFont typeface="Wingdings" panose="05000000000000000000" pitchFamily="2" charset="2"/>
              <a:buChar char="p"/>
            </a:pPr>
            <a:r>
              <a:rPr lang="ja-JP" altLang="en-US" smtClean="0"/>
              <a:t>自分の行動が問題となって返ってきても、他人のせいにする⇒</a:t>
            </a:r>
            <a:endParaRPr lang="en-US" altLang="ja-JP" smtClean="0"/>
          </a:p>
          <a:p>
            <a:pPr>
              <a:lnSpc>
                <a:spcPct val="160000"/>
              </a:lnSpc>
              <a:buFont typeface="Wingdings" panose="05000000000000000000" pitchFamily="2" charset="2"/>
              <a:buChar char="p"/>
            </a:pPr>
            <a:r>
              <a:rPr lang="ja-JP" altLang="en-US" smtClean="0"/>
              <a:t>問題を他人のせいにするので懸命で、お互いの経験から学ぶ機会がない</a:t>
            </a:r>
            <a:endParaRPr lang="en-US" altLang="ja-JP" smtClean="0"/>
          </a:p>
          <a:p>
            <a:pPr marL="173736" lvl="1" indent="0">
              <a:lnSpc>
                <a:spcPct val="160000"/>
              </a:lnSpc>
              <a:buFont typeface="Wingdings 3" pitchFamily="18" charset="2"/>
              <a:buNone/>
            </a:pPr>
            <a:r>
              <a:rPr lang="ja-JP" altLang="en-US" smtClean="0"/>
              <a:t>⇒</a:t>
            </a:r>
            <a:endParaRPr lang="en-US" altLang="ja-JP" dirty="0" smtClean="0"/>
          </a:p>
        </p:txBody>
      </p:sp>
      <p:sp>
        <p:nvSpPr>
          <p:cNvPr id="14" name="角丸四角形 13"/>
          <p:cNvSpPr/>
          <p:nvPr/>
        </p:nvSpPr>
        <p:spPr>
          <a:xfrm>
            <a:off x="4892769" y="2286000"/>
            <a:ext cx="2382837" cy="557213"/>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lumMod val="65000"/>
                    <a:lumOff val="35000"/>
                  </a:schemeClr>
                </a:solidFill>
              </a:rPr>
              <a:t>職務イコール自分</a:t>
            </a:r>
            <a:endParaRPr kumimoji="1" lang="ja-JP" altLang="en-US" dirty="0">
              <a:solidFill>
                <a:schemeClr val="tx1">
                  <a:lumMod val="65000"/>
                  <a:lumOff val="35000"/>
                </a:schemeClr>
              </a:solidFill>
            </a:endParaRPr>
          </a:p>
        </p:txBody>
      </p:sp>
      <p:sp>
        <p:nvSpPr>
          <p:cNvPr id="15" name="角丸四角形 14"/>
          <p:cNvSpPr/>
          <p:nvPr/>
        </p:nvSpPr>
        <p:spPr>
          <a:xfrm>
            <a:off x="5315441" y="2941241"/>
            <a:ext cx="2108994" cy="507019"/>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ja-JP" altLang="en-US" dirty="0">
                <a:solidFill>
                  <a:schemeClr val="tx1">
                    <a:lumMod val="65000"/>
                    <a:lumOff val="35000"/>
                  </a:schemeClr>
                </a:solidFill>
              </a:rPr>
              <a:t>敵は向こうに</a:t>
            </a:r>
            <a:endParaRPr lang="en-US" altLang="ja-JP" dirty="0">
              <a:solidFill>
                <a:schemeClr val="tx1">
                  <a:lumMod val="65000"/>
                  <a:lumOff val="35000"/>
                </a:schemeClr>
              </a:solidFill>
            </a:endParaRPr>
          </a:p>
        </p:txBody>
      </p:sp>
      <p:sp>
        <p:nvSpPr>
          <p:cNvPr id="16" name="角丸四角形 15"/>
          <p:cNvSpPr/>
          <p:nvPr/>
        </p:nvSpPr>
        <p:spPr>
          <a:xfrm>
            <a:off x="1966118" y="5752147"/>
            <a:ext cx="2382837" cy="557213"/>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lumMod val="65000"/>
                    <a:lumOff val="35000"/>
                  </a:schemeClr>
                </a:solidFill>
              </a:rPr>
              <a:t>経験から学ばない</a:t>
            </a:r>
            <a:endParaRPr kumimoji="1" lang="ja-JP" altLang="en-US" dirty="0">
              <a:solidFill>
                <a:schemeClr val="tx1">
                  <a:lumMod val="65000"/>
                  <a:lumOff val="35000"/>
                </a:schemeClr>
              </a:solidFill>
            </a:endParaRPr>
          </a:p>
        </p:txBody>
      </p:sp>
      <p:sp>
        <p:nvSpPr>
          <p:cNvPr id="17" name="角丸四角形 16"/>
          <p:cNvSpPr/>
          <p:nvPr/>
        </p:nvSpPr>
        <p:spPr>
          <a:xfrm>
            <a:off x="8872538" y="4729274"/>
            <a:ext cx="2144626" cy="553069"/>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lumMod val="65000"/>
                    <a:lumOff val="35000"/>
                  </a:schemeClr>
                </a:solidFill>
              </a:rPr>
              <a:t>チーム学習不可能</a:t>
            </a:r>
            <a:endParaRPr kumimoji="1" lang="ja-JP" altLang="en-US" dirty="0">
              <a:solidFill>
                <a:schemeClr val="tx1">
                  <a:lumMod val="65000"/>
                  <a:lumOff val="35000"/>
                </a:schemeClr>
              </a:solidFill>
            </a:endParaRPr>
          </a:p>
        </p:txBody>
      </p:sp>
      <p:sp>
        <p:nvSpPr>
          <p:cNvPr id="18" name="角丸四角形 17"/>
          <p:cNvSpPr/>
          <p:nvPr/>
        </p:nvSpPr>
        <p:spPr>
          <a:xfrm>
            <a:off x="7351367" y="4103501"/>
            <a:ext cx="2382837" cy="523601"/>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lumMod val="65000"/>
                    <a:lumOff val="35000"/>
                  </a:schemeClr>
                </a:solidFill>
              </a:rPr>
              <a:t>出来事にとらわれる</a:t>
            </a:r>
            <a:endParaRPr kumimoji="1" lang="ja-JP" altLang="en-US" dirty="0">
              <a:solidFill>
                <a:schemeClr val="tx1">
                  <a:lumMod val="65000"/>
                  <a:lumOff val="35000"/>
                </a:schemeClr>
              </a:solidFill>
            </a:endParaRPr>
          </a:p>
        </p:txBody>
      </p:sp>
      <p:sp>
        <p:nvSpPr>
          <p:cNvPr id="19" name="角丸四角形 18"/>
          <p:cNvSpPr/>
          <p:nvPr/>
        </p:nvSpPr>
        <p:spPr>
          <a:xfrm>
            <a:off x="5620508" y="3579494"/>
            <a:ext cx="1655098" cy="47682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lumMod val="65000"/>
                    <a:lumOff val="35000"/>
                  </a:schemeClr>
                </a:solidFill>
              </a:rPr>
              <a:t>積極姿勢</a:t>
            </a:r>
            <a:endParaRPr kumimoji="1" lang="ja-JP" altLang="en-US" dirty="0">
              <a:solidFill>
                <a:schemeClr val="tx1">
                  <a:lumMod val="65000"/>
                  <a:lumOff val="35000"/>
                </a:schemeClr>
              </a:solidFill>
            </a:endParaRPr>
          </a:p>
        </p:txBody>
      </p:sp>
    </p:spTree>
    <p:extLst>
      <p:ext uri="{BB962C8B-B14F-4D97-AF65-F5344CB8AC3E}">
        <p14:creationId xmlns:p14="http://schemas.microsoft.com/office/powerpoint/2010/main" val="9839752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400" dirty="0" smtClean="0"/>
              <a:t>ビール・ゲームの</a:t>
            </a:r>
            <a:r>
              <a:rPr kumimoji="1" lang="en-US" altLang="ja-JP" sz="2000" dirty="0" smtClean="0"/>
              <a:t/>
            </a:r>
            <a:br>
              <a:rPr kumimoji="1" lang="en-US" altLang="ja-JP" sz="2000" dirty="0" smtClean="0"/>
            </a:br>
            <a:r>
              <a:rPr kumimoji="1" lang="ja-JP" altLang="en-US" sz="4500" dirty="0" smtClean="0"/>
              <a:t>成績改善策</a:t>
            </a:r>
            <a:endParaRPr kumimoji="1" lang="ja-JP" altLang="en-US" sz="4500" dirty="0"/>
          </a:p>
        </p:txBody>
      </p:sp>
      <p:sp>
        <p:nvSpPr>
          <p:cNvPr id="3" name="コンテンツ プレースホルダー 2"/>
          <p:cNvSpPr>
            <a:spLocks noGrp="1"/>
          </p:cNvSpPr>
          <p:nvPr>
            <p:ph idx="1"/>
          </p:nvPr>
        </p:nvSpPr>
        <p:spPr/>
        <p:txBody>
          <a:bodyPr/>
          <a:lstStyle/>
          <a:p>
            <a:endParaRPr kumimoji="1" lang="en-US" altLang="ja-JP" dirty="0" smtClean="0"/>
          </a:p>
          <a:p>
            <a:pPr marL="0" lvl="0" indent="0" algn="ctr">
              <a:buNone/>
            </a:pPr>
            <a:endParaRPr lang="en-US" altLang="ja-JP" sz="2000" dirty="0" smtClean="0">
              <a:solidFill>
                <a:prstClr val="black">
                  <a:lumMod val="65000"/>
                  <a:lumOff val="35000"/>
                </a:prstClr>
              </a:solidFill>
            </a:endParaRPr>
          </a:p>
          <a:p>
            <a:pPr marL="0" lvl="0" indent="0" algn="ctr">
              <a:buNone/>
            </a:pPr>
            <a:r>
              <a:rPr lang="en-US" altLang="ja-JP" sz="2000" dirty="0" smtClean="0">
                <a:solidFill>
                  <a:prstClr val="black">
                    <a:lumMod val="65000"/>
                    <a:lumOff val="35000"/>
                  </a:prstClr>
                </a:solidFill>
              </a:rPr>
              <a:t>※</a:t>
            </a:r>
            <a:r>
              <a:rPr lang="ja-JP" altLang="en-US" sz="2000" dirty="0">
                <a:solidFill>
                  <a:prstClr val="black">
                    <a:lumMod val="65000"/>
                    <a:lumOff val="35000"/>
                  </a:prstClr>
                </a:solidFill>
              </a:rPr>
              <a:t>自分が成功するには他人の成功も必須</a:t>
            </a:r>
            <a:endParaRPr lang="en-US" altLang="ja-JP" sz="2000" dirty="0">
              <a:solidFill>
                <a:prstClr val="black">
                  <a:lumMod val="65000"/>
                  <a:lumOff val="35000"/>
                </a:prstClr>
              </a:solidFill>
            </a:endParaRPr>
          </a:p>
          <a:p>
            <a:endParaRPr lang="en-US" altLang="ja-JP" dirty="0"/>
          </a:p>
          <a:p>
            <a:pPr marL="0" indent="0">
              <a:buNone/>
            </a:pPr>
            <a:endParaRPr kumimoji="1" lang="en-US" altLang="ja-JP" dirty="0" smtClean="0"/>
          </a:p>
          <a:p>
            <a:pPr marL="470916" lvl="1" indent="-342900">
              <a:buFont typeface="+mj-lt"/>
              <a:buAutoNum type="arabicPeriod"/>
            </a:pPr>
            <a:endParaRPr kumimoji="1" lang="en-US" altLang="ja-JP" dirty="0" smtClean="0"/>
          </a:p>
        </p:txBody>
      </p:sp>
      <p:sp>
        <p:nvSpPr>
          <p:cNvPr id="5" name="角丸四角形 4"/>
          <p:cNvSpPr/>
          <p:nvPr/>
        </p:nvSpPr>
        <p:spPr>
          <a:xfrm>
            <a:off x="1947956" y="1957958"/>
            <a:ext cx="7872414" cy="1027557"/>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lnSpc>
                <a:spcPct val="150000"/>
              </a:lnSpc>
              <a:spcBef>
                <a:spcPts val="1200"/>
              </a:spcBef>
              <a:buClr>
                <a:srgbClr val="FFCA08"/>
              </a:buClr>
            </a:pPr>
            <a:r>
              <a:rPr kumimoji="1" lang="ja-JP" altLang="en-US" sz="2400" b="1" dirty="0" smtClean="0">
                <a:solidFill>
                  <a:prstClr val="black">
                    <a:lumMod val="65000"/>
                    <a:lumOff val="35000"/>
                  </a:prstClr>
                </a:solidFill>
              </a:rPr>
              <a:t>一人ひとりの行為が影響する範囲を見直す</a:t>
            </a:r>
            <a:endParaRPr kumimoji="1" lang="en-US" altLang="ja-JP" sz="2400" b="1" dirty="0">
              <a:solidFill>
                <a:prstClr val="black">
                  <a:lumMod val="65000"/>
                  <a:lumOff val="35000"/>
                </a:prstClr>
              </a:solidFill>
            </a:endParaRPr>
          </a:p>
        </p:txBody>
      </p:sp>
      <p:graphicFrame>
        <p:nvGraphicFramePr>
          <p:cNvPr id="7" name="図表 6"/>
          <p:cNvGraphicFramePr/>
          <p:nvPr>
            <p:extLst>
              <p:ext uri="{D42A27DB-BD31-4B8C-83A1-F6EECF244321}">
                <p14:modId xmlns:p14="http://schemas.microsoft.com/office/powerpoint/2010/main" val="232480524"/>
              </p:ext>
            </p:extLst>
          </p:nvPr>
        </p:nvGraphicFramePr>
        <p:xfrm>
          <a:off x="1947956" y="3429000"/>
          <a:ext cx="8045448" cy="3052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06597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000" dirty="0" smtClean="0"/>
              <a:t>複雑な状況での</a:t>
            </a:r>
            <a:r>
              <a:rPr kumimoji="1" lang="en-US" altLang="ja-JP" sz="2000" dirty="0" smtClean="0"/>
              <a:t/>
            </a:r>
            <a:br>
              <a:rPr kumimoji="1" lang="en-US" altLang="ja-JP" sz="2000" dirty="0" smtClean="0"/>
            </a:br>
            <a:r>
              <a:rPr kumimoji="1" lang="ja-JP" altLang="en-US" sz="4500" dirty="0" smtClean="0"/>
              <a:t>思考様式</a:t>
            </a:r>
            <a:endParaRPr kumimoji="1" lang="ja-JP" altLang="en-US" sz="4500" dirty="0"/>
          </a:p>
        </p:txBody>
      </p:sp>
      <p:sp>
        <p:nvSpPr>
          <p:cNvPr id="3" name="コンテンツ プレースホルダー 2"/>
          <p:cNvSpPr>
            <a:spLocks noGrp="1"/>
          </p:cNvSpPr>
          <p:nvPr>
            <p:ph idx="1"/>
          </p:nvPr>
        </p:nvSpPr>
        <p:spPr/>
        <p:txBody>
          <a:bodyPr>
            <a:normAutofit/>
          </a:bodyPr>
          <a:lstStyle/>
          <a:p>
            <a:pPr marL="0" indent="0" algn="ctr">
              <a:buNone/>
            </a:pPr>
            <a:r>
              <a:rPr kumimoji="1" lang="ja-JP" altLang="en-US" sz="3200" dirty="0" smtClean="0">
                <a:solidFill>
                  <a:schemeClr val="bg1"/>
                </a:solidFill>
              </a:rPr>
              <a:t>生成的</a:t>
            </a:r>
            <a:endParaRPr kumimoji="1" lang="en-US" altLang="ja-JP" sz="3200" dirty="0" smtClean="0">
              <a:solidFill>
                <a:schemeClr val="bg1"/>
              </a:solidFill>
            </a:endParaRPr>
          </a:p>
          <a:p>
            <a:pPr marL="0" indent="0" algn="ctr">
              <a:buNone/>
            </a:pPr>
            <a:endParaRPr kumimoji="1" lang="en-US" altLang="ja-JP" sz="3200" dirty="0" smtClean="0"/>
          </a:p>
          <a:p>
            <a:pPr marL="0" indent="0" algn="ctr">
              <a:buNone/>
            </a:pPr>
            <a:r>
              <a:rPr kumimoji="1" lang="ja-JP" altLang="en-US" sz="3200" dirty="0" smtClean="0">
                <a:solidFill>
                  <a:schemeClr val="bg1"/>
                </a:solidFill>
              </a:rPr>
              <a:t>対応的</a:t>
            </a:r>
            <a:endParaRPr kumimoji="1" lang="en-US" altLang="ja-JP" sz="3200" dirty="0" smtClean="0">
              <a:solidFill>
                <a:schemeClr val="bg1"/>
              </a:solidFill>
            </a:endParaRPr>
          </a:p>
          <a:p>
            <a:pPr marL="0" indent="0" algn="ctr">
              <a:buNone/>
            </a:pPr>
            <a:endParaRPr kumimoji="1" lang="en-US" altLang="ja-JP" sz="3200" dirty="0" smtClean="0"/>
          </a:p>
          <a:p>
            <a:pPr marL="0" indent="0" algn="ctr">
              <a:buNone/>
            </a:pPr>
            <a:r>
              <a:rPr kumimoji="1" lang="ja-JP" altLang="en-US" sz="3200" dirty="0" smtClean="0">
                <a:solidFill>
                  <a:schemeClr val="bg1"/>
                </a:solidFill>
              </a:rPr>
              <a:t>受動的</a:t>
            </a:r>
            <a:endParaRPr kumimoji="1" lang="en-US" altLang="ja-JP" sz="3200" dirty="0" smtClean="0">
              <a:solidFill>
                <a:schemeClr val="bg1"/>
              </a:solidFill>
            </a:endParaRPr>
          </a:p>
        </p:txBody>
      </p:sp>
      <p:graphicFrame>
        <p:nvGraphicFramePr>
          <p:cNvPr id="7" name="図表 6"/>
          <p:cNvGraphicFramePr/>
          <p:nvPr>
            <p:extLst>
              <p:ext uri="{D42A27DB-BD31-4B8C-83A1-F6EECF244321}">
                <p14:modId xmlns:p14="http://schemas.microsoft.com/office/powerpoint/2010/main" val="4033515437"/>
              </p:ext>
            </p:extLst>
          </p:nvPr>
        </p:nvGraphicFramePr>
        <p:xfrm>
          <a:off x="2600324" y="1680210"/>
          <a:ext cx="7402512" cy="42666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40812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063552" y="620688"/>
            <a:ext cx="8064896" cy="432048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4800" dirty="0"/>
              <a:t>第</a:t>
            </a:r>
            <a:r>
              <a:rPr lang="en-US" altLang="ja-JP" sz="4800" dirty="0"/>
              <a:t>4</a:t>
            </a:r>
            <a:r>
              <a:rPr kumimoji="1" lang="ja-JP" altLang="en-US" sz="4800" dirty="0"/>
              <a:t>章</a:t>
            </a:r>
            <a:endParaRPr kumimoji="1" lang="en-US" altLang="ja-JP" sz="4800" dirty="0"/>
          </a:p>
          <a:p>
            <a:pPr algn="ctr"/>
            <a:endParaRPr kumimoji="1" lang="en-US" altLang="ja-JP" sz="4800" dirty="0"/>
          </a:p>
          <a:p>
            <a:pPr algn="ctr"/>
            <a:r>
              <a:rPr lang="ja-JP" altLang="en-US" sz="3600" dirty="0"/>
              <a:t>システム</a:t>
            </a:r>
            <a:r>
              <a:rPr lang="ja-JP" altLang="en-US" sz="3600" dirty="0"/>
              <a:t>思考の法則</a:t>
            </a:r>
            <a:endParaRPr lang="en-US" altLang="ja-JP" sz="3600" dirty="0"/>
          </a:p>
          <a:p>
            <a:pPr algn="ctr"/>
            <a:r>
              <a:rPr kumimoji="1" lang="ja-JP" altLang="en-US" sz="3600" dirty="0"/>
              <a:t>振り返り</a:t>
            </a:r>
            <a:endParaRPr kumimoji="1" lang="en-US" altLang="ja-JP" sz="3600" dirty="0"/>
          </a:p>
          <a:p>
            <a:pPr algn="ctr"/>
            <a:endParaRPr lang="en-US" altLang="ja-JP" sz="3600" dirty="0"/>
          </a:p>
          <a:p>
            <a:pPr algn="ctr"/>
            <a:r>
              <a:rPr kumimoji="1" lang="ja-JP" altLang="en-US" sz="3600" dirty="0"/>
              <a:t>アニー</a:t>
            </a:r>
            <a:endParaRPr kumimoji="1" lang="en-US" altLang="ja-JP" sz="4800" dirty="0"/>
          </a:p>
          <a:p>
            <a:pPr algn="ctr"/>
            <a:endParaRPr kumimoji="1" lang="ja-JP" altLang="en-US" dirty="0"/>
          </a:p>
        </p:txBody>
      </p:sp>
    </p:spTree>
    <p:extLst>
      <p:ext uri="{BB962C8B-B14F-4D97-AF65-F5344CB8AC3E}">
        <p14:creationId xmlns:p14="http://schemas.microsoft.com/office/powerpoint/2010/main" val="1891941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24000" y="0"/>
            <a:ext cx="9144000" cy="1152128"/>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a:t>システム思考の法則</a:t>
            </a:r>
            <a:endParaRPr kumimoji="1" lang="ja-JP" altLang="en-US" sz="3600" dirty="0"/>
          </a:p>
        </p:txBody>
      </p:sp>
      <p:sp>
        <p:nvSpPr>
          <p:cNvPr id="5" name="正方形/長方形 4"/>
          <p:cNvSpPr/>
          <p:nvPr/>
        </p:nvSpPr>
        <p:spPr>
          <a:xfrm>
            <a:off x="2119576" y="2276872"/>
            <a:ext cx="8064896" cy="125578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問題を解決するには、</a:t>
            </a:r>
            <a:endParaRPr kumimoji="1" lang="en-US" altLang="ja-JP" sz="2000" dirty="0"/>
          </a:p>
          <a:p>
            <a:pPr algn="ctr"/>
            <a:r>
              <a:rPr kumimoji="1" lang="ja-JP" altLang="en-US" sz="2000" dirty="0"/>
              <a:t>過去に起きたべつの問題で自分が使った解決策に目をやるべき。</a:t>
            </a:r>
            <a:endParaRPr kumimoji="1" lang="en-US" altLang="ja-JP" sz="2000" dirty="0"/>
          </a:p>
          <a:p>
            <a:pPr algn="ctr"/>
            <a:r>
              <a:rPr lang="ja-JP" altLang="en-US" sz="2000" dirty="0"/>
              <a:t>引き継ぐ前の人のやり方に目を向けるのも必要</a:t>
            </a:r>
            <a:endParaRPr kumimoji="1" lang="ja-JP" altLang="en-US" sz="2000" dirty="0"/>
          </a:p>
        </p:txBody>
      </p:sp>
      <p:sp>
        <p:nvSpPr>
          <p:cNvPr id="6" name="正方形/長方形 5"/>
          <p:cNvSpPr/>
          <p:nvPr/>
        </p:nvSpPr>
        <p:spPr>
          <a:xfrm>
            <a:off x="2119576" y="1700808"/>
            <a:ext cx="655272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１．今日の問題は昨日の「解決策」からくる</a:t>
            </a:r>
            <a:endParaRPr kumimoji="1" lang="en-US" altLang="ja-JP" sz="2400" dirty="0"/>
          </a:p>
        </p:txBody>
      </p:sp>
      <p:sp>
        <p:nvSpPr>
          <p:cNvPr id="7" name="正方形/長方形 6"/>
          <p:cNvSpPr/>
          <p:nvPr/>
        </p:nvSpPr>
        <p:spPr>
          <a:xfrm>
            <a:off x="2135560" y="4857696"/>
            <a:ext cx="8064896"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善意で介入したことにシステムが反応し、介入の利益を相殺</a:t>
            </a:r>
            <a:endParaRPr kumimoji="1" lang="en-US" altLang="ja-JP" sz="2000" dirty="0"/>
          </a:p>
          <a:p>
            <a:pPr algn="ctr"/>
            <a:r>
              <a:rPr lang="ja-JP" altLang="en-US" sz="2000" dirty="0"/>
              <a:t>はじめ</a:t>
            </a:r>
            <a:r>
              <a:rPr lang="ja-JP" altLang="en-US" sz="2000" dirty="0"/>
              <a:t>の努力で持続的改善が生まれなければ「よけい頑張る」</a:t>
            </a:r>
            <a:endParaRPr lang="en-US" altLang="ja-JP" sz="2000" dirty="0"/>
          </a:p>
          <a:p>
            <a:pPr algn="ctr"/>
            <a:r>
              <a:rPr lang="ja-JP" altLang="en-US" sz="2000" dirty="0">
                <a:solidFill>
                  <a:srgbClr val="FF0000"/>
                </a:solidFill>
              </a:rPr>
              <a:t>「補償的フィードバック」</a:t>
            </a:r>
            <a:endParaRPr lang="en-US" altLang="ja-JP" sz="2000" dirty="0">
              <a:solidFill>
                <a:srgbClr val="FF0000"/>
              </a:solidFill>
            </a:endParaRPr>
          </a:p>
        </p:txBody>
      </p:sp>
      <p:sp>
        <p:nvSpPr>
          <p:cNvPr id="8" name="正方形/長方形 7"/>
          <p:cNvSpPr/>
          <p:nvPr/>
        </p:nvSpPr>
        <p:spPr>
          <a:xfrm>
            <a:off x="2135560" y="4293096"/>
            <a:ext cx="655272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２．システムは押せば押すこと強く押し返す</a:t>
            </a:r>
            <a:endParaRPr kumimoji="1" lang="en-US" altLang="ja-JP" sz="2400" dirty="0"/>
          </a:p>
        </p:txBody>
      </p:sp>
    </p:spTree>
    <p:extLst>
      <p:ext uri="{BB962C8B-B14F-4D97-AF65-F5344CB8AC3E}">
        <p14:creationId xmlns:p14="http://schemas.microsoft.com/office/powerpoint/2010/main" val="36528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24000" y="0"/>
            <a:ext cx="9144000" cy="1152128"/>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a:t>補償的フィードバックをなくすには？</a:t>
            </a:r>
            <a:endParaRPr kumimoji="1" lang="ja-JP" altLang="en-US" sz="3600" dirty="0"/>
          </a:p>
        </p:txBody>
      </p:sp>
      <p:sp>
        <p:nvSpPr>
          <p:cNvPr id="5" name="角丸四角形 4"/>
          <p:cNvSpPr/>
          <p:nvPr/>
        </p:nvSpPr>
        <p:spPr>
          <a:xfrm>
            <a:off x="1919536" y="1340768"/>
            <a:ext cx="8280920" cy="20882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b="1" dirty="0">
                <a:solidFill>
                  <a:srgbClr val="FF0000"/>
                </a:solidFill>
              </a:rPr>
              <a:t>補償的フィードバック</a:t>
            </a:r>
            <a:r>
              <a:rPr kumimoji="1" lang="ja-JP" altLang="en-US" sz="2800" dirty="0"/>
              <a:t>とは</a:t>
            </a:r>
            <a:endParaRPr kumimoji="1" lang="en-US" altLang="ja-JP" sz="2800" dirty="0"/>
          </a:p>
          <a:p>
            <a:pPr algn="ctr"/>
            <a:r>
              <a:rPr lang="ja-JP" altLang="en-US" sz="2800" dirty="0"/>
              <a:t>良かれと</a:t>
            </a:r>
            <a:r>
              <a:rPr lang="ja-JP" altLang="en-US" sz="2800" dirty="0"/>
              <a:t>思ってやったことが逆効果　！！</a:t>
            </a:r>
            <a:endParaRPr lang="en-US" altLang="ja-JP" sz="2800" dirty="0"/>
          </a:p>
          <a:p>
            <a:pPr algn="ctr"/>
            <a:r>
              <a:rPr lang="ja-JP" altLang="en-US" sz="2800" dirty="0"/>
              <a:t>→埋め合わせる</a:t>
            </a:r>
            <a:endParaRPr lang="en-US" altLang="ja-JP" sz="2800" dirty="0"/>
          </a:p>
        </p:txBody>
      </p:sp>
      <p:sp>
        <p:nvSpPr>
          <p:cNvPr id="6" name="角丸四角形 5"/>
          <p:cNvSpPr/>
          <p:nvPr/>
        </p:nvSpPr>
        <p:spPr>
          <a:xfrm>
            <a:off x="1919536" y="4614248"/>
            <a:ext cx="828092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a:t>善意の介入に、</a:t>
            </a:r>
            <a:endParaRPr kumimoji="1" lang="en-US" altLang="ja-JP" sz="3200" dirty="0"/>
          </a:p>
          <a:p>
            <a:pPr algn="ctr"/>
            <a:r>
              <a:rPr kumimoji="1" lang="ja-JP" altLang="en-US" sz="3200" dirty="0">
                <a:solidFill>
                  <a:srgbClr val="FF0000"/>
                </a:solidFill>
              </a:rPr>
              <a:t>プロセス思考</a:t>
            </a:r>
            <a:r>
              <a:rPr kumimoji="1" lang="ja-JP" altLang="en-US" sz="3200" dirty="0"/>
              <a:t>があれば良いのでは！？</a:t>
            </a:r>
            <a:endParaRPr kumimoji="1" lang="ja-JP" altLang="en-US" sz="3200" dirty="0"/>
          </a:p>
        </p:txBody>
      </p:sp>
      <p:sp>
        <p:nvSpPr>
          <p:cNvPr id="7" name="角丸四角形 6"/>
          <p:cNvSpPr/>
          <p:nvPr/>
        </p:nvSpPr>
        <p:spPr>
          <a:xfrm>
            <a:off x="2135560" y="3963892"/>
            <a:ext cx="4680520" cy="681192"/>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en-US" altLang="ja-JP" sz="3200" dirty="0"/>
              <a:t>GD</a:t>
            </a:r>
            <a:r>
              <a:rPr kumimoji="1" lang="ja-JP" altLang="en-US" sz="3200" dirty="0"/>
              <a:t>の結論</a:t>
            </a:r>
            <a:endParaRPr kumimoji="1" lang="ja-JP" altLang="en-US" sz="3200" dirty="0"/>
          </a:p>
        </p:txBody>
      </p:sp>
    </p:spTree>
    <p:extLst>
      <p:ext uri="{BB962C8B-B14F-4D97-AF65-F5344CB8AC3E}">
        <p14:creationId xmlns:p14="http://schemas.microsoft.com/office/powerpoint/2010/main" val="337737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24000" y="0"/>
            <a:ext cx="9144000" cy="1152128"/>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a:t>システム思考の法則</a:t>
            </a:r>
            <a:endParaRPr kumimoji="1" lang="ja-JP" altLang="en-US" sz="3600" dirty="0"/>
          </a:p>
        </p:txBody>
      </p:sp>
      <p:sp>
        <p:nvSpPr>
          <p:cNvPr id="5" name="正方形/長方形 4"/>
          <p:cNvSpPr/>
          <p:nvPr/>
        </p:nvSpPr>
        <p:spPr>
          <a:xfrm>
            <a:off x="2135560" y="1772816"/>
            <a:ext cx="655272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３．状況はいったん好転してから悪化する</a:t>
            </a:r>
            <a:endParaRPr kumimoji="1" lang="en-US" altLang="ja-JP" sz="2400" dirty="0"/>
          </a:p>
        </p:txBody>
      </p:sp>
      <p:sp>
        <p:nvSpPr>
          <p:cNvPr id="6" name="正方形/長方形 5"/>
          <p:cNvSpPr/>
          <p:nvPr/>
        </p:nvSpPr>
        <p:spPr>
          <a:xfrm>
            <a:off x="2097132" y="4366596"/>
            <a:ext cx="655272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４．安易な出口は通常元に戻る</a:t>
            </a:r>
            <a:endParaRPr kumimoji="1" lang="en-US" altLang="ja-JP" sz="2400" dirty="0"/>
          </a:p>
        </p:txBody>
      </p:sp>
      <p:sp>
        <p:nvSpPr>
          <p:cNvPr id="8" name="正方形/長方形 7"/>
          <p:cNvSpPr/>
          <p:nvPr/>
        </p:nvSpPr>
        <p:spPr>
          <a:xfrm>
            <a:off x="2135560" y="2348880"/>
            <a:ext cx="7992888" cy="10081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短期的利益と長期的不利益には時間差がある。</a:t>
            </a:r>
            <a:endParaRPr kumimoji="1" lang="en-US" altLang="ja-JP" sz="2000" dirty="0"/>
          </a:p>
          <a:p>
            <a:pPr algn="ctr"/>
            <a:r>
              <a:rPr lang="ja-JP" altLang="en-US" sz="2000" dirty="0"/>
              <a:t>キーワードは</a:t>
            </a:r>
            <a:r>
              <a:rPr lang="ja-JP" altLang="en-US" sz="2000" dirty="0">
                <a:solidFill>
                  <a:srgbClr val="FF0000"/>
                </a:solidFill>
              </a:rPr>
              <a:t>「最終的に」</a:t>
            </a:r>
            <a:endParaRPr kumimoji="1" lang="ja-JP" altLang="en-US" sz="2000" dirty="0">
              <a:solidFill>
                <a:srgbClr val="FF0000"/>
              </a:solidFill>
            </a:endParaRPr>
          </a:p>
        </p:txBody>
      </p:sp>
      <p:sp>
        <p:nvSpPr>
          <p:cNvPr id="9" name="正方形/長方形 8"/>
          <p:cNvSpPr/>
          <p:nvPr/>
        </p:nvSpPr>
        <p:spPr>
          <a:xfrm>
            <a:off x="2110982" y="4941168"/>
            <a:ext cx="8017466" cy="12961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一番よく心得ていることに固執し、</a:t>
            </a:r>
            <a:r>
              <a:rPr kumimoji="1" lang="ja-JP" altLang="en-US" sz="2000" dirty="0">
                <a:solidFill>
                  <a:srgbClr val="FF0000"/>
                </a:solidFill>
              </a:rPr>
              <a:t>なじんだ解決策を問題に</a:t>
            </a:r>
            <a:endParaRPr kumimoji="1" lang="en-US" altLang="ja-JP" sz="2000" dirty="0">
              <a:solidFill>
                <a:srgbClr val="FF0000"/>
              </a:solidFill>
            </a:endParaRPr>
          </a:p>
          <a:p>
            <a:pPr algn="ctr"/>
            <a:r>
              <a:rPr kumimoji="1" lang="ja-JP" altLang="en-US" sz="2000" dirty="0">
                <a:solidFill>
                  <a:srgbClr val="FF0000"/>
                </a:solidFill>
              </a:rPr>
              <a:t>当てはめて</a:t>
            </a:r>
            <a:r>
              <a:rPr kumimoji="1" lang="ja-JP" altLang="en-US" sz="2000" dirty="0"/>
              <a:t>安心してしまいがち。</a:t>
            </a:r>
            <a:endParaRPr kumimoji="1" lang="en-US" altLang="ja-JP" sz="2000" dirty="0"/>
          </a:p>
          <a:p>
            <a:pPr algn="ctr"/>
            <a:r>
              <a:rPr lang="ja-JP" altLang="en-US" sz="2000" dirty="0"/>
              <a:t>それ</a:t>
            </a:r>
            <a:r>
              <a:rPr lang="ja-JP" altLang="en-US" sz="2000" dirty="0"/>
              <a:t>でも問題の根本が残る・悪化するなら、非システム思考を示す。</a:t>
            </a:r>
            <a:endParaRPr lang="en-US" altLang="ja-JP" sz="2000" dirty="0"/>
          </a:p>
          <a:p>
            <a:pPr algn="ctr"/>
            <a:r>
              <a:rPr lang="ja-JP" altLang="en-US" sz="2000" dirty="0"/>
              <a:t>「ここで必要なのはもっと大きなハンマー」症候群</a:t>
            </a:r>
            <a:endParaRPr kumimoji="1" lang="ja-JP" altLang="en-US" sz="2000" dirty="0"/>
          </a:p>
        </p:txBody>
      </p:sp>
    </p:spTree>
    <p:extLst>
      <p:ext uri="{BB962C8B-B14F-4D97-AF65-F5344CB8AC3E}">
        <p14:creationId xmlns:p14="http://schemas.microsoft.com/office/powerpoint/2010/main" val="731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51584" y="404665"/>
            <a:ext cx="3456384" cy="1015663"/>
          </a:xfrm>
          <a:prstGeom prst="rect">
            <a:avLst/>
          </a:prstGeom>
          <a:noFill/>
        </p:spPr>
        <p:txBody>
          <a:bodyPr wrap="square" rtlCol="0">
            <a:spAutoFit/>
          </a:bodyPr>
          <a:lstStyle/>
          <a:p>
            <a:r>
              <a:rPr kumimoji="1" lang="en-US" altLang="ja-JP" sz="6000" b="1" dirty="0">
                <a:solidFill>
                  <a:schemeClr val="tx2"/>
                </a:solidFill>
              </a:rPr>
              <a:t>1990</a:t>
            </a:r>
            <a:r>
              <a:rPr kumimoji="1" lang="ja-JP" altLang="en-US" sz="6000" b="1" dirty="0">
                <a:solidFill>
                  <a:schemeClr val="tx2"/>
                </a:solidFill>
              </a:rPr>
              <a:t>年代</a:t>
            </a:r>
            <a:endParaRPr kumimoji="1" lang="ja-JP" altLang="en-US" sz="6000" b="1" dirty="0">
              <a:solidFill>
                <a:schemeClr val="tx2"/>
              </a:solidFill>
            </a:endParaRPr>
          </a:p>
        </p:txBody>
      </p:sp>
      <p:sp>
        <p:nvSpPr>
          <p:cNvPr id="5" name="角丸四角形 4"/>
          <p:cNvSpPr/>
          <p:nvPr/>
        </p:nvSpPr>
        <p:spPr>
          <a:xfrm>
            <a:off x="2476563" y="1268760"/>
            <a:ext cx="72008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売上が伸びず、負担が増えていく</a:t>
            </a:r>
            <a:endParaRPr lang="ja-JP" altLang="en-US" sz="2800" dirty="0"/>
          </a:p>
        </p:txBody>
      </p:sp>
      <p:sp>
        <p:nvSpPr>
          <p:cNvPr id="6" name="下矢印 5"/>
          <p:cNvSpPr/>
          <p:nvPr/>
        </p:nvSpPr>
        <p:spPr>
          <a:xfrm>
            <a:off x="5375920" y="198884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2495600" y="2708920"/>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自動車ローン、サブプライムローン等の</a:t>
            </a:r>
            <a:endParaRPr lang="en-US" altLang="ja-JP" sz="2800" dirty="0"/>
          </a:p>
          <a:p>
            <a:pPr algn="ctr"/>
            <a:r>
              <a:rPr lang="ja-JP" altLang="en-US" sz="2800" dirty="0"/>
              <a:t>金融戦略への依存で売上、収益増</a:t>
            </a:r>
          </a:p>
        </p:txBody>
      </p:sp>
      <p:sp>
        <p:nvSpPr>
          <p:cNvPr id="8" name="下矢印 7"/>
          <p:cNvSpPr/>
          <p:nvPr/>
        </p:nvSpPr>
        <p:spPr>
          <a:xfrm>
            <a:off x="5375920" y="414908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2495600" y="4856332"/>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サブプライムローン問題による</a:t>
            </a:r>
            <a:endParaRPr lang="en-US" altLang="ja-JP" sz="2800" dirty="0"/>
          </a:p>
          <a:p>
            <a:pPr algn="ctr"/>
            <a:r>
              <a:rPr lang="ja-JP" altLang="en-US" sz="2800" dirty="0"/>
              <a:t>世界金融危機等で巨額の債権の焦げ付き</a:t>
            </a:r>
          </a:p>
        </p:txBody>
      </p:sp>
      <p:sp>
        <p:nvSpPr>
          <p:cNvPr id="10" name="角丸四角形 9"/>
          <p:cNvSpPr/>
          <p:nvPr/>
        </p:nvSpPr>
        <p:spPr>
          <a:xfrm>
            <a:off x="2476563" y="1988840"/>
            <a:ext cx="7200800" cy="28674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t>３．状況はいったん好転してから悪化する</a:t>
            </a:r>
          </a:p>
        </p:txBody>
      </p:sp>
    </p:spTree>
    <p:extLst>
      <p:ext uri="{BB962C8B-B14F-4D97-AF65-F5344CB8AC3E}">
        <p14:creationId xmlns:p14="http://schemas.microsoft.com/office/powerpoint/2010/main" val="301347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51584" y="404665"/>
            <a:ext cx="3456384" cy="1015663"/>
          </a:xfrm>
          <a:prstGeom prst="rect">
            <a:avLst/>
          </a:prstGeom>
          <a:noFill/>
        </p:spPr>
        <p:txBody>
          <a:bodyPr wrap="square" rtlCol="0">
            <a:spAutoFit/>
          </a:bodyPr>
          <a:lstStyle/>
          <a:p>
            <a:r>
              <a:rPr kumimoji="1" lang="en-US" altLang="ja-JP" sz="6000" b="1" dirty="0">
                <a:solidFill>
                  <a:schemeClr val="tx2"/>
                </a:solidFill>
              </a:rPr>
              <a:t>1980</a:t>
            </a:r>
            <a:r>
              <a:rPr kumimoji="1" lang="ja-JP" altLang="en-US" sz="6000" b="1" dirty="0">
                <a:solidFill>
                  <a:schemeClr val="tx2"/>
                </a:solidFill>
              </a:rPr>
              <a:t>年代</a:t>
            </a:r>
            <a:endParaRPr kumimoji="1" lang="ja-JP" altLang="en-US" sz="6000" b="1" dirty="0">
              <a:solidFill>
                <a:schemeClr val="tx2"/>
              </a:solidFill>
            </a:endParaRPr>
          </a:p>
        </p:txBody>
      </p:sp>
      <p:sp>
        <p:nvSpPr>
          <p:cNvPr id="5" name="角丸四角形 4"/>
          <p:cNvSpPr/>
          <p:nvPr/>
        </p:nvSpPr>
        <p:spPr>
          <a:xfrm>
            <a:off x="2476563" y="1268760"/>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日本の低燃費車が国内で売上げを伸ばすため、政府から圧力をかけてもらう</a:t>
            </a:r>
            <a:endParaRPr lang="ja-JP" altLang="en-US" sz="2800" dirty="0"/>
          </a:p>
        </p:txBody>
      </p:sp>
      <p:sp>
        <p:nvSpPr>
          <p:cNvPr id="6" name="下矢印 5"/>
          <p:cNvSpPr/>
          <p:nvPr/>
        </p:nvSpPr>
        <p:spPr>
          <a:xfrm>
            <a:off x="5375920" y="270892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2495600" y="3429000"/>
            <a:ext cx="72008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問題の根本は解決しないまま</a:t>
            </a:r>
          </a:p>
        </p:txBody>
      </p:sp>
      <p:sp>
        <p:nvSpPr>
          <p:cNvPr id="8" name="下矢印 7"/>
          <p:cNvSpPr/>
          <p:nvPr/>
        </p:nvSpPr>
        <p:spPr>
          <a:xfrm>
            <a:off x="5375920" y="414908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2495600" y="4856332"/>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需要を取り戻すことはできずに</a:t>
            </a:r>
            <a:endParaRPr lang="en-US" altLang="ja-JP" sz="2800" dirty="0"/>
          </a:p>
          <a:p>
            <a:pPr algn="ctr"/>
            <a:r>
              <a:rPr lang="ja-JP" altLang="en-US" sz="2800" dirty="0"/>
              <a:t>日本車</a:t>
            </a:r>
            <a:r>
              <a:rPr lang="ja-JP" altLang="en-US" sz="2800" dirty="0"/>
              <a:t>に</a:t>
            </a:r>
            <a:r>
              <a:rPr lang="ja-JP" altLang="en-US" sz="2800" dirty="0"/>
              <a:t>市場を奪われる</a:t>
            </a:r>
          </a:p>
        </p:txBody>
      </p:sp>
      <p:sp>
        <p:nvSpPr>
          <p:cNvPr id="11" name="角丸四角形 10"/>
          <p:cNvSpPr/>
          <p:nvPr/>
        </p:nvSpPr>
        <p:spPr>
          <a:xfrm>
            <a:off x="2476563" y="1988840"/>
            <a:ext cx="7200800" cy="28674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t>４．安易な出口は通常元に戻る</a:t>
            </a:r>
          </a:p>
        </p:txBody>
      </p:sp>
    </p:spTree>
    <p:extLst>
      <p:ext uri="{BB962C8B-B14F-4D97-AF65-F5344CB8AC3E}">
        <p14:creationId xmlns:p14="http://schemas.microsoft.com/office/powerpoint/2010/main" val="3511071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24000" y="0"/>
            <a:ext cx="9144000" cy="1152128"/>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a:t>システム思考の法則</a:t>
            </a:r>
            <a:endParaRPr kumimoji="1" lang="ja-JP" altLang="en-US" sz="3600" dirty="0"/>
          </a:p>
        </p:txBody>
      </p:sp>
      <p:sp>
        <p:nvSpPr>
          <p:cNvPr id="5" name="正方形/長方形 4"/>
          <p:cNvSpPr/>
          <p:nvPr/>
        </p:nvSpPr>
        <p:spPr>
          <a:xfrm>
            <a:off x="1847528" y="2420888"/>
            <a:ext cx="8280920" cy="12961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非システム的解決策は、長期的にみるとその策がますます必要になる。</a:t>
            </a:r>
            <a:endParaRPr kumimoji="1" lang="en-US" altLang="ja-JP" sz="2000" dirty="0"/>
          </a:p>
          <a:p>
            <a:pPr algn="ctr"/>
            <a:r>
              <a:rPr lang="ja-JP" altLang="en-US" sz="2000" dirty="0">
                <a:solidFill>
                  <a:srgbClr val="FF0000"/>
                </a:solidFill>
              </a:rPr>
              <a:t>短期的</a:t>
            </a:r>
            <a:r>
              <a:rPr lang="ja-JP" altLang="en-US" sz="2000" dirty="0">
                <a:solidFill>
                  <a:srgbClr val="FF0000"/>
                </a:solidFill>
              </a:rPr>
              <a:t>改善が長期的依存に</a:t>
            </a:r>
            <a:r>
              <a:rPr lang="ja-JP" altLang="en-US" sz="2000" dirty="0"/>
              <a:t>つながる。</a:t>
            </a:r>
            <a:endParaRPr lang="en-US" altLang="ja-JP" sz="2000" dirty="0"/>
          </a:p>
          <a:p>
            <a:pPr algn="ctr"/>
            <a:r>
              <a:rPr kumimoji="1" lang="ja-JP" altLang="en-US" sz="2000" dirty="0"/>
              <a:t>＝「重荷を介在者にあずけること」</a:t>
            </a:r>
            <a:endParaRPr kumimoji="1" lang="ja-JP" altLang="en-US" dirty="0"/>
          </a:p>
        </p:txBody>
      </p:sp>
      <p:sp>
        <p:nvSpPr>
          <p:cNvPr id="7" name="正方形/長方形 6"/>
          <p:cNvSpPr/>
          <p:nvPr/>
        </p:nvSpPr>
        <p:spPr>
          <a:xfrm>
            <a:off x="1881630" y="4221088"/>
            <a:ext cx="655272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６．急がば</a:t>
            </a:r>
            <a:r>
              <a:rPr lang="ja-JP" altLang="en-US" sz="2400" dirty="0"/>
              <a:t>回れ</a:t>
            </a:r>
            <a:endParaRPr kumimoji="1" lang="en-US" altLang="ja-JP" sz="2400" dirty="0"/>
          </a:p>
        </p:txBody>
      </p:sp>
      <p:sp>
        <p:nvSpPr>
          <p:cNvPr id="6" name="正方形/長方形 5"/>
          <p:cNvSpPr/>
          <p:nvPr/>
        </p:nvSpPr>
        <p:spPr>
          <a:xfrm>
            <a:off x="1881630" y="4797152"/>
            <a:ext cx="8064896" cy="1872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solidFill>
                  <a:srgbClr val="FF0000"/>
                </a:solidFill>
              </a:rPr>
              <a:t>最適な成長速度</a:t>
            </a:r>
            <a:endParaRPr kumimoji="1" lang="en-US" altLang="ja-JP" sz="2000" dirty="0">
              <a:solidFill>
                <a:srgbClr val="FF0000"/>
              </a:solidFill>
            </a:endParaRPr>
          </a:p>
          <a:p>
            <a:pPr algn="ctr"/>
            <a:r>
              <a:rPr lang="ja-JP" altLang="en-US" sz="2000" dirty="0"/>
              <a:t>成長</a:t>
            </a:r>
            <a:r>
              <a:rPr lang="ja-JP" altLang="en-US" sz="2000" dirty="0"/>
              <a:t>速度が極端になるとシステム自体が速度を緩める</a:t>
            </a:r>
            <a:endParaRPr lang="en-US" altLang="ja-JP" sz="2000" dirty="0"/>
          </a:p>
          <a:p>
            <a:pPr algn="ctr"/>
            <a:r>
              <a:rPr lang="ja-JP" altLang="en-US" sz="2000" dirty="0"/>
              <a:t>→組織の生存危機</a:t>
            </a:r>
            <a:endParaRPr lang="en-US" altLang="ja-JP" sz="2000" dirty="0"/>
          </a:p>
        </p:txBody>
      </p:sp>
      <p:sp>
        <p:nvSpPr>
          <p:cNvPr id="8" name="正方形/長方形 7"/>
          <p:cNvSpPr/>
          <p:nvPr/>
        </p:nvSpPr>
        <p:spPr>
          <a:xfrm>
            <a:off x="1847528" y="1844824"/>
            <a:ext cx="809899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400" dirty="0"/>
              <a:t>５</a:t>
            </a:r>
            <a:r>
              <a:rPr lang="ja-JP" altLang="en-US" sz="2400" dirty="0"/>
              <a:t>．治療策が病気そのものより問題なことがある</a:t>
            </a:r>
            <a:endParaRPr kumimoji="1" lang="en-US" altLang="ja-JP" sz="2400" dirty="0"/>
          </a:p>
        </p:txBody>
      </p:sp>
    </p:spTree>
    <p:extLst>
      <p:ext uri="{BB962C8B-B14F-4D97-AF65-F5344CB8AC3E}">
        <p14:creationId xmlns:p14="http://schemas.microsoft.com/office/powerpoint/2010/main" val="21385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6"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ビール</a:t>
            </a:r>
            <a:r>
              <a:rPr lang="en-US" altLang="ja-JP" dirty="0"/>
              <a:t/>
            </a:r>
            <a:br>
              <a:rPr lang="en-US" altLang="ja-JP" dirty="0"/>
            </a:br>
            <a:r>
              <a:rPr kumimoji="1" lang="ja-JP" altLang="en-US" dirty="0" smtClean="0"/>
              <a:t>ゲーム</a:t>
            </a:r>
            <a:r>
              <a:rPr kumimoji="1" lang="ja-JP" altLang="en-US" sz="2000" dirty="0" smtClean="0"/>
              <a:t>とは</a:t>
            </a:r>
            <a:endParaRPr kumimoji="1" lang="ja-JP" altLang="en-US" dirty="0"/>
          </a:p>
        </p:txBody>
      </p:sp>
      <p:sp>
        <p:nvSpPr>
          <p:cNvPr id="3" name="コンテンツ プレースホルダー 2"/>
          <p:cNvSpPr>
            <a:spLocks noGrp="1"/>
          </p:cNvSpPr>
          <p:nvPr>
            <p:ph idx="1"/>
          </p:nvPr>
        </p:nvSpPr>
        <p:spPr>
          <a:xfrm>
            <a:off x="4056581" y="839365"/>
            <a:ext cx="7315200" cy="5120640"/>
          </a:xfrm>
        </p:spPr>
        <p:txBody>
          <a:bodyPr>
            <a:normAutofit/>
          </a:bodyPr>
          <a:lstStyle/>
          <a:p>
            <a:pPr marL="0" indent="0" algn="ctr">
              <a:buNone/>
            </a:pPr>
            <a:endParaRPr lang="en-US" altLang="ja-JP" sz="1600" dirty="0" smtClean="0"/>
          </a:p>
          <a:p>
            <a:pPr marL="0" indent="0" algn="ctr">
              <a:buNone/>
            </a:pPr>
            <a:endParaRPr kumimoji="1" lang="en-US" altLang="ja-JP" sz="1400" dirty="0" smtClean="0"/>
          </a:p>
        </p:txBody>
      </p:sp>
      <p:sp>
        <p:nvSpPr>
          <p:cNvPr id="6" name="角丸四角形 5"/>
          <p:cNvSpPr/>
          <p:nvPr/>
        </p:nvSpPr>
        <p:spPr>
          <a:xfrm>
            <a:off x="6367764" y="5046096"/>
            <a:ext cx="2318197" cy="140451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ビール</a:t>
            </a:r>
            <a:r>
              <a:rPr kumimoji="1" lang="ja-JP" altLang="en-US" sz="2000" b="1" dirty="0" smtClean="0">
                <a:solidFill>
                  <a:schemeClr val="tx1">
                    <a:lumMod val="65000"/>
                    <a:lumOff val="35000"/>
                  </a:schemeClr>
                </a:solidFill>
              </a:rPr>
              <a:t>会社</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生産）</a:t>
            </a:r>
          </a:p>
        </p:txBody>
      </p:sp>
      <p:sp>
        <p:nvSpPr>
          <p:cNvPr id="5" name="角丸四角形 4"/>
          <p:cNvSpPr/>
          <p:nvPr/>
        </p:nvSpPr>
        <p:spPr>
          <a:xfrm>
            <a:off x="6367764" y="2834851"/>
            <a:ext cx="2318197" cy="146217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卸売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流通）</a:t>
            </a:r>
          </a:p>
        </p:txBody>
      </p:sp>
      <p:sp>
        <p:nvSpPr>
          <p:cNvPr id="4" name="角丸四角形 3"/>
          <p:cNvSpPr/>
          <p:nvPr/>
        </p:nvSpPr>
        <p:spPr>
          <a:xfrm>
            <a:off x="6367764" y="707264"/>
            <a:ext cx="2318197" cy="13427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小売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販売）</a:t>
            </a:r>
          </a:p>
        </p:txBody>
      </p:sp>
      <p:cxnSp>
        <p:nvCxnSpPr>
          <p:cNvPr id="9" name="直線矢印コネクタ 8"/>
          <p:cNvCxnSpPr/>
          <p:nvPr/>
        </p:nvCxnSpPr>
        <p:spPr>
          <a:xfrm>
            <a:off x="795914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flipV="1">
            <a:off x="703186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0485" y="2053496"/>
            <a:ext cx="905420" cy="872955"/>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462" y="4251469"/>
            <a:ext cx="1247465" cy="840180"/>
          </a:xfrm>
          <a:prstGeom prst="rect">
            <a:avLst/>
          </a:prstGeom>
        </p:spPr>
      </p:pic>
      <p:cxnSp>
        <p:nvCxnSpPr>
          <p:cNvPr id="35" name="直線矢印コネクタ 34"/>
          <p:cNvCxnSpPr/>
          <p:nvPr/>
        </p:nvCxnSpPr>
        <p:spPr>
          <a:xfrm flipV="1">
            <a:off x="703186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36" name="直線矢印コネクタ 35"/>
          <p:cNvCxnSpPr/>
          <p:nvPr/>
        </p:nvCxnSpPr>
        <p:spPr>
          <a:xfrm>
            <a:off x="795914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9201" y="1977995"/>
            <a:ext cx="980084" cy="1142243"/>
          </a:xfrm>
          <a:prstGeom prst="rect">
            <a:avLst/>
          </a:prstGeom>
        </p:spPr>
      </p:pic>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0856" y="4100437"/>
            <a:ext cx="980084" cy="1142243"/>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73321" t="-11255" b="-1"/>
          <a:stretch/>
        </p:blipFill>
        <p:spPr>
          <a:xfrm>
            <a:off x="5576552" y="180304"/>
            <a:ext cx="416865" cy="1631771"/>
          </a:xfrm>
          <a:prstGeom prst="rect">
            <a:avLst/>
          </a:prstGeom>
        </p:spPr>
      </p:pic>
      <p:sp>
        <p:nvSpPr>
          <p:cNvPr id="7" name="テキスト ボックス 6"/>
          <p:cNvSpPr txBox="1"/>
          <p:nvPr/>
        </p:nvSpPr>
        <p:spPr>
          <a:xfrm>
            <a:off x="5160222" y="423038"/>
            <a:ext cx="468435" cy="369332"/>
          </a:xfrm>
          <a:prstGeom prst="rect">
            <a:avLst/>
          </a:prstGeom>
          <a:noFill/>
        </p:spPr>
        <p:txBody>
          <a:bodyPr wrap="square" rtlCol="0">
            <a:spAutoFit/>
          </a:bodyPr>
          <a:lstStyle/>
          <a:p>
            <a:r>
              <a:rPr kumimoji="1" lang="ja-JP" altLang="en-US" dirty="0" smtClean="0"/>
              <a:t>客</a:t>
            </a:r>
            <a:endParaRPr kumimoji="1" lang="ja-JP" altLang="en-US" dirty="0"/>
          </a:p>
        </p:txBody>
      </p:sp>
      <p:sp>
        <p:nvSpPr>
          <p:cNvPr id="8" name="テキスト ボックス 7"/>
          <p:cNvSpPr txBox="1"/>
          <p:nvPr/>
        </p:nvSpPr>
        <p:spPr>
          <a:xfrm>
            <a:off x="1889308" y="2283523"/>
            <a:ext cx="2158035" cy="2249487"/>
          </a:xfrm>
          <a:prstGeom prst="rect">
            <a:avLst/>
          </a:prstGeom>
          <a:noFill/>
        </p:spPr>
        <p:txBody>
          <a:bodyPr wrap="square" rtlCol="0">
            <a:spAutoFit/>
          </a:bodyPr>
          <a:lstStyle/>
          <a:p>
            <a:endParaRPr kumimoji="1" lang="ja-JP" altLang="en-US" dirty="0"/>
          </a:p>
        </p:txBody>
      </p:sp>
      <p:sp>
        <p:nvSpPr>
          <p:cNvPr id="11" name="テキスト ボックス 10"/>
          <p:cNvSpPr txBox="1"/>
          <p:nvPr/>
        </p:nvSpPr>
        <p:spPr>
          <a:xfrm>
            <a:off x="9649642" y="2050044"/>
            <a:ext cx="1341956" cy="369332"/>
          </a:xfrm>
          <a:prstGeom prst="rect">
            <a:avLst/>
          </a:prstGeom>
          <a:noFill/>
        </p:spPr>
        <p:txBody>
          <a:bodyPr wrap="square" rtlCol="0">
            <a:spAutoFit/>
          </a:bodyPr>
          <a:lstStyle/>
          <a:p>
            <a:r>
              <a:rPr kumimoji="1" lang="ja-JP" altLang="en-US" dirty="0" smtClean="0"/>
              <a:t>発注</a:t>
            </a:r>
            <a:endParaRPr kumimoji="1" lang="ja-JP" altLang="en-US" dirty="0"/>
          </a:p>
        </p:txBody>
      </p:sp>
      <p:sp>
        <p:nvSpPr>
          <p:cNvPr id="14" name="テキスト ボックス 13"/>
          <p:cNvSpPr txBox="1"/>
          <p:nvPr/>
        </p:nvSpPr>
        <p:spPr>
          <a:xfrm>
            <a:off x="9638136" y="4163678"/>
            <a:ext cx="1492733" cy="369332"/>
          </a:xfrm>
          <a:prstGeom prst="rect">
            <a:avLst/>
          </a:prstGeom>
          <a:noFill/>
        </p:spPr>
        <p:txBody>
          <a:bodyPr wrap="square" rtlCol="0">
            <a:spAutoFit/>
          </a:bodyPr>
          <a:lstStyle/>
          <a:p>
            <a:r>
              <a:rPr kumimoji="1" lang="ja-JP" altLang="en-US" dirty="0" smtClean="0"/>
              <a:t>発注</a:t>
            </a:r>
            <a:endParaRPr kumimoji="1" lang="ja-JP" altLang="en-US" dirty="0"/>
          </a:p>
        </p:txBody>
      </p:sp>
      <p:sp>
        <p:nvSpPr>
          <p:cNvPr id="16" name="テキスト ボックス 15"/>
          <p:cNvSpPr txBox="1"/>
          <p:nvPr/>
        </p:nvSpPr>
        <p:spPr>
          <a:xfrm>
            <a:off x="4563256" y="2420403"/>
            <a:ext cx="994091" cy="646331"/>
          </a:xfrm>
          <a:prstGeom prst="rect">
            <a:avLst/>
          </a:prstGeom>
          <a:noFill/>
        </p:spPr>
        <p:txBody>
          <a:bodyPr wrap="square" rtlCol="0">
            <a:spAutoFit/>
          </a:bodyPr>
          <a:lstStyle/>
          <a:p>
            <a:r>
              <a:rPr kumimoji="1" lang="ja-JP" altLang="en-US" dirty="0" smtClean="0"/>
              <a:t>ケース単位</a:t>
            </a:r>
            <a:endParaRPr kumimoji="1" lang="ja-JP" altLang="en-US" dirty="0"/>
          </a:p>
        </p:txBody>
      </p:sp>
      <p:sp>
        <p:nvSpPr>
          <p:cNvPr id="22" name="テキスト ボックス 21"/>
          <p:cNvSpPr txBox="1"/>
          <p:nvPr/>
        </p:nvSpPr>
        <p:spPr>
          <a:xfrm>
            <a:off x="4598199" y="4080613"/>
            <a:ext cx="1030458" cy="646331"/>
          </a:xfrm>
          <a:prstGeom prst="rect">
            <a:avLst/>
          </a:prstGeom>
          <a:noFill/>
        </p:spPr>
        <p:txBody>
          <a:bodyPr wrap="square" rtlCol="0">
            <a:spAutoFit/>
          </a:bodyPr>
          <a:lstStyle/>
          <a:p>
            <a:r>
              <a:rPr kumimoji="1" lang="ja-JP" altLang="en-US" dirty="0" smtClean="0"/>
              <a:t>グロス単位</a:t>
            </a:r>
            <a:endParaRPr kumimoji="1" lang="ja-JP" altLang="en-US" dirty="0"/>
          </a:p>
        </p:txBody>
      </p:sp>
    </p:spTree>
    <p:extLst>
      <p:ext uri="{BB962C8B-B14F-4D97-AF65-F5344CB8AC3E}">
        <p14:creationId xmlns:p14="http://schemas.microsoft.com/office/powerpoint/2010/main" val="739886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51584" y="404665"/>
            <a:ext cx="3456384" cy="1015663"/>
          </a:xfrm>
          <a:prstGeom prst="rect">
            <a:avLst/>
          </a:prstGeom>
          <a:noFill/>
        </p:spPr>
        <p:txBody>
          <a:bodyPr wrap="square" rtlCol="0">
            <a:spAutoFit/>
          </a:bodyPr>
          <a:lstStyle/>
          <a:p>
            <a:r>
              <a:rPr kumimoji="1" lang="en-US" altLang="ja-JP" sz="6000" b="1" dirty="0">
                <a:solidFill>
                  <a:schemeClr val="tx2"/>
                </a:solidFill>
              </a:rPr>
              <a:t>1970</a:t>
            </a:r>
            <a:r>
              <a:rPr kumimoji="1" lang="ja-JP" altLang="en-US" sz="6000" b="1" dirty="0">
                <a:solidFill>
                  <a:schemeClr val="tx2"/>
                </a:solidFill>
              </a:rPr>
              <a:t>年代</a:t>
            </a:r>
            <a:endParaRPr kumimoji="1" lang="ja-JP" altLang="en-US" sz="6000" b="1" dirty="0">
              <a:solidFill>
                <a:schemeClr val="tx2"/>
              </a:solidFill>
            </a:endParaRPr>
          </a:p>
        </p:txBody>
      </p:sp>
      <p:sp>
        <p:nvSpPr>
          <p:cNvPr id="5" name="角丸四角形 4"/>
          <p:cNvSpPr/>
          <p:nvPr/>
        </p:nvSpPr>
        <p:spPr>
          <a:xfrm>
            <a:off x="2476563" y="1268760"/>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オイルショック時、政府の補助金に</a:t>
            </a:r>
            <a:r>
              <a:rPr lang="ja-JP" altLang="en-US" sz="2800" dirty="0"/>
              <a:t>頼り</a:t>
            </a:r>
            <a:endParaRPr lang="en-US" altLang="ja-JP" sz="2800" dirty="0"/>
          </a:p>
          <a:p>
            <a:pPr algn="ctr"/>
            <a:r>
              <a:rPr lang="ja-JP" altLang="en-US" sz="2800" dirty="0"/>
              <a:t>自ら改善する努力をしなかった</a:t>
            </a:r>
            <a:endParaRPr lang="ja-JP" altLang="en-US" sz="2800" dirty="0"/>
          </a:p>
        </p:txBody>
      </p:sp>
      <p:sp>
        <p:nvSpPr>
          <p:cNvPr id="6" name="下矢印 5"/>
          <p:cNvSpPr/>
          <p:nvPr/>
        </p:nvSpPr>
        <p:spPr>
          <a:xfrm>
            <a:off x="5375920" y="270892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2495600" y="3429000"/>
            <a:ext cx="72008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補助金に依存する体質に</a:t>
            </a:r>
            <a:endParaRPr lang="en-US" altLang="ja-JP" sz="2800" dirty="0"/>
          </a:p>
        </p:txBody>
      </p:sp>
      <p:sp>
        <p:nvSpPr>
          <p:cNvPr id="8" name="下矢印 7"/>
          <p:cNvSpPr/>
          <p:nvPr/>
        </p:nvSpPr>
        <p:spPr>
          <a:xfrm>
            <a:off x="5375920" y="414908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2495600" y="4856332"/>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破綻寸前のとなった際にも補助金を頼る</a:t>
            </a:r>
            <a:endParaRPr lang="en-US" altLang="ja-JP" sz="2800" dirty="0"/>
          </a:p>
          <a:p>
            <a:pPr algn="ctr"/>
            <a:r>
              <a:rPr lang="ja-JP" altLang="en-US" sz="2800" dirty="0"/>
              <a:t>廃案となり破綻へ</a:t>
            </a:r>
          </a:p>
        </p:txBody>
      </p:sp>
      <p:sp>
        <p:nvSpPr>
          <p:cNvPr id="10" name="角丸四角形 9"/>
          <p:cNvSpPr/>
          <p:nvPr/>
        </p:nvSpPr>
        <p:spPr>
          <a:xfrm>
            <a:off x="2476563" y="1988840"/>
            <a:ext cx="7200800" cy="28674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a:t>５．治療策が病気そのもの</a:t>
            </a:r>
            <a:endParaRPr lang="en-US" altLang="ja-JP" sz="4000" dirty="0"/>
          </a:p>
          <a:p>
            <a:pPr algn="ctr"/>
            <a:r>
              <a:rPr lang="ja-JP" altLang="en-US" sz="4000" dirty="0"/>
              <a:t>　</a:t>
            </a:r>
            <a:r>
              <a:rPr lang="ja-JP" altLang="en-US" sz="4000" dirty="0"/>
              <a:t>　より問題なことがある</a:t>
            </a:r>
          </a:p>
        </p:txBody>
      </p:sp>
    </p:spTree>
    <p:extLst>
      <p:ext uri="{BB962C8B-B14F-4D97-AF65-F5344CB8AC3E}">
        <p14:creationId xmlns:p14="http://schemas.microsoft.com/office/powerpoint/2010/main" val="3474563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24000" y="0"/>
            <a:ext cx="9144000" cy="1152128"/>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a:t>システム思考の法則</a:t>
            </a:r>
            <a:endParaRPr kumimoji="1" lang="ja-JP" altLang="en-US" sz="3600" dirty="0"/>
          </a:p>
        </p:txBody>
      </p:sp>
      <p:sp>
        <p:nvSpPr>
          <p:cNvPr id="6" name="正方形/長方形 5"/>
          <p:cNvSpPr/>
          <p:nvPr/>
        </p:nvSpPr>
        <p:spPr>
          <a:xfrm>
            <a:off x="2103592" y="1556792"/>
            <a:ext cx="7808832" cy="864096"/>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７．原因と結果は時間的・空間的に近接しているとは</a:t>
            </a:r>
            <a:endParaRPr kumimoji="1" lang="en-US" altLang="ja-JP" sz="2400" dirty="0"/>
          </a:p>
          <a:p>
            <a:pPr algn="ctr"/>
            <a:r>
              <a:rPr kumimoji="1" lang="ja-JP" altLang="en-US" sz="2400" dirty="0"/>
              <a:t>かぎらない</a:t>
            </a:r>
            <a:endParaRPr kumimoji="1" lang="en-US" altLang="ja-JP" sz="2400" dirty="0"/>
          </a:p>
        </p:txBody>
      </p:sp>
      <p:sp>
        <p:nvSpPr>
          <p:cNvPr id="7" name="正方形/長方形 6"/>
          <p:cNvSpPr/>
          <p:nvPr/>
        </p:nvSpPr>
        <p:spPr>
          <a:xfrm>
            <a:off x="2103592" y="4077072"/>
            <a:ext cx="7773308" cy="864096"/>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８．小さな変化が大きな結果を生むことがある。</a:t>
            </a:r>
            <a:endParaRPr kumimoji="1" lang="en-US" altLang="ja-JP" sz="2400" dirty="0"/>
          </a:p>
          <a:p>
            <a:pPr algn="ctr"/>
            <a:r>
              <a:rPr kumimoji="1" lang="ja-JP" altLang="en-US" sz="2400" dirty="0"/>
              <a:t>しかし一番効果のある手段はしばしば一番見えにくい</a:t>
            </a:r>
            <a:endParaRPr kumimoji="1" lang="en-US" altLang="ja-JP" sz="2400" dirty="0"/>
          </a:p>
        </p:txBody>
      </p:sp>
      <p:sp>
        <p:nvSpPr>
          <p:cNvPr id="8" name="正方形/長方形 7"/>
          <p:cNvSpPr/>
          <p:nvPr/>
        </p:nvSpPr>
        <p:spPr>
          <a:xfrm>
            <a:off x="2103592" y="2420888"/>
            <a:ext cx="8024856" cy="12961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困難の根は</a:t>
            </a:r>
            <a:r>
              <a:rPr kumimoji="1" lang="ja-JP" altLang="en-US" dirty="0">
                <a:solidFill>
                  <a:srgbClr val="FF0000"/>
                </a:solidFill>
              </a:rPr>
              <a:t>自分自身</a:t>
            </a:r>
            <a:r>
              <a:rPr kumimoji="1" lang="ja-JP" altLang="en-US" dirty="0"/>
              <a:t>。</a:t>
            </a:r>
            <a:endParaRPr kumimoji="1" lang="en-US" altLang="ja-JP" dirty="0"/>
          </a:p>
          <a:p>
            <a:pPr algn="ctr"/>
            <a:r>
              <a:rPr lang="ja-JP" altLang="en-US" dirty="0"/>
              <a:t>複雑なシステム</a:t>
            </a:r>
            <a:r>
              <a:rPr lang="ja-JP" altLang="en-US" dirty="0"/>
              <a:t>の</a:t>
            </a:r>
            <a:r>
              <a:rPr lang="ja-JP" altLang="en-US" dirty="0"/>
              <a:t>現実の性質</a:t>
            </a:r>
            <a:r>
              <a:rPr lang="ja-JP" altLang="en-US" dirty="0"/>
              <a:t>と、現実をめぐる考え方に根本的ずれがある。</a:t>
            </a:r>
            <a:endParaRPr lang="en-US" altLang="ja-JP" dirty="0"/>
          </a:p>
          <a:p>
            <a:pPr algn="ctr"/>
            <a:r>
              <a:rPr lang="ja-JP" altLang="en-US" dirty="0"/>
              <a:t>原因と結果が時間的・空間的に近いという観念を捨てるべき</a:t>
            </a:r>
            <a:endParaRPr kumimoji="1" lang="ja-JP" altLang="en-US" dirty="0"/>
          </a:p>
        </p:txBody>
      </p:sp>
      <p:sp>
        <p:nvSpPr>
          <p:cNvPr id="9" name="正方形/長方形 8"/>
          <p:cNvSpPr/>
          <p:nvPr/>
        </p:nvSpPr>
        <p:spPr>
          <a:xfrm>
            <a:off x="2103592" y="4941168"/>
            <a:ext cx="8024856" cy="14401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solidFill>
                  <a:srgbClr val="FF0000"/>
                </a:solidFill>
              </a:rPr>
              <a:t>レバレッジ</a:t>
            </a:r>
            <a:r>
              <a:rPr kumimoji="1" lang="ja-JP" altLang="en-US" sz="2000" dirty="0"/>
              <a:t>＝小さくてもツボを押さえた行動が改善を生む</a:t>
            </a:r>
            <a:endParaRPr kumimoji="1" lang="en-US" altLang="ja-JP" sz="2000" dirty="0"/>
          </a:p>
          <a:p>
            <a:pPr algn="ctr"/>
            <a:r>
              <a:rPr lang="ja-JP" altLang="en-US" sz="2000" dirty="0"/>
              <a:t>効果的</a:t>
            </a:r>
            <a:r>
              <a:rPr lang="ja-JP" altLang="en-US" sz="2000" dirty="0"/>
              <a:t>作用点は見えにくい。</a:t>
            </a:r>
            <a:endParaRPr lang="en-US" altLang="ja-JP" sz="2000" dirty="0"/>
          </a:p>
          <a:p>
            <a:pPr algn="ctr"/>
            <a:r>
              <a:rPr lang="ja-JP" altLang="en-US" sz="2000" dirty="0"/>
              <a:t>出来事よりも潜在する構造を見ることが出発点</a:t>
            </a:r>
            <a:endParaRPr kumimoji="1" lang="ja-JP" altLang="en-US" sz="2000" dirty="0"/>
          </a:p>
        </p:txBody>
      </p:sp>
    </p:spTree>
    <p:extLst>
      <p:ext uri="{BB962C8B-B14F-4D97-AF65-F5344CB8AC3E}">
        <p14:creationId xmlns:p14="http://schemas.microsoft.com/office/powerpoint/2010/main" val="172244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51584" y="404665"/>
            <a:ext cx="3456384" cy="1015663"/>
          </a:xfrm>
          <a:prstGeom prst="rect">
            <a:avLst/>
          </a:prstGeom>
          <a:noFill/>
        </p:spPr>
        <p:txBody>
          <a:bodyPr wrap="square" rtlCol="0">
            <a:spAutoFit/>
          </a:bodyPr>
          <a:lstStyle/>
          <a:p>
            <a:r>
              <a:rPr kumimoji="1" lang="en-US" altLang="ja-JP" sz="6000" b="1" dirty="0">
                <a:solidFill>
                  <a:schemeClr val="tx2"/>
                </a:solidFill>
              </a:rPr>
              <a:t>1990</a:t>
            </a:r>
            <a:r>
              <a:rPr kumimoji="1" lang="ja-JP" altLang="en-US" sz="6000" b="1" dirty="0">
                <a:solidFill>
                  <a:schemeClr val="tx2"/>
                </a:solidFill>
              </a:rPr>
              <a:t>年代</a:t>
            </a:r>
            <a:endParaRPr kumimoji="1" lang="ja-JP" altLang="en-US" sz="6000" b="1" dirty="0">
              <a:solidFill>
                <a:schemeClr val="tx2"/>
              </a:solidFill>
            </a:endParaRPr>
          </a:p>
        </p:txBody>
      </p:sp>
      <p:sp>
        <p:nvSpPr>
          <p:cNvPr id="5" name="角丸四角形 4"/>
          <p:cNvSpPr/>
          <p:nvPr/>
        </p:nvSpPr>
        <p:spPr>
          <a:xfrm>
            <a:off x="2476563" y="1268760"/>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医療保険、年金制度などの</a:t>
            </a:r>
            <a:endParaRPr lang="en-US" altLang="ja-JP" sz="2800" dirty="0"/>
          </a:p>
          <a:p>
            <a:pPr algn="ctr"/>
            <a:r>
              <a:rPr lang="ja-JP" altLang="en-US" sz="2800" dirty="0"/>
              <a:t>社員に対する充実した保障制度</a:t>
            </a:r>
            <a:endParaRPr lang="ja-JP" altLang="en-US" sz="2800" dirty="0"/>
          </a:p>
        </p:txBody>
      </p:sp>
      <p:sp>
        <p:nvSpPr>
          <p:cNvPr id="6" name="下矢印 5"/>
          <p:cNvSpPr/>
          <p:nvPr/>
        </p:nvSpPr>
        <p:spPr>
          <a:xfrm>
            <a:off x="5375920" y="270892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2495600" y="3429000"/>
            <a:ext cx="72008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業績良好の頃は発現しなかった問題</a:t>
            </a:r>
          </a:p>
        </p:txBody>
      </p:sp>
      <p:sp>
        <p:nvSpPr>
          <p:cNvPr id="8" name="下矢印 7"/>
          <p:cNvSpPr/>
          <p:nvPr/>
        </p:nvSpPr>
        <p:spPr>
          <a:xfrm>
            <a:off x="5375920" y="4149080"/>
            <a:ext cx="1440160" cy="648072"/>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2495600" y="4856332"/>
            <a:ext cx="720080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業績の悪化に伴って</a:t>
            </a:r>
            <a:endParaRPr lang="en-US" altLang="ja-JP" sz="2800" dirty="0"/>
          </a:p>
          <a:p>
            <a:pPr algn="ctr"/>
            <a:r>
              <a:rPr lang="ja-JP" altLang="en-US" sz="2800" dirty="0"/>
              <a:t>巨額の負担となって財政を圧迫する</a:t>
            </a:r>
            <a:endParaRPr lang="en-US" altLang="ja-JP" sz="2800" dirty="0"/>
          </a:p>
        </p:txBody>
      </p:sp>
      <p:sp>
        <p:nvSpPr>
          <p:cNvPr id="10" name="角丸四角形 9"/>
          <p:cNvSpPr/>
          <p:nvPr/>
        </p:nvSpPr>
        <p:spPr>
          <a:xfrm>
            <a:off x="2476563" y="1988840"/>
            <a:ext cx="7200800" cy="28674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t>７．原因と結果は時間的・空間的に近接しているとは限らない</a:t>
            </a:r>
          </a:p>
        </p:txBody>
      </p:sp>
    </p:spTree>
    <p:extLst>
      <p:ext uri="{BB962C8B-B14F-4D97-AF65-F5344CB8AC3E}">
        <p14:creationId xmlns:p14="http://schemas.microsoft.com/office/powerpoint/2010/main" val="375093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8"/>
                                        </p:tgtEl>
                                      </p:cBhvr>
                                    </p:animEffect>
                                    <p:set>
                                      <p:cBhvr>
                                        <p:cTn id="37" dur="1" fill="hold">
                                          <p:stCondLst>
                                            <p:cond delay="499"/>
                                          </p:stCondLst>
                                        </p:cTn>
                                        <p:tgtEl>
                                          <p:spTgt spid="8"/>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524000" y="0"/>
            <a:ext cx="9144000" cy="1152128"/>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3600" dirty="0"/>
              <a:t>システム思考の法則</a:t>
            </a:r>
            <a:endParaRPr kumimoji="1" lang="ja-JP" altLang="en-US" sz="3600" dirty="0"/>
          </a:p>
        </p:txBody>
      </p:sp>
      <p:sp>
        <p:nvSpPr>
          <p:cNvPr id="5" name="正方形/長方形 4"/>
          <p:cNvSpPr/>
          <p:nvPr/>
        </p:nvSpPr>
        <p:spPr>
          <a:xfrm>
            <a:off x="2135560" y="1412776"/>
            <a:ext cx="7344816" cy="864096"/>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９．ケーキを手に入れ、しかも味わうことができる</a:t>
            </a:r>
            <a:r>
              <a:rPr kumimoji="1" lang="en-US" altLang="ja-JP" sz="2400" dirty="0"/>
              <a:t>―</a:t>
            </a:r>
            <a:r>
              <a:rPr kumimoji="1" lang="ja-JP" altLang="en-US" sz="2400" dirty="0"/>
              <a:t>同時にではないが</a:t>
            </a:r>
            <a:endParaRPr kumimoji="1" lang="en-US" altLang="ja-JP" sz="2400" dirty="0"/>
          </a:p>
        </p:txBody>
      </p:sp>
      <p:sp>
        <p:nvSpPr>
          <p:cNvPr id="6" name="正方形/長方形 5"/>
          <p:cNvSpPr/>
          <p:nvPr/>
        </p:nvSpPr>
        <p:spPr>
          <a:xfrm>
            <a:off x="2135560" y="3645024"/>
            <a:ext cx="7344816"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１０．一頭の像を分割しても小象二頭にはできない</a:t>
            </a:r>
            <a:endParaRPr kumimoji="1" lang="en-US" altLang="ja-JP" sz="2400" dirty="0"/>
          </a:p>
        </p:txBody>
      </p:sp>
      <p:sp>
        <p:nvSpPr>
          <p:cNvPr id="7" name="正方形/長方形 6"/>
          <p:cNvSpPr/>
          <p:nvPr/>
        </p:nvSpPr>
        <p:spPr>
          <a:xfrm>
            <a:off x="2108630" y="5301208"/>
            <a:ext cx="6552728" cy="576064"/>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a:t>１１．罪を着せる外部はいない</a:t>
            </a:r>
            <a:endParaRPr kumimoji="1" lang="en-US" altLang="ja-JP" sz="2400" dirty="0"/>
          </a:p>
        </p:txBody>
      </p:sp>
      <p:sp>
        <p:nvSpPr>
          <p:cNvPr id="8" name="正方形/長方形 7"/>
          <p:cNvSpPr/>
          <p:nvPr/>
        </p:nvSpPr>
        <p:spPr>
          <a:xfrm>
            <a:off x="2135560" y="2276872"/>
            <a:ext cx="7920880" cy="11521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厄介なジレンマも、システムの観点からは全然ジレンマではない。</a:t>
            </a:r>
            <a:endParaRPr kumimoji="1" lang="en-US" altLang="ja-JP" sz="2000" dirty="0"/>
          </a:p>
          <a:p>
            <a:pPr algn="ctr"/>
            <a:r>
              <a:rPr lang="ja-JP" altLang="en-US" sz="2000" dirty="0"/>
              <a:t>ジレンマの多く</a:t>
            </a:r>
            <a:r>
              <a:rPr lang="ja-JP" altLang="en-US" sz="2000" dirty="0"/>
              <a:t>は</a:t>
            </a:r>
            <a:r>
              <a:rPr lang="ja-JP" altLang="en-US" sz="2000" dirty="0"/>
              <a:t>「静態的思考の副産物である」</a:t>
            </a:r>
            <a:endParaRPr lang="en-US" altLang="ja-JP" sz="2000" dirty="0"/>
          </a:p>
          <a:p>
            <a:pPr algn="ctr"/>
            <a:r>
              <a:rPr lang="ja-JP" altLang="en-US" sz="2000" dirty="0"/>
              <a:t>真の</a:t>
            </a:r>
            <a:r>
              <a:rPr lang="ja-JP" altLang="en-US" sz="2000" dirty="0"/>
              <a:t>レバレッジ</a:t>
            </a:r>
            <a:r>
              <a:rPr lang="ja-JP" altLang="en-US" sz="2000" dirty="0"/>
              <a:t>は</a:t>
            </a:r>
            <a:r>
              <a:rPr lang="ja-JP" altLang="en-US" sz="2000" dirty="0"/>
              <a:t>、どうやったら両方とも伸ばせるか考えるべき</a:t>
            </a:r>
            <a:endParaRPr lang="en-US" altLang="ja-JP" sz="2000" dirty="0"/>
          </a:p>
        </p:txBody>
      </p:sp>
      <p:sp>
        <p:nvSpPr>
          <p:cNvPr id="9" name="正方形/長方形 8"/>
          <p:cNvSpPr/>
          <p:nvPr/>
        </p:nvSpPr>
        <p:spPr>
          <a:xfrm>
            <a:off x="2135560" y="4221088"/>
            <a:ext cx="8064896" cy="9361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t>主要部門の相互関係をつかめれば理解されることがある。</a:t>
            </a:r>
            <a:endParaRPr kumimoji="1" lang="en-US" altLang="ja-JP" sz="2000" dirty="0"/>
          </a:p>
          <a:p>
            <a:pPr algn="ctr"/>
            <a:r>
              <a:rPr lang="ja-JP" altLang="en-US" sz="2000" dirty="0"/>
              <a:t>組織内の狭い枠とは異人間関係なく検討。</a:t>
            </a:r>
            <a:endParaRPr kumimoji="1" lang="ja-JP" altLang="en-US" sz="2000" dirty="0"/>
          </a:p>
        </p:txBody>
      </p:sp>
      <p:sp>
        <p:nvSpPr>
          <p:cNvPr id="10" name="正方形/長方形 9"/>
          <p:cNvSpPr/>
          <p:nvPr/>
        </p:nvSpPr>
        <p:spPr>
          <a:xfrm>
            <a:off x="2108630" y="5877272"/>
            <a:ext cx="8091826" cy="5760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自分・問題の原因＝システムの一部。</a:t>
            </a:r>
            <a:endParaRPr kumimoji="1" lang="ja-JP" altLang="en-US" dirty="0"/>
          </a:p>
        </p:txBody>
      </p:sp>
    </p:spTree>
    <p:extLst>
      <p:ext uri="{BB962C8B-B14F-4D97-AF65-F5344CB8AC3E}">
        <p14:creationId xmlns:p14="http://schemas.microsoft.com/office/powerpoint/2010/main" val="163352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ビール</a:t>
            </a:r>
            <a:r>
              <a:rPr lang="en-US" altLang="ja-JP" dirty="0"/>
              <a:t/>
            </a:r>
            <a:br>
              <a:rPr lang="en-US" altLang="ja-JP" dirty="0"/>
            </a:br>
            <a:r>
              <a:rPr kumimoji="1" lang="ja-JP" altLang="en-US" dirty="0" smtClean="0"/>
              <a:t>ゲーム</a:t>
            </a:r>
            <a:r>
              <a:rPr kumimoji="1" lang="ja-JP" altLang="en-US" sz="2000" dirty="0" smtClean="0"/>
              <a:t>とは</a:t>
            </a:r>
            <a:endParaRPr kumimoji="1" lang="ja-JP" altLang="en-US" dirty="0"/>
          </a:p>
        </p:txBody>
      </p:sp>
      <p:sp>
        <p:nvSpPr>
          <p:cNvPr id="3" name="コンテンツ プレースホルダー 2"/>
          <p:cNvSpPr>
            <a:spLocks noGrp="1"/>
          </p:cNvSpPr>
          <p:nvPr>
            <p:ph idx="1"/>
          </p:nvPr>
        </p:nvSpPr>
        <p:spPr>
          <a:xfrm>
            <a:off x="4056581" y="839365"/>
            <a:ext cx="7315200" cy="5120640"/>
          </a:xfrm>
        </p:spPr>
        <p:txBody>
          <a:bodyPr>
            <a:normAutofit/>
          </a:bodyPr>
          <a:lstStyle/>
          <a:p>
            <a:pPr marL="0" indent="0" algn="ctr">
              <a:buNone/>
            </a:pPr>
            <a:endParaRPr lang="en-US" altLang="ja-JP" sz="1600" dirty="0" smtClean="0"/>
          </a:p>
          <a:p>
            <a:pPr marL="0" indent="0" algn="ctr">
              <a:buNone/>
            </a:pPr>
            <a:endParaRPr kumimoji="1" lang="en-US" altLang="ja-JP" sz="1400" dirty="0" smtClean="0"/>
          </a:p>
        </p:txBody>
      </p:sp>
      <p:sp>
        <p:nvSpPr>
          <p:cNvPr id="6" name="角丸四角形 5"/>
          <p:cNvSpPr/>
          <p:nvPr/>
        </p:nvSpPr>
        <p:spPr>
          <a:xfrm>
            <a:off x="6367764" y="5046096"/>
            <a:ext cx="2318197" cy="140451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ビール</a:t>
            </a:r>
            <a:r>
              <a:rPr kumimoji="1" lang="ja-JP" altLang="en-US" sz="2000" b="1" dirty="0" smtClean="0">
                <a:solidFill>
                  <a:schemeClr val="tx1">
                    <a:lumMod val="65000"/>
                    <a:lumOff val="35000"/>
                  </a:schemeClr>
                </a:solidFill>
              </a:rPr>
              <a:t>会社</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生産）</a:t>
            </a:r>
          </a:p>
        </p:txBody>
      </p:sp>
      <p:sp>
        <p:nvSpPr>
          <p:cNvPr id="5" name="角丸四角形 4"/>
          <p:cNvSpPr/>
          <p:nvPr/>
        </p:nvSpPr>
        <p:spPr>
          <a:xfrm>
            <a:off x="6367764" y="2834851"/>
            <a:ext cx="2318197" cy="146217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卸売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流通）</a:t>
            </a:r>
          </a:p>
        </p:txBody>
      </p:sp>
      <p:sp>
        <p:nvSpPr>
          <p:cNvPr id="4" name="角丸四角形 3"/>
          <p:cNvSpPr/>
          <p:nvPr/>
        </p:nvSpPr>
        <p:spPr>
          <a:xfrm>
            <a:off x="6367764" y="707264"/>
            <a:ext cx="2318197" cy="13427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小売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販売）</a:t>
            </a:r>
          </a:p>
        </p:txBody>
      </p:sp>
      <p:cxnSp>
        <p:nvCxnSpPr>
          <p:cNvPr id="9" name="直線矢印コネクタ 8"/>
          <p:cNvCxnSpPr/>
          <p:nvPr/>
        </p:nvCxnSpPr>
        <p:spPr>
          <a:xfrm>
            <a:off x="795914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flipV="1">
            <a:off x="703186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0485" y="2053496"/>
            <a:ext cx="905420" cy="872955"/>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462" y="4251469"/>
            <a:ext cx="1247465" cy="840180"/>
          </a:xfrm>
          <a:prstGeom prst="rect">
            <a:avLst/>
          </a:prstGeom>
        </p:spPr>
      </p:pic>
      <p:cxnSp>
        <p:nvCxnSpPr>
          <p:cNvPr id="35" name="直線矢印コネクタ 34"/>
          <p:cNvCxnSpPr/>
          <p:nvPr/>
        </p:nvCxnSpPr>
        <p:spPr>
          <a:xfrm flipV="1">
            <a:off x="703186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36" name="直線矢印コネクタ 35"/>
          <p:cNvCxnSpPr/>
          <p:nvPr/>
        </p:nvCxnSpPr>
        <p:spPr>
          <a:xfrm>
            <a:off x="795914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9201" y="1977995"/>
            <a:ext cx="980084" cy="1142243"/>
          </a:xfrm>
          <a:prstGeom prst="rect">
            <a:avLst/>
          </a:prstGeom>
        </p:spPr>
      </p:pic>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0856" y="4100437"/>
            <a:ext cx="980084" cy="1142243"/>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73321" t="-11255" b="-1"/>
          <a:stretch/>
        </p:blipFill>
        <p:spPr>
          <a:xfrm>
            <a:off x="5576552" y="180304"/>
            <a:ext cx="416865" cy="1631771"/>
          </a:xfrm>
          <a:prstGeom prst="rect">
            <a:avLst/>
          </a:prstGeom>
        </p:spPr>
      </p:pic>
      <p:sp>
        <p:nvSpPr>
          <p:cNvPr id="8" name="テキスト ボックス 7"/>
          <p:cNvSpPr txBox="1"/>
          <p:nvPr/>
        </p:nvSpPr>
        <p:spPr>
          <a:xfrm>
            <a:off x="1889308" y="2283523"/>
            <a:ext cx="2158035" cy="2249487"/>
          </a:xfrm>
          <a:prstGeom prst="rect">
            <a:avLst/>
          </a:prstGeom>
          <a:noFill/>
        </p:spPr>
        <p:txBody>
          <a:bodyPr wrap="square" rtlCol="0">
            <a:spAutoFit/>
          </a:bodyPr>
          <a:lstStyle/>
          <a:p>
            <a:endParaRPr kumimoji="1" lang="ja-JP" altLang="en-US" dirty="0"/>
          </a:p>
        </p:txBody>
      </p:sp>
      <p:sp>
        <p:nvSpPr>
          <p:cNvPr id="10" name="正方形/長方形 9"/>
          <p:cNvSpPr/>
          <p:nvPr/>
        </p:nvSpPr>
        <p:spPr>
          <a:xfrm>
            <a:off x="9665064" y="2438770"/>
            <a:ext cx="2427825" cy="2308324"/>
          </a:xfrm>
          <a:prstGeom prst="rect">
            <a:avLst/>
          </a:prstGeom>
        </p:spPr>
        <p:txBody>
          <a:bodyPr wrap="square">
            <a:spAutoFit/>
          </a:bodyPr>
          <a:lstStyle/>
          <a:p>
            <a:r>
              <a:rPr kumimoji="1" lang="ja-JP" altLang="en-US" sz="2400" dirty="0" smtClean="0"/>
              <a:t>目標：</a:t>
            </a:r>
            <a:endParaRPr kumimoji="1" lang="en-US" altLang="ja-JP" sz="2400" dirty="0" smtClean="0"/>
          </a:p>
          <a:p>
            <a:r>
              <a:rPr kumimoji="1" lang="ja-JP" altLang="en-US" sz="2400" dirty="0" smtClean="0"/>
              <a:t>持ち場</a:t>
            </a:r>
            <a:r>
              <a:rPr kumimoji="1" lang="ja-JP" altLang="en-US" sz="2400" dirty="0"/>
              <a:t>をできるだけうまく管理</a:t>
            </a:r>
            <a:r>
              <a:rPr kumimoji="1" lang="ja-JP" altLang="en-US" sz="2400" dirty="0" smtClean="0"/>
              <a:t>して</a:t>
            </a:r>
            <a:endParaRPr kumimoji="1" lang="en-US" altLang="ja-JP" sz="2400" dirty="0" smtClean="0"/>
          </a:p>
          <a:p>
            <a:r>
              <a:rPr kumimoji="1" lang="ja-JP" altLang="en-US" sz="2400" dirty="0" smtClean="0"/>
              <a:t>最大</a:t>
            </a:r>
            <a:r>
              <a:rPr kumimoji="1" lang="ja-JP" altLang="en-US" sz="2400" dirty="0"/>
              <a:t>の利益を</a:t>
            </a:r>
            <a:r>
              <a:rPr kumimoji="1" lang="ja-JP" altLang="en-US" sz="2400" dirty="0" smtClean="0"/>
              <a:t>上げるぞ！</a:t>
            </a:r>
            <a:endParaRPr lang="ja-JP" altLang="en-US" sz="2400" dirty="0"/>
          </a:p>
        </p:txBody>
      </p:sp>
      <p:cxnSp>
        <p:nvCxnSpPr>
          <p:cNvPr id="12" name="直線コネクタ 11"/>
          <p:cNvCxnSpPr/>
          <p:nvPr/>
        </p:nvCxnSpPr>
        <p:spPr>
          <a:xfrm flipH="1">
            <a:off x="9781649" y="1161260"/>
            <a:ext cx="1796098" cy="8887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9781649" y="4965978"/>
            <a:ext cx="1796098" cy="101142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876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ビール</a:t>
            </a:r>
            <a:r>
              <a:rPr lang="en-US" altLang="ja-JP" dirty="0"/>
              <a:t/>
            </a:r>
            <a:br>
              <a:rPr lang="en-US" altLang="ja-JP" dirty="0"/>
            </a:br>
            <a:r>
              <a:rPr kumimoji="1" lang="ja-JP" altLang="en-US" dirty="0" smtClean="0"/>
              <a:t>ゲーム</a:t>
            </a:r>
            <a:r>
              <a:rPr kumimoji="1" lang="ja-JP" altLang="en-US" sz="2000" dirty="0" smtClean="0"/>
              <a:t>とは</a:t>
            </a:r>
            <a:endParaRPr kumimoji="1" lang="ja-JP" altLang="en-US" dirty="0"/>
          </a:p>
        </p:txBody>
      </p:sp>
      <p:sp>
        <p:nvSpPr>
          <p:cNvPr id="3" name="コンテンツ プレースホルダー 2"/>
          <p:cNvSpPr>
            <a:spLocks noGrp="1"/>
          </p:cNvSpPr>
          <p:nvPr>
            <p:ph idx="1"/>
          </p:nvPr>
        </p:nvSpPr>
        <p:spPr>
          <a:xfrm>
            <a:off x="4056581" y="839365"/>
            <a:ext cx="7315200" cy="5120640"/>
          </a:xfrm>
        </p:spPr>
        <p:txBody>
          <a:bodyPr>
            <a:normAutofit/>
          </a:bodyPr>
          <a:lstStyle/>
          <a:p>
            <a:pPr marL="0" indent="0" algn="ctr">
              <a:buNone/>
            </a:pPr>
            <a:endParaRPr lang="en-US" altLang="ja-JP" sz="1600" dirty="0" smtClean="0"/>
          </a:p>
          <a:p>
            <a:pPr marL="0" indent="0" algn="ctr">
              <a:buNone/>
            </a:pPr>
            <a:endParaRPr kumimoji="1" lang="en-US" altLang="ja-JP" sz="1400" dirty="0" smtClean="0"/>
          </a:p>
        </p:txBody>
      </p:sp>
      <p:sp>
        <p:nvSpPr>
          <p:cNvPr id="6" name="角丸四角形 5"/>
          <p:cNvSpPr/>
          <p:nvPr/>
        </p:nvSpPr>
        <p:spPr>
          <a:xfrm>
            <a:off x="6367764" y="5046096"/>
            <a:ext cx="2318197" cy="140451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ビール</a:t>
            </a:r>
            <a:r>
              <a:rPr kumimoji="1" lang="ja-JP" altLang="en-US" sz="2000" b="1" dirty="0" smtClean="0">
                <a:solidFill>
                  <a:schemeClr val="tx1">
                    <a:lumMod val="65000"/>
                    <a:lumOff val="35000"/>
                  </a:schemeClr>
                </a:solidFill>
              </a:rPr>
              <a:t>会社</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生産）</a:t>
            </a:r>
          </a:p>
        </p:txBody>
      </p:sp>
      <p:sp>
        <p:nvSpPr>
          <p:cNvPr id="5" name="角丸四角形 4"/>
          <p:cNvSpPr/>
          <p:nvPr/>
        </p:nvSpPr>
        <p:spPr>
          <a:xfrm>
            <a:off x="6367764" y="2834851"/>
            <a:ext cx="2318197" cy="146217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卸売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流通）</a:t>
            </a:r>
          </a:p>
        </p:txBody>
      </p:sp>
      <p:sp>
        <p:nvSpPr>
          <p:cNvPr id="4" name="角丸四角形 3"/>
          <p:cNvSpPr/>
          <p:nvPr/>
        </p:nvSpPr>
        <p:spPr>
          <a:xfrm>
            <a:off x="6367764" y="707264"/>
            <a:ext cx="2318197" cy="13427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小売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販売）</a:t>
            </a:r>
          </a:p>
        </p:txBody>
      </p:sp>
      <p:cxnSp>
        <p:nvCxnSpPr>
          <p:cNvPr id="9" name="直線矢印コネクタ 8"/>
          <p:cNvCxnSpPr/>
          <p:nvPr/>
        </p:nvCxnSpPr>
        <p:spPr>
          <a:xfrm>
            <a:off x="795914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flipV="1">
            <a:off x="703186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0485" y="2053496"/>
            <a:ext cx="905420" cy="872955"/>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462" y="4251469"/>
            <a:ext cx="1247465" cy="840180"/>
          </a:xfrm>
          <a:prstGeom prst="rect">
            <a:avLst/>
          </a:prstGeom>
        </p:spPr>
      </p:pic>
      <p:cxnSp>
        <p:nvCxnSpPr>
          <p:cNvPr id="35" name="直線矢印コネクタ 34"/>
          <p:cNvCxnSpPr/>
          <p:nvPr/>
        </p:nvCxnSpPr>
        <p:spPr>
          <a:xfrm flipV="1">
            <a:off x="703186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36" name="直線矢印コネクタ 35"/>
          <p:cNvCxnSpPr/>
          <p:nvPr/>
        </p:nvCxnSpPr>
        <p:spPr>
          <a:xfrm>
            <a:off x="795914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9201" y="1977995"/>
            <a:ext cx="980084" cy="1142243"/>
          </a:xfrm>
          <a:prstGeom prst="rect">
            <a:avLst/>
          </a:prstGeom>
        </p:spPr>
      </p:pic>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0856" y="4100437"/>
            <a:ext cx="980084" cy="1142243"/>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73321" t="-11255" b="-1"/>
          <a:stretch/>
        </p:blipFill>
        <p:spPr>
          <a:xfrm>
            <a:off x="5576552" y="180304"/>
            <a:ext cx="416865" cy="1631771"/>
          </a:xfrm>
          <a:prstGeom prst="rect">
            <a:avLst/>
          </a:prstGeom>
        </p:spPr>
      </p:pic>
      <p:sp>
        <p:nvSpPr>
          <p:cNvPr id="8" name="テキスト ボックス 7"/>
          <p:cNvSpPr txBox="1"/>
          <p:nvPr/>
        </p:nvSpPr>
        <p:spPr>
          <a:xfrm>
            <a:off x="1889308" y="2283523"/>
            <a:ext cx="2158035" cy="2249487"/>
          </a:xfrm>
          <a:prstGeom prst="rect">
            <a:avLst/>
          </a:prstGeom>
          <a:noFill/>
        </p:spPr>
        <p:txBody>
          <a:bodyPr wrap="square" rtlCol="0">
            <a:spAutoFit/>
          </a:bodyPr>
          <a:lstStyle/>
          <a:p>
            <a:endParaRPr kumimoji="1" lang="ja-JP" altLang="en-US" dirty="0"/>
          </a:p>
        </p:txBody>
      </p:sp>
      <p:sp>
        <p:nvSpPr>
          <p:cNvPr id="10" name="正方形/長方形 9"/>
          <p:cNvSpPr/>
          <p:nvPr/>
        </p:nvSpPr>
        <p:spPr>
          <a:xfrm>
            <a:off x="9665064" y="2438770"/>
            <a:ext cx="2427825" cy="2308324"/>
          </a:xfrm>
          <a:prstGeom prst="rect">
            <a:avLst/>
          </a:prstGeom>
        </p:spPr>
        <p:txBody>
          <a:bodyPr wrap="square">
            <a:spAutoFit/>
          </a:bodyPr>
          <a:lstStyle/>
          <a:p>
            <a:r>
              <a:rPr kumimoji="1" lang="ja-JP" altLang="en-US" sz="2400" dirty="0" smtClean="0"/>
              <a:t>目標：</a:t>
            </a:r>
            <a:endParaRPr kumimoji="1" lang="en-US" altLang="ja-JP" sz="2400" dirty="0" smtClean="0"/>
          </a:p>
          <a:p>
            <a:r>
              <a:rPr kumimoji="1" lang="ja-JP" altLang="en-US" sz="2400" dirty="0" smtClean="0"/>
              <a:t>持ち場</a:t>
            </a:r>
            <a:r>
              <a:rPr kumimoji="1" lang="ja-JP" altLang="en-US" sz="2400" dirty="0"/>
              <a:t>をできるだけうまく管理</a:t>
            </a:r>
            <a:r>
              <a:rPr kumimoji="1" lang="ja-JP" altLang="en-US" sz="2400" dirty="0" smtClean="0"/>
              <a:t>して</a:t>
            </a:r>
            <a:endParaRPr kumimoji="1" lang="en-US" altLang="ja-JP" sz="2400" dirty="0" smtClean="0"/>
          </a:p>
          <a:p>
            <a:r>
              <a:rPr kumimoji="1" lang="ja-JP" altLang="en-US" sz="2400" dirty="0" smtClean="0"/>
              <a:t>最大</a:t>
            </a:r>
            <a:r>
              <a:rPr kumimoji="1" lang="ja-JP" altLang="en-US" sz="2400" dirty="0"/>
              <a:t>の利益を</a:t>
            </a:r>
            <a:r>
              <a:rPr kumimoji="1" lang="ja-JP" altLang="en-US" sz="2400" dirty="0" smtClean="0"/>
              <a:t>上げるぞ！</a:t>
            </a:r>
            <a:endParaRPr lang="ja-JP" altLang="en-US" sz="2400" dirty="0"/>
          </a:p>
        </p:txBody>
      </p:sp>
      <p:cxnSp>
        <p:nvCxnSpPr>
          <p:cNvPr id="12" name="直線コネクタ 11"/>
          <p:cNvCxnSpPr/>
          <p:nvPr/>
        </p:nvCxnSpPr>
        <p:spPr>
          <a:xfrm flipH="1">
            <a:off x="9781649" y="1161260"/>
            <a:ext cx="1796098" cy="8887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9781649" y="4965978"/>
            <a:ext cx="1796098" cy="101142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1069751" y="2247010"/>
            <a:ext cx="3617172" cy="3960279"/>
          </a:xfrm>
          <a:prstGeom prst="rect">
            <a:avLst/>
          </a:prstGeom>
          <a:ln w="38100">
            <a:prstDash val="dash"/>
          </a:ln>
        </p:spPr>
        <p:style>
          <a:lnRef idx="2">
            <a:schemeClr val="accent6"/>
          </a:lnRef>
          <a:fillRef idx="1">
            <a:schemeClr val="lt1"/>
          </a:fillRef>
          <a:effectRef idx="0">
            <a:schemeClr val="accent6"/>
          </a:effectRef>
          <a:fontRef idx="minor">
            <a:schemeClr val="dk1"/>
          </a:fontRef>
        </p:style>
        <p:txBody>
          <a:bodyPr rtlCol="0" anchor="ctr"/>
          <a:lstStyle/>
          <a:p>
            <a:pPr marL="285750" indent="-285750">
              <a:lnSpc>
                <a:spcPct val="150000"/>
              </a:lnSpc>
              <a:buClr>
                <a:schemeClr val="accent6"/>
              </a:buClr>
              <a:buFont typeface="Wingdings" panose="05000000000000000000" pitchFamily="2" charset="2"/>
              <a:buChar char="p"/>
            </a:pPr>
            <a:r>
              <a:rPr lang="ja-JP" altLang="en-US" sz="2200" dirty="0" smtClean="0"/>
              <a:t>目的：</a:t>
            </a:r>
            <a:endParaRPr lang="en-US" altLang="ja-JP" sz="2200" dirty="0" smtClean="0"/>
          </a:p>
          <a:p>
            <a:pPr lvl="1">
              <a:lnSpc>
                <a:spcPct val="150000"/>
              </a:lnSpc>
              <a:buClr>
                <a:schemeClr val="accent6"/>
              </a:buClr>
            </a:pPr>
            <a:r>
              <a:rPr lang="ja-JP" altLang="en-US" sz="2200" dirty="0" smtClean="0"/>
              <a:t>模擬実験を行うことで、学習</a:t>
            </a:r>
            <a:r>
              <a:rPr lang="ja-JP" altLang="en-US" sz="2200" dirty="0"/>
              <a:t>障害の</a:t>
            </a:r>
            <a:r>
              <a:rPr lang="ja-JP" altLang="en-US" sz="2200" dirty="0" smtClean="0"/>
              <a:t>実態とその</a:t>
            </a:r>
            <a:r>
              <a:rPr lang="ja-JP" altLang="en-US" sz="2200" dirty="0"/>
              <a:t>原因を</a:t>
            </a:r>
            <a:r>
              <a:rPr lang="ja-JP" altLang="en-US" sz="2200" dirty="0" smtClean="0"/>
              <a:t>つかむ</a:t>
            </a:r>
            <a:endParaRPr lang="en-US" altLang="ja-JP" sz="2200" dirty="0" smtClean="0"/>
          </a:p>
          <a:p>
            <a:pPr marL="342900" indent="-342900">
              <a:lnSpc>
                <a:spcPct val="150000"/>
              </a:lnSpc>
              <a:buClr>
                <a:schemeClr val="accent6"/>
              </a:buClr>
              <a:buFont typeface="Wingdings" panose="05000000000000000000" pitchFamily="2" charset="2"/>
              <a:buChar char="p"/>
            </a:pPr>
            <a:r>
              <a:rPr lang="ja-JP" altLang="en-US" sz="2200" dirty="0" smtClean="0"/>
              <a:t>わかること：</a:t>
            </a:r>
            <a:endParaRPr lang="en-US" altLang="ja-JP" sz="2200" dirty="0" smtClean="0"/>
          </a:p>
          <a:p>
            <a:pPr lvl="1">
              <a:lnSpc>
                <a:spcPct val="150000"/>
              </a:lnSpc>
              <a:buClr>
                <a:schemeClr val="accent6"/>
              </a:buClr>
            </a:pPr>
            <a:r>
              <a:rPr lang="ja-JP" altLang="en-US" sz="2200" dirty="0"/>
              <a:t>問題の</a:t>
            </a:r>
            <a:r>
              <a:rPr lang="ja-JP" altLang="en-US" sz="2200" dirty="0" smtClean="0"/>
              <a:t>原因は、思考と相互関係の基本様式</a:t>
            </a:r>
            <a:endParaRPr lang="en-US" altLang="ja-JP" sz="2200" dirty="0"/>
          </a:p>
        </p:txBody>
      </p:sp>
    </p:spTree>
    <p:extLst>
      <p:ext uri="{BB962C8B-B14F-4D97-AF65-F5344CB8AC3E}">
        <p14:creationId xmlns:p14="http://schemas.microsoft.com/office/powerpoint/2010/main" val="4258807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ビール</a:t>
            </a:r>
            <a:r>
              <a:rPr lang="en-US" altLang="ja-JP" dirty="0"/>
              <a:t/>
            </a:r>
            <a:br>
              <a:rPr lang="en-US" altLang="ja-JP" dirty="0"/>
            </a:br>
            <a:r>
              <a:rPr kumimoji="1" lang="ja-JP" altLang="en-US" dirty="0" smtClean="0"/>
              <a:t>ゲーム</a:t>
            </a:r>
            <a:r>
              <a:rPr kumimoji="1" lang="ja-JP" altLang="en-US" sz="2000" dirty="0" smtClean="0"/>
              <a:t>とは</a:t>
            </a:r>
            <a:endParaRPr kumimoji="1" lang="ja-JP" altLang="en-US" dirty="0"/>
          </a:p>
        </p:txBody>
      </p:sp>
      <p:sp>
        <p:nvSpPr>
          <p:cNvPr id="3" name="コンテンツ プレースホルダー 2"/>
          <p:cNvSpPr>
            <a:spLocks noGrp="1"/>
          </p:cNvSpPr>
          <p:nvPr>
            <p:ph idx="1"/>
          </p:nvPr>
        </p:nvSpPr>
        <p:spPr>
          <a:xfrm>
            <a:off x="4056581" y="839365"/>
            <a:ext cx="7315200" cy="5120640"/>
          </a:xfrm>
        </p:spPr>
        <p:txBody>
          <a:bodyPr>
            <a:normAutofit/>
          </a:bodyPr>
          <a:lstStyle/>
          <a:p>
            <a:pPr marL="0" indent="0" algn="ctr">
              <a:buNone/>
            </a:pPr>
            <a:endParaRPr lang="en-US" altLang="ja-JP" sz="1600" dirty="0" smtClean="0"/>
          </a:p>
          <a:p>
            <a:pPr marL="0" indent="0" algn="ctr">
              <a:buNone/>
            </a:pPr>
            <a:endParaRPr kumimoji="1" lang="en-US" altLang="ja-JP" sz="1400" dirty="0" smtClean="0"/>
          </a:p>
        </p:txBody>
      </p:sp>
      <p:sp>
        <p:nvSpPr>
          <p:cNvPr id="6" name="角丸四角形 5"/>
          <p:cNvSpPr/>
          <p:nvPr/>
        </p:nvSpPr>
        <p:spPr>
          <a:xfrm>
            <a:off x="6367764" y="5046096"/>
            <a:ext cx="2318197" cy="140451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ビール</a:t>
            </a:r>
            <a:r>
              <a:rPr kumimoji="1" lang="ja-JP" altLang="en-US" sz="2000" b="1" dirty="0" smtClean="0">
                <a:solidFill>
                  <a:schemeClr val="tx1">
                    <a:lumMod val="65000"/>
                    <a:lumOff val="35000"/>
                  </a:schemeClr>
                </a:solidFill>
              </a:rPr>
              <a:t>会社</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生産）</a:t>
            </a:r>
          </a:p>
        </p:txBody>
      </p:sp>
      <p:sp>
        <p:nvSpPr>
          <p:cNvPr id="5" name="角丸四角形 4"/>
          <p:cNvSpPr/>
          <p:nvPr/>
        </p:nvSpPr>
        <p:spPr>
          <a:xfrm>
            <a:off x="6367764" y="2834851"/>
            <a:ext cx="2318197" cy="146217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卸売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流通）</a:t>
            </a:r>
          </a:p>
        </p:txBody>
      </p:sp>
      <p:sp>
        <p:nvSpPr>
          <p:cNvPr id="4" name="角丸四角形 3"/>
          <p:cNvSpPr/>
          <p:nvPr/>
        </p:nvSpPr>
        <p:spPr>
          <a:xfrm>
            <a:off x="6367764" y="707264"/>
            <a:ext cx="2318197" cy="13427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小売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販売）</a:t>
            </a:r>
          </a:p>
        </p:txBody>
      </p:sp>
      <p:cxnSp>
        <p:nvCxnSpPr>
          <p:cNvPr id="9" name="直線矢印コネクタ 8"/>
          <p:cNvCxnSpPr/>
          <p:nvPr/>
        </p:nvCxnSpPr>
        <p:spPr>
          <a:xfrm>
            <a:off x="795914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flipV="1">
            <a:off x="703186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0485" y="2053496"/>
            <a:ext cx="905420" cy="872955"/>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462" y="4251469"/>
            <a:ext cx="1247465" cy="840180"/>
          </a:xfrm>
          <a:prstGeom prst="rect">
            <a:avLst/>
          </a:prstGeom>
        </p:spPr>
      </p:pic>
      <p:cxnSp>
        <p:nvCxnSpPr>
          <p:cNvPr id="35" name="直線矢印コネクタ 34"/>
          <p:cNvCxnSpPr/>
          <p:nvPr/>
        </p:nvCxnSpPr>
        <p:spPr>
          <a:xfrm flipV="1">
            <a:off x="703186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36" name="直線矢印コネクタ 35"/>
          <p:cNvCxnSpPr/>
          <p:nvPr/>
        </p:nvCxnSpPr>
        <p:spPr>
          <a:xfrm>
            <a:off x="795914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9201" y="1977995"/>
            <a:ext cx="980084" cy="1142243"/>
          </a:xfrm>
          <a:prstGeom prst="rect">
            <a:avLst/>
          </a:prstGeom>
        </p:spPr>
      </p:pic>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0856" y="4100437"/>
            <a:ext cx="980084" cy="1142243"/>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73321" t="-11255" b="-1"/>
          <a:stretch/>
        </p:blipFill>
        <p:spPr>
          <a:xfrm>
            <a:off x="5576552" y="180304"/>
            <a:ext cx="416865" cy="1631771"/>
          </a:xfrm>
          <a:prstGeom prst="rect">
            <a:avLst/>
          </a:prstGeom>
        </p:spPr>
      </p:pic>
      <p:pic>
        <p:nvPicPr>
          <p:cNvPr id="16" name="図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30928" y="348758"/>
            <a:ext cx="1562489" cy="1466684"/>
          </a:xfrm>
          <a:prstGeom prst="rect">
            <a:avLst/>
          </a:prstGeom>
        </p:spPr>
      </p:pic>
      <p:pic>
        <p:nvPicPr>
          <p:cNvPr id="22" name="図 21"/>
          <p:cNvPicPr>
            <a:picLocks noChangeAspect="1"/>
          </p:cNvPicPr>
          <p:nvPr/>
        </p:nvPicPr>
        <p:blipFill>
          <a:blip r:embed="rId6"/>
          <a:stretch>
            <a:fillRect/>
          </a:stretch>
        </p:blipFill>
        <p:spPr>
          <a:xfrm>
            <a:off x="4172755" y="996189"/>
            <a:ext cx="242458" cy="227305"/>
          </a:xfrm>
          <a:prstGeom prst="rect">
            <a:avLst/>
          </a:prstGeom>
        </p:spPr>
      </p:pic>
      <p:pic>
        <p:nvPicPr>
          <p:cNvPr id="23" name="図 22"/>
          <p:cNvPicPr>
            <a:picLocks noChangeAspect="1"/>
          </p:cNvPicPr>
          <p:nvPr/>
        </p:nvPicPr>
        <p:blipFill>
          <a:blip r:embed="rId7"/>
          <a:stretch>
            <a:fillRect/>
          </a:stretch>
        </p:blipFill>
        <p:spPr>
          <a:xfrm>
            <a:off x="8763574" y="944112"/>
            <a:ext cx="981541" cy="1146147"/>
          </a:xfrm>
          <a:prstGeom prst="rect">
            <a:avLst/>
          </a:prstGeom>
        </p:spPr>
      </p:pic>
      <p:pic>
        <p:nvPicPr>
          <p:cNvPr id="24" name="図 23"/>
          <p:cNvPicPr>
            <a:picLocks noChangeAspect="1"/>
          </p:cNvPicPr>
          <p:nvPr/>
        </p:nvPicPr>
        <p:blipFill>
          <a:blip r:embed="rId7"/>
          <a:stretch>
            <a:fillRect/>
          </a:stretch>
        </p:blipFill>
        <p:spPr>
          <a:xfrm>
            <a:off x="10363109" y="1096319"/>
            <a:ext cx="981541" cy="1146147"/>
          </a:xfrm>
          <a:prstGeom prst="rect">
            <a:avLst/>
          </a:prstGeom>
        </p:spPr>
      </p:pic>
      <p:pic>
        <p:nvPicPr>
          <p:cNvPr id="25" name="図 24"/>
          <p:cNvPicPr>
            <a:picLocks noChangeAspect="1"/>
          </p:cNvPicPr>
          <p:nvPr/>
        </p:nvPicPr>
        <p:blipFill>
          <a:blip r:embed="rId7"/>
          <a:stretch>
            <a:fillRect/>
          </a:stretch>
        </p:blipFill>
        <p:spPr>
          <a:xfrm>
            <a:off x="9570717" y="1362884"/>
            <a:ext cx="981541" cy="1146147"/>
          </a:xfrm>
          <a:prstGeom prst="rect">
            <a:avLst/>
          </a:prstGeom>
        </p:spPr>
      </p:pic>
      <p:pic>
        <p:nvPicPr>
          <p:cNvPr id="26" name="図 25"/>
          <p:cNvPicPr>
            <a:picLocks noChangeAspect="1"/>
          </p:cNvPicPr>
          <p:nvPr/>
        </p:nvPicPr>
        <p:blipFill>
          <a:blip r:embed="rId7"/>
          <a:stretch>
            <a:fillRect/>
          </a:stretch>
        </p:blipFill>
        <p:spPr>
          <a:xfrm>
            <a:off x="9613240" y="2382015"/>
            <a:ext cx="981541" cy="1146147"/>
          </a:xfrm>
          <a:prstGeom prst="rect">
            <a:avLst/>
          </a:prstGeom>
        </p:spPr>
      </p:pic>
      <p:pic>
        <p:nvPicPr>
          <p:cNvPr id="27" name="図 26"/>
          <p:cNvPicPr>
            <a:picLocks noChangeAspect="1"/>
          </p:cNvPicPr>
          <p:nvPr/>
        </p:nvPicPr>
        <p:blipFill>
          <a:blip r:embed="rId7"/>
          <a:stretch>
            <a:fillRect/>
          </a:stretch>
        </p:blipFill>
        <p:spPr>
          <a:xfrm>
            <a:off x="10388390" y="4486088"/>
            <a:ext cx="981541" cy="1146147"/>
          </a:xfrm>
          <a:prstGeom prst="rect">
            <a:avLst/>
          </a:prstGeom>
        </p:spPr>
      </p:pic>
      <p:pic>
        <p:nvPicPr>
          <p:cNvPr id="28" name="図 27"/>
          <p:cNvPicPr>
            <a:picLocks noChangeAspect="1"/>
          </p:cNvPicPr>
          <p:nvPr/>
        </p:nvPicPr>
        <p:blipFill>
          <a:blip r:embed="rId7"/>
          <a:stretch>
            <a:fillRect/>
          </a:stretch>
        </p:blipFill>
        <p:spPr>
          <a:xfrm>
            <a:off x="8851695" y="5107170"/>
            <a:ext cx="981541" cy="1146147"/>
          </a:xfrm>
          <a:prstGeom prst="rect">
            <a:avLst/>
          </a:prstGeom>
        </p:spPr>
      </p:pic>
      <p:pic>
        <p:nvPicPr>
          <p:cNvPr id="29" name="図 28"/>
          <p:cNvPicPr>
            <a:picLocks noChangeAspect="1"/>
          </p:cNvPicPr>
          <p:nvPr/>
        </p:nvPicPr>
        <p:blipFill>
          <a:blip r:embed="rId7"/>
          <a:stretch>
            <a:fillRect/>
          </a:stretch>
        </p:blipFill>
        <p:spPr>
          <a:xfrm>
            <a:off x="9538100" y="4251469"/>
            <a:ext cx="981541" cy="1146147"/>
          </a:xfrm>
          <a:prstGeom prst="rect">
            <a:avLst/>
          </a:prstGeom>
        </p:spPr>
      </p:pic>
      <p:pic>
        <p:nvPicPr>
          <p:cNvPr id="30" name="図 29"/>
          <p:cNvPicPr>
            <a:picLocks noChangeAspect="1"/>
          </p:cNvPicPr>
          <p:nvPr/>
        </p:nvPicPr>
        <p:blipFill>
          <a:blip r:embed="rId7"/>
          <a:stretch>
            <a:fillRect/>
          </a:stretch>
        </p:blipFill>
        <p:spPr>
          <a:xfrm>
            <a:off x="9703065" y="5232630"/>
            <a:ext cx="981541" cy="1146147"/>
          </a:xfrm>
          <a:prstGeom prst="rect">
            <a:avLst/>
          </a:prstGeom>
        </p:spPr>
      </p:pic>
    </p:spTree>
    <p:extLst>
      <p:ext uri="{BB962C8B-B14F-4D97-AF65-F5344CB8AC3E}">
        <p14:creationId xmlns:p14="http://schemas.microsoft.com/office/powerpoint/2010/main" val="3022758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ビール</a:t>
            </a:r>
            <a:r>
              <a:rPr lang="en-US" altLang="ja-JP" dirty="0"/>
              <a:t/>
            </a:r>
            <a:br>
              <a:rPr lang="en-US" altLang="ja-JP" dirty="0"/>
            </a:br>
            <a:r>
              <a:rPr kumimoji="1" lang="ja-JP" altLang="en-US" dirty="0" smtClean="0"/>
              <a:t>ゲーム</a:t>
            </a:r>
            <a:r>
              <a:rPr kumimoji="1" lang="ja-JP" altLang="en-US" sz="2000" dirty="0" smtClean="0"/>
              <a:t>とは</a:t>
            </a:r>
            <a:endParaRPr kumimoji="1" lang="ja-JP" altLang="en-US" dirty="0"/>
          </a:p>
        </p:txBody>
      </p:sp>
      <p:sp>
        <p:nvSpPr>
          <p:cNvPr id="3" name="コンテンツ プレースホルダー 2"/>
          <p:cNvSpPr>
            <a:spLocks noGrp="1"/>
          </p:cNvSpPr>
          <p:nvPr>
            <p:ph idx="1"/>
          </p:nvPr>
        </p:nvSpPr>
        <p:spPr>
          <a:xfrm>
            <a:off x="4056581" y="839365"/>
            <a:ext cx="7315200" cy="5120640"/>
          </a:xfrm>
        </p:spPr>
        <p:txBody>
          <a:bodyPr>
            <a:normAutofit/>
          </a:bodyPr>
          <a:lstStyle/>
          <a:p>
            <a:pPr marL="0" indent="0" algn="ctr">
              <a:buNone/>
            </a:pPr>
            <a:endParaRPr lang="en-US" altLang="ja-JP" sz="1600" dirty="0" smtClean="0"/>
          </a:p>
          <a:p>
            <a:pPr marL="0" indent="0" algn="ctr">
              <a:buNone/>
            </a:pPr>
            <a:endParaRPr kumimoji="1" lang="en-US" altLang="ja-JP" sz="1400" dirty="0" smtClean="0"/>
          </a:p>
        </p:txBody>
      </p:sp>
      <p:sp>
        <p:nvSpPr>
          <p:cNvPr id="6" name="角丸四角形 5"/>
          <p:cNvSpPr/>
          <p:nvPr/>
        </p:nvSpPr>
        <p:spPr>
          <a:xfrm>
            <a:off x="6367764" y="5046096"/>
            <a:ext cx="2318197" cy="140451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ビール</a:t>
            </a:r>
            <a:r>
              <a:rPr kumimoji="1" lang="ja-JP" altLang="en-US" sz="2000" b="1" dirty="0" smtClean="0">
                <a:solidFill>
                  <a:schemeClr val="tx1">
                    <a:lumMod val="65000"/>
                    <a:lumOff val="35000"/>
                  </a:schemeClr>
                </a:solidFill>
              </a:rPr>
              <a:t>会社</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生産）</a:t>
            </a:r>
          </a:p>
        </p:txBody>
      </p:sp>
      <p:sp>
        <p:nvSpPr>
          <p:cNvPr id="5" name="角丸四角形 4"/>
          <p:cNvSpPr/>
          <p:nvPr/>
        </p:nvSpPr>
        <p:spPr>
          <a:xfrm>
            <a:off x="6367764" y="2834851"/>
            <a:ext cx="2318197" cy="146217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卸売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流通）</a:t>
            </a:r>
          </a:p>
        </p:txBody>
      </p:sp>
      <p:sp>
        <p:nvSpPr>
          <p:cNvPr id="4" name="角丸四角形 3"/>
          <p:cNvSpPr/>
          <p:nvPr/>
        </p:nvSpPr>
        <p:spPr>
          <a:xfrm>
            <a:off x="6367764" y="707264"/>
            <a:ext cx="2318197" cy="13427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小売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販売）</a:t>
            </a:r>
          </a:p>
        </p:txBody>
      </p:sp>
      <p:cxnSp>
        <p:nvCxnSpPr>
          <p:cNvPr id="9" name="直線矢印コネクタ 8"/>
          <p:cNvCxnSpPr/>
          <p:nvPr/>
        </p:nvCxnSpPr>
        <p:spPr>
          <a:xfrm>
            <a:off x="795914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flipV="1">
            <a:off x="703186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0485" y="2053496"/>
            <a:ext cx="905420" cy="872955"/>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462" y="4251469"/>
            <a:ext cx="1247465" cy="840180"/>
          </a:xfrm>
          <a:prstGeom prst="rect">
            <a:avLst/>
          </a:prstGeom>
        </p:spPr>
      </p:pic>
      <p:cxnSp>
        <p:nvCxnSpPr>
          <p:cNvPr id="35" name="直線矢印コネクタ 34"/>
          <p:cNvCxnSpPr/>
          <p:nvPr/>
        </p:nvCxnSpPr>
        <p:spPr>
          <a:xfrm flipV="1">
            <a:off x="703186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36" name="直線矢印コネクタ 35"/>
          <p:cNvCxnSpPr/>
          <p:nvPr/>
        </p:nvCxnSpPr>
        <p:spPr>
          <a:xfrm>
            <a:off x="795914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9201" y="1977995"/>
            <a:ext cx="980084" cy="1142243"/>
          </a:xfrm>
          <a:prstGeom prst="rect">
            <a:avLst/>
          </a:prstGeom>
        </p:spPr>
      </p:pic>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0856" y="4100437"/>
            <a:ext cx="980084" cy="1142243"/>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73321" t="-11255" b="-1"/>
          <a:stretch/>
        </p:blipFill>
        <p:spPr>
          <a:xfrm>
            <a:off x="5576552" y="180304"/>
            <a:ext cx="416865" cy="1631771"/>
          </a:xfrm>
          <a:prstGeom prst="rect">
            <a:avLst/>
          </a:prstGeom>
        </p:spPr>
      </p:pic>
      <p:pic>
        <p:nvPicPr>
          <p:cNvPr id="22" name="図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3916" y="2834851"/>
            <a:ext cx="905420" cy="872955"/>
          </a:xfrm>
          <a:prstGeom prst="rect">
            <a:avLst/>
          </a:prstGeom>
        </p:spPr>
      </p:pic>
      <p:pic>
        <p:nvPicPr>
          <p:cNvPr id="23" name="図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1726" y="2050044"/>
            <a:ext cx="905420" cy="872955"/>
          </a:xfrm>
          <a:prstGeom prst="rect">
            <a:avLst/>
          </a:prstGeom>
        </p:spPr>
      </p:pic>
      <p:pic>
        <p:nvPicPr>
          <p:cNvPr id="24" name="図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5506" y="2597151"/>
            <a:ext cx="905420" cy="872955"/>
          </a:xfrm>
          <a:prstGeom prst="rect">
            <a:avLst/>
          </a:prstGeom>
        </p:spPr>
      </p:pic>
      <p:pic>
        <p:nvPicPr>
          <p:cNvPr id="25" name="図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6925" y="1810532"/>
            <a:ext cx="905420" cy="872955"/>
          </a:xfrm>
          <a:prstGeom prst="rect">
            <a:avLst/>
          </a:prstGeom>
        </p:spPr>
      </p:pic>
      <p:pic>
        <p:nvPicPr>
          <p:cNvPr id="26" name="図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1997" y="5610432"/>
            <a:ext cx="1247465" cy="840180"/>
          </a:xfrm>
          <a:prstGeom prst="rect">
            <a:avLst/>
          </a:prstGeom>
        </p:spPr>
      </p:pic>
      <p:pic>
        <p:nvPicPr>
          <p:cNvPr id="27" name="図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170" y="4908174"/>
            <a:ext cx="1247465" cy="840180"/>
          </a:xfrm>
          <a:prstGeom prst="rect">
            <a:avLst/>
          </a:prstGeom>
        </p:spPr>
      </p:pic>
      <p:pic>
        <p:nvPicPr>
          <p:cNvPr id="28" name="図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9409" y="5046096"/>
            <a:ext cx="1247465" cy="840180"/>
          </a:xfrm>
          <a:prstGeom prst="rect">
            <a:avLst/>
          </a:prstGeom>
        </p:spPr>
      </p:pic>
      <p:pic>
        <p:nvPicPr>
          <p:cNvPr id="29" name="図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0792" y="4127790"/>
            <a:ext cx="1247465" cy="840180"/>
          </a:xfrm>
          <a:prstGeom prst="rect">
            <a:avLst/>
          </a:prstGeom>
        </p:spPr>
      </p:pic>
    </p:spTree>
    <p:extLst>
      <p:ext uri="{BB962C8B-B14F-4D97-AF65-F5344CB8AC3E}">
        <p14:creationId xmlns:p14="http://schemas.microsoft.com/office/powerpoint/2010/main" val="2165886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ビール</a:t>
            </a:r>
            <a:r>
              <a:rPr lang="en-US" altLang="ja-JP" dirty="0"/>
              <a:t/>
            </a:r>
            <a:br>
              <a:rPr lang="en-US" altLang="ja-JP" dirty="0"/>
            </a:br>
            <a:r>
              <a:rPr kumimoji="1" lang="ja-JP" altLang="en-US" dirty="0" smtClean="0"/>
              <a:t>ゲーム</a:t>
            </a:r>
            <a:r>
              <a:rPr kumimoji="1" lang="ja-JP" altLang="en-US" sz="2000" dirty="0" smtClean="0"/>
              <a:t>とは</a:t>
            </a:r>
            <a:endParaRPr kumimoji="1" lang="ja-JP" altLang="en-US" dirty="0"/>
          </a:p>
        </p:txBody>
      </p:sp>
      <p:sp>
        <p:nvSpPr>
          <p:cNvPr id="3" name="コンテンツ プレースホルダー 2"/>
          <p:cNvSpPr>
            <a:spLocks noGrp="1"/>
          </p:cNvSpPr>
          <p:nvPr>
            <p:ph idx="1"/>
          </p:nvPr>
        </p:nvSpPr>
        <p:spPr>
          <a:xfrm>
            <a:off x="4056581" y="839365"/>
            <a:ext cx="7315200" cy="5120640"/>
          </a:xfrm>
        </p:spPr>
        <p:txBody>
          <a:bodyPr>
            <a:normAutofit/>
          </a:bodyPr>
          <a:lstStyle/>
          <a:p>
            <a:pPr marL="0" indent="0" algn="ctr">
              <a:buNone/>
            </a:pPr>
            <a:endParaRPr lang="en-US" altLang="ja-JP" sz="1600" dirty="0" smtClean="0"/>
          </a:p>
          <a:p>
            <a:pPr marL="0" indent="0" algn="ctr">
              <a:buNone/>
            </a:pPr>
            <a:endParaRPr kumimoji="1" lang="en-US" altLang="ja-JP" sz="1400" dirty="0" smtClean="0"/>
          </a:p>
        </p:txBody>
      </p:sp>
      <p:sp>
        <p:nvSpPr>
          <p:cNvPr id="6" name="角丸四角形 5"/>
          <p:cNvSpPr/>
          <p:nvPr/>
        </p:nvSpPr>
        <p:spPr>
          <a:xfrm>
            <a:off x="6367764" y="5046096"/>
            <a:ext cx="2318197" cy="140451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ビール</a:t>
            </a:r>
            <a:r>
              <a:rPr kumimoji="1" lang="ja-JP" altLang="en-US" sz="2000" b="1" dirty="0" smtClean="0">
                <a:solidFill>
                  <a:schemeClr val="tx1">
                    <a:lumMod val="65000"/>
                    <a:lumOff val="35000"/>
                  </a:schemeClr>
                </a:solidFill>
              </a:rPr>
              <a:t>会社</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生産）</a:t>
            </a:r>
          </a:p>
        </p:txBody>
      </p:sp>
      <p:sp>
        <p:nvSpPr>
          <p:cNvPr id="5" name="角丸四角形 4"/>
          <p:cNvSpPr/>
          <p:nvPr/>
        </p:nvSpPr>
        <p:spPr>
          <a:xfrm>
            <a:off x="6367764" y="2834851"/>
            <a:ext cx="2318197" cy="1462172"/>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卸売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流通）</a:t>
            </a:r>
          </a:p>
        </p:txBody>
      </p:sp>
      <p:sp>
        <p:nvSpPr>
          <p:cNvPr id="4" name="角丸四角形 3"/>
          <p:cNvSpPr/>
          <p:nvPr/>
        </p:nvSpPr>
        <p:spPr>
          <a:xfrm>
            <a:off x="6367764" y="707264"/>
            <a:ext cx="2318197" cy="134278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2000" b="1" dirty="0">
                <a:solidFill>
                  <a:schemeClr val="tx1">
                    <a:lumMod val="65000"/>
                    <a:lumOff val="35000"/>
                  </a:schemeClr>
                </a:solidFill>
              </a:rPr>
              <a:t>小売</a:t>
            </a:r>
            <a:r>
              <a:rPr kumimoji="1" lang="ja-JP" altLang="en-US" sz="2000" b="1" dirty="0" smtClean="0">
                <a:solidFill>
                  <a:schemeClr val="tx1">
                    <a:lumMod val="65000"/>
                    <a:lumOff val="35000"/>
                  </a:schemeClr>
                </a:solidFill>
              </a:rPr>
              <a:t>業者</a:t>
            </a:r>
            <a:endParaRPr kumimoji="1" lang="en-US" altLang="ja-JP" sz="2000" b="1" dirty="0" smtClean="0">
              <a:solidFill>
                <a:schemeClr val="tx1">
                  <a:lumMod val="65000"/>
                  <a:lumOff val="35000"/>
                </a:schemeClr>
              </a:solidFill>
            </a:endParaRPr>
          </a:p>
          <a:p>
            <a:pPr lvl="0" algn="ctr"/>
            <a:r>
              <a:rPr kumimoji="1" lang="ja-JP" altLang="en-US" sz="2000" b="1" dirty="0" smtClean="0">
                <a:solidFill>
                  <a:schemeClr val="tx1">
                    <a:lumMod val="65000"/>
                    <a:lumOff val="35000"/>
                  </a:schemeClr>
                </a:solidFill>
              </a:rPr>
              <a:t>（</a:t>
            </a:r>
            <a:r>
              <a:rPr kumimoji="1" lang="ja-JP" altLang="en-US" sz="2000" b="1" dirty="0">
                <a:solidFill>
                  <a:schemeClr val="tx1">
                    <a:lumMod val="65000"/>
                    <a:lumOff val="35000"/>
                  </a:schemeClr>
                </a:solidFill>
              </a:rPr>
              <a:t>販売）</a:t>
            </a:r>
          </a:p>
        </p:txBody>
      </p:sp>
      <p:cxnSp>
        <p:nvCxnSpPr>
          <p:cNvPr id="9" name="直線矢印コネクタ 8"/>
          <p:cNvCxnSpPr/>
          <p:nvPr/>
        </p:nvCxnSpPr>
        <p:spPr>
          <a:xfrm>
            <a:off x="795914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flipV="1">
            <a:off x="7031864" y="4428595"/>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0485" y="2053496"/>
            <a:ext cx="905420" cy="872955"/>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9462" y="4251469"/>
            <a:ext cx="1247465" cy="840180"/>
          </a:xfrm>
          <a:prstGeom prst="rect">
            <a:avLst/>
          </a:prstGeom>
        </p:spPr>
      </p:pic>
      <p:cxnSp>
        <p:nvCxnSpPr>
          <p:cNvPr id="35" name="直線矢印コネクタ 34"/>
          <p:cNvCxnSpPr/>
          <p:nvPr/>
        </p:nvCxnSpPr>
        <p:spPr>
          <a:xfrm flipV="1">
            <a:off x="703186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36" name="直線矢印コネクタ 35"/>
          <p:cNvCxnSpPr/>
          <p:nvPr/>
        </p:nvCxnSpPr>
        <p:spPr>
          <a:xfrm>
            <a:off x="7959144" y="2247010"/>
            <a:ext cx="0" cy="485929"/>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9201" y="1977995"/>
            <a:ext cx="980084" cy="1142243"/>
          </a:xfrm>
          <a:prstGeom prst="rect">
            <a:avLst/>
          </a:prstGeom>
        </p:spPr>
      </p:pic>
      <p:pic>
        <p:nvPicPr>
          <p:cNvPr id="20" name="図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0856" y="4100437"/>
            <a:ext cx="980084" cy="1142243"/>
          </a:xfrm>
          <a:prstGeom prst="rect">
            <a:avLst/>
          </a:prstGeom>
        </p:spPr>
      </p:pic>
      <p:pic>
        <p:nvPicPr>
          <p:cNvPr id="21" name="図 20"/>
          <p:cNvPicPr>
            <a:picLocks noChangeAspect="1"/>
          </p:cNvPicPr>
          <p:nvPr/>
        </p:nvPicPr>
        <p:blipFill rotWithShape="1">
          <a:blip r:embed="rId5">
            <a:extLst>
              <a:ext uri="{28A0092B-C50C-407E-A947-70E740481C1C}">
                <a14:useLocalDpi xmlns:a14="http://schemas.microsoft.com/office/drawing/2010/main" val="0"/>
              </a:ext>
            </a:extLst>
          </a:blip>
          <a:srcRect l="73321" t="-11255" b="-1"/>
          <a:stretch/>
        </p:blipFill>
        <p:spPr>
          <a:xfrm>
            <a:off x="5576552" y="180304"/>
            <a:ext cx="416865" cy="1631771"/>
          </a:xfrm>
          <a:prstGeom prst="rect">
            <a:avLst/>
          </a:prstGeom>
        </p:spPr>
      </p:pic>
      <p:pic>
        <p:nvPicPr>
          <p:cNvPr id="22" name="図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3916" y="2834851"/>
            <a:ext cx="905420" cy="872955"/>
          </a:xfrm>
          <a:prstGeom prst="rect">
            <a:avLst/>
          </a:prstGeom>
        </p:spPr>
      </p:pic>
      <p:pic>
        <p:nvPicPr>
          <p:cNvPr id="23" name="図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1726" y="2050044"/>
            <a:ext cx="905420" cy="872955"/>
          </a:xfrm>
          <a:prstGeom prst="rect">
            <a:avLst/>
          </a:prstGeom>
        </p:spPr>
      </p:pic>
      <p:pic>
        <p:nvPicPr>
          <p:cNvPr id="24" name="図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5506" y="2597151"/>
            <a:ext cx="905420" cy="872955"/>
          </a:xfrm>
          <a:prstGeom prst="rect">
            <a:avLst/>
          </a:prstGeom>
        </p:spPr>
      </p:pic>
      <p:pic>
        <p:nvPicPr>
          <p:cNvPr id="25" name="図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6925" y="1810532"/>
            <a:ext cx="905420" cy="872955"/>
          </a:xfrm>
          <a:prstGeom prst="rect">
            <a:avLst/>
          </a:prstGeom>
        </p:spPr>
      </p:pic>
      <p:pic>
        <p:nvPicPr>
          <p:cNvPr id="26" name="図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1997" y="5610432"/>
            <a:ext cx="1247465" cy="840180"/>
          </a:xfrm>
          <a:prstGeom prst="rect">
            <a:avLst/>
          </a:prstGeom>
        </p:spPr>
      </p:pic>
      <p:pic>
        <p:nvPicPr>
          <p:cNvPr id="27" name="図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170" y="4908174"/>
            <a:ext cx="1247465" cy="840180"/>
          </a:xfrm>
          <a:prstGeom prst="rect">
            <a:avLst/>
          </a:prstGeom>
        </p:spPr>
      </p:pic>
      <p:pic>
        <p:nvPicPr>
          <p:cNvPr id="28" name="図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9409" y="5046096"/>
            <a:ext cx="1247465" cy="840180"/>
          </a:xfrm>
          <a:prstGeom prst="rect">
            <a:avLst/>
          </a:prstGeom>
        </p:spPr>
      </p:pic>
      <p:pic>
        <p:nvPicPr>
          <p:cNvPr id="29" name="図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0792" y="4127790"/>
            <a:ext cx="1247465" cy="840180"/>
          </a:xfrm>
          <a:prstGeom prst="rect">
            <a:avLst/>
          </a:prstGeom>
        </p:spPr>
      </p:pic>
      <p:sp>
        <p:nvSpPr>
          <p:cNvPr id="30" name="爆発 1 29"/>
          <p:cNvSpPr/>
          <p:nvPr/>
        </p:nvSpPr>
        <p:spPr>
          <a:xfrm>
            <a:off x="1983345" y="1313644"/>
            <a:ext cx="8237109" cy="4058211"/>
          </a:xfrm>
          <a:prstGeom prst="irregularSeal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7200" dirty="0" smtClean="0">
                <a:solidFill>
                  <a:schemeClr val="accent3"/>
                </a:solidFill>
              </a:rPr>
              <a:t>過剰在庫</a:t>
            </a:r>
            <a:endParaRPr kumimoji="1" lang="ja-JP" altLang="en-US" sz="7200" dirty="0">
              <a:solidFill>
                <a:schemeClr val="accent3"/>
              </a:solidFill>
            </a:endParaRPr>
          </a:p>
        </p:txBody>
      </p:sp>
    </p:spTree>
    <p:extLst>
      <p:ext uri="{BB962C8B-B14F-4D97-AF65-F5344CB8AC3E}">
        <p14:creationId xmlns:p14="http://schemas.microsoft.com/office/powerpoint/2010/main" val="328612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200" dirty="0" smtClean="0"/>
              <a:t>ビール</a:t>
            </a:r>
            <a:r>
              <a:rPr kumimoji="1" lang="en-US" altLang="ja-JP" sz="3200" dirty="0" smtClean="0"/>
              <a:t/>
            </a:r>
            <a:br>
              <a:rPr kumimoji="1" lang="en-US" altLang="ja-JP" sz="3200" dirty="0" smtClean="0"/>
            </a:br>
            <a:r>
              <a:rPr kumimoji="1" lang="ja-JP" altLang="en-US" sz="3200" dirty="0" smtClean="0"/>
              <a:t>ゲーム</a:t>
            </a:r>
            <a:r>
              <a:rPr kumimoji="1" lang="en-US" altLang="ja-JP" dirty="0" smtClean="0"/>
              <a:t/>
            </a:r>
            <a:br>
              <a:rPr kumimoji="1" lang="en-US" altLang="ja-JP" dirty="0" smtClean="0"/>
            </a:br>
            <a:r>
              <a:rPr kumimoji="1" lang="ja-JP" altLang="en-US" sz="2000" dirty="0" smtClean="0"/>
              <a:t>の</a:t>
            </a:r>
            <a:r>
              <a:rPr kumimoji="1" lang="ja-JP" altLang="en-US" sz="4800" dirty="0" smtClean="0"/>
              <a:t>結果</a:t>
            </a:r>
            <a:endParaRPr kumimoji="1" lang="ja-JP" altLang="en-US" sz="4800" dirty="0"/>
          </a:p>
        </p:txBody>
      </p:sp>
      <p:sp>
        <p:nvSpPr>
          <p:cNvPr id="3" name="コンテンツ プレースホルダー 2"/>
          <p:cNvSpPr>
            <a:spLocks noGrp="1"/>
          </p:cNvSpPr>
          <p:nvPr>
            <p:ph idx="1"/>
          </p:nvPr>
        </p:nvSpPr>
        <p:spPr>
          <a:xfrm>
            <a:off x="3852731" y="714374"/>
            <a:ext cx="7315200" cy="4610595"/>
          </a:xfrm>
        </p:spPr>
        <p:txBody>
          <a:bodyPr>
            <a:normAutofit/>
          </a:bodyPr>
          <a:lstStyle/>
          <a:p>
            <a:pPr marL="457200" indent="-457200">
              <a:lnSpc>
                <a:spcPct val="100000"/>
              </a:lnSpc>
              <a:buFont typeface="+mj-ea"/>
              <a:buAutoNum type="circleNumDbPlain"/>
            </a:pPr>
            <a:r>
              <a:rPr kumimoji="1" lang="ja-JP" altLang="en-US" dirty="0" smtClean="0"/>
              <a:t>何らかの影響で、ひとつのビールに人気が集まる</a:t>
            </a:r>
            <a:endParaRPr kumimoji="1" lang="en-US" altLang="ja-JP" dirty="0" smtClean="0"/>
          </a:p>
          <a:p>
            <a:pPr marL="457200" indent="-457200">
              <a:lnSpc>
                <a:spcPct val="100000"/>
              </a:lnSpc>
              <a:buFont typeface="+mj-ea"/>
              <a:buAutoNum type="circleNumDbPlain"/>
            </a:pPr>
            <a:r>
              <a:rPr kumimoji="1" lang="ja-JP" altLang="en-US" dirty="0" smtClean="0"/>
              <a:t>需要が増え、それに追いつけなくなる</a:t>
            </a:r>
            <a:endParaRPr kumimoji="1" lang="en-US" altLang="ja-JP" dirty="0" smtClean="0"/>
          </a:p>
          <a:p>
            <a:pPr marL="457200" indent="-457200">
              <a:lnSpc>
                <a:spcPct val="100000"/>
              </a:lnSpc>
              <a:buFont typeface="+mj-ea"/>
              <a:buAutoNum type="circleNumDbPlain"/>
            </a:pPr>
            <a:r>
              <a:rPr kumimoji="1" lang="ja-JP" altLang="en-US" dirty="0" smtClean="0"/>
              <a:t>システム全体で注文がたまる、</a:t>
            </a:r>
            <a:endParaRPr kumimoji="1" lang="en-US" altLang="ja-JP" dirty="0" smtClean="0"/>
          </a:p>
          <a:p>
            <a:pPr marL="457200" indent="-457200">
              <a:lnSpc>
                <a:spcPct val="100000"/>
              </a:lnSpc>
              <a:buFont typeface="+mj-ea"/>
              <a:buAutoNum type="circleNumDbPlain"/>
            </a:pPr>
            <a:r>
              <a:rPr kumimoji="1" lang="ja-JP" altLang="en-US" dirty="0" smtClean="0"/>
              <a:t>在庫が底をつく</a:t>
            </a:r>
            <a:endParaRPr kumimoji="1" lang="en-US" altLang="ja-JP" dirty="0" smtClean="0"/>
          </a:p>
          <a:p>
            <a:pPr marL="457200" indent="-457200">
              <a:lnSpc>
                <a:spcPct val="100000"/>
              </a:lnSpc>
              <a:buFont typeface="+mj-ea"/>
              <a:buAutoNum type="circleNumDbPlain"/>
            </a:pPr>
            <a:r>
              <a:rPr kumimoji="1" lang="ja-JP" altLang="en-US" dirty="0" smtClean="0"/>
              <a:t>注文残高が累積する</a:t>
            </a:r>
            <a:endParaRPr kumimoji="1" lang="en-US" altLang="ja-JP" dirty="0" smtClean="0"/>
          </a:p>
          <a:p>
            <a:pPr marL="457200" indent="-457200">
              <a:lnSpc>
                <a:spcPct val="100000"/>
              </a:lnSpc>
              <a:buFont typeface="+mj-ea"/>
              <a:buAutoNum type="circleNumDbPlain"/>
            </a:pPr>
            <a:r>
              <a:rPr kumimoji="1" lang="ja-JP" altLang="en-US" dirty="0" smtClean="0"/>
              <a:t>ビールが大量に届く一方で、注文が一気に減る</a:t>
            </a:r>
            <a:endParaRPr kumimoji="1" lang="en-US" altLang="ja-JP" dirty="0" smtClean="0"/>
          </a:p>
          <a:p>
            <a:pPr marL="457200" indent="-457200">
              <a:lnSpc>
                <a:spcPct val="100000"/>
              </a:lnSpc>
              <a:buFont typeface="+mj-ea"/>
              <a:buAutoNum type="circleNumDbPlain"/>
            </a:pPr>
            <a:r>
              <a:rPr kumimoji="1" lang="ja-JP" altLang="en-US" dirty="0" smtClean="0"/>
              <a:t>大量の在庫を抱え込む</a:t>
            </a:r>
            <a:endParaRPr kumimoji="1" lang="en-US" altLang="ja-JP" dirty="0" smtClean="0"/>
          </a:p>
          <a:p>
            <a:pPr marL="0" indent="0">
              <a:lnSpc>
                <a:spcPct val="150000"/>
              </a:lnSpc>
              <a:buNone/>
            </a:pPr>
            <a:r>
              <a:rPr kumimoji="1" lang="ja-JP" altLang="en-US" dirty="0" smtClean="0"/>
              <a:t>　</a:t>
            </a:r>
            <a:endParaRPr kumimoji="1" lang="en-US" altLang="ja-JP" dirty="0" smtClean="0"/>
          </a:p>
        </p:txBody>
      </p:sp>
      <p:sp>
        <p:nvSpPr>
          <p:cNvPr id="4" name="角丸四角形 3"/>
          <p:cNvSpPr/>
          <p:nvPr/>
        </p:nvSpPr>
        <p:spPr>
          <a:xfrm>
            <a:off x="2857500" y="4471989"/>
            <a:ext cx="8277357" cy="1563078"/>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a:lnSpc>
                <a:spcPct val="150000"/>
              </a:lnSpc>
              <a:spcBef>
                <a:spcPts val="1200"/>
              </a:spcBef>
              <a:buClr>
                <a:srgbClr val="FFCA08"/>
              </a:buClr>
            </a:pPr>
            <a:r>
              <a:rPr kumimoji="1" lang="ja-JP" altLang="en-US" sz="2400" dirty="0">
                <a:solidFill>
                  <a:prstClr val="black">
                    <a:lumMod val="65000"/>
                    <a:lumOff val="35000"/>
                  </a:prstClr>
                </a:solidFill>
              </a:rPr>
              <a:t>販売・流通・生産の</a:t>
            </a:r>
            <a:r>
              <a:rPr kumimoji="1" lang="ja-JP" altLang="en-US" sz="2800" dirty="0">
                <a:solidFill>
                  <a:schemeClr val="tx1">
                    <a:lumMod val="65000"/>
                    <a:lumOff val="35000"/>
                  </a:schemeClr>
                </a:solidFill>
              </a:rPr>
              <a:t>すべての業者</a:t>
            </a:r>
            <a:r>
              <a:rPr kumimoji="1" lang="ja-JP" altLang="en-US" sz="2400" dirty="0">
                <a:solidFill>
                  <a:prstClr val="black">
                    <a:lumMod val="65000"/>
                    <a:lumOff val="35000"/>
                  </a:prstClr>
                </a:solidFill>
              </a:rPr>
              <a:t>が、</a:t>
            </a:r>
            <a:r>
              <a:rPr kumimoji="1" lang="ja-JP" altLang="en-US" sz="2400" dirty="0">
                <a:solidFill>
                  <a:prstClr val="black">
                    <a:lumMod val="75000"/>
                    <a:lumOff val="25000"/>
                  </a:prstClr>
                </a:solidFill>
              </a:rPr>
              <a:t>需要の激変</a:t>
            </a:r>
            <a:r>
              <a:rPr kumimoji="1" lang="ja-JP" altLang="en-US" sz="2400" dirty="0">
                <a:solidFill>
                  <a:prstClr val="black">
                    <a:lumMod val="65000"/>
                    <a:lumOff val="35000"/>
                  </a:prstClr>
                </a:solidFill>
              </a:rPr>
              <a:t>による「</a:t>
            </a:r>
            <a:r>
              <a:rPr kumimoji="1" lang="ja-JP" altLang="en-US" sz="2800" dirty="0">
                <a:solidFill>
                  <a:schemeClr val="tx1">
                    <a:lumMod val="65000"/>
                    <a:lumOff val="35000"/>
                  </a:schemeClr>
                </a:solidFill>
              </a:rPr>
              <a:t>過剰在庫</a:t>
            </a:r>
            <a:r>
              <a:rPr kumimoji="1" lang="ja-JP" altLang="en-US" sz="2400" dirty="0">
                <a:solidFill>
                  <a:prstClr val="black">
                    <a:lumMod val="65000"/>
                    <a:lumOff val="35000"/>
                  </a:prstClr>
                </a:solidFill>
              </a:rPr>
              <a:t>」を抱える</a:t>
            </a:r>
            <a:endParaRPr kumimoji="1" lang="en-US" altLang="ja-JP" sz="2400" dirty="0">
              <a:solidFill>
                <a:prstClr val="black">
                  <a:lumMod val="65000"/>
                  <a:lumOff val="35000"/>
                </a:prstClr>
              </a:solidFill>
            </a:endParaRPr>
          </a:p>
        </p:txBody>
      </p:sp>
    </p:spTree>
    <p:extLst>
      <p:ext uri="{BB962C8B-B14F-4D97-AF65-F5344CB8AC3E}">
        <p14:creationId xmlns:p14="http://schemas.microsoft.com/office/powerpoint/2010/main" val="1823797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4320028" y="760787"/>
            <a:ext cx="6490952" cy="1017431"/>
          </a:xfrm>
          <a:prstGeom prst="roundRect">
            <a:avLst/>
          </a:prstGeom>
          <a:solidFill>
            <a:schemeClr val="accent1">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solidFill>
                  <a:prstClr val="black">
                    <a:lumMod val="65000"/>
                    <a:lumOff val="35000"/>
                  </a:prstClr>
                </a:solidFill>
              </a:rPr>
              <a:t>１</a:t>
            </a:r>
            <a:r>
              <a:rPr kumimoji="1" lang="en-US" altLang="ja-JP" sz="2400" b="1" dirty="0" smtClean="0">
                <a:solidFill>
                  <a:prstClr val="black">
                    <a:lumMod val="65000"/>
                    <a:lumOff val="35000"/>
                  </a:prstClr>
                </a:solidFill>
              </a:rPr>
              <a:t>.</a:t>
            </a:r>
            <a:r>
              <a:rPr kumimoji="1" lang="ja-JP" altLang="en-US" sz="2400" b="1" dirty="0" smtClean="0">
                <a:solidFill>
                  <a:prstClr val="black">
                    <a:lumMod val="65000"/>
                    <a:lumOff val="35000"/>
                  </a:prstClr>
                </a:solidFill>
              </a:rPr>
              <a:t>「構造」が行動を左右する</a:t>
            </a:r>
            <a:endParaRPr kumimoji="1" lang="en-US" altLang="ja-JP" sz="2400" b="1" dirty="0" smtClean="0">
              <a:solidFill>
                <a:prstClr val="black">
                  <a:lumMod val="65000"/>
                  <a:lumOff val="35000"/>
                </a:prstClr>
              </a:solidFill>
            </a:endParaRPr>
          </a:p>
        </p:txBody>
      </p:sp>
      <p:sp>
        <p:nvSpPr>
          <p:cNvPr id="2" name="タイトル 1"/>
          <p:cNvSpPr>
            <a:spLocks noGrp="1"/>
          </p:cNvSpPr>
          <p:nvPr>
            <p:ph type="title"/>
          </p:nvPr>
        </p:nvSpPr>
        <p:spPr/>
        <p:txBody>
          <a:bodyPr>
            <a:noAutofit/>
          </a:bodyPr>
          <a:lstStyle/>
          <a:p>
            <a:pPr>
              <a:spcBef>
                <a:spcPts val="3000"/>
              </a:spcBef>
            </a:pPr>
            <a:r>
              <a:rPr kumimoji="1" lang="ja-JP" altLang="en-US" sz="3200" dirty="0" smtClean="0"/>
              <a:t>ビール</a:t>
            </a:r>
            <a:r>
              <a:rPr lang="en-US" altLang="ja-JP" sz="3200" dirty="0"/>
              <a:t/>
            </a:r>
            <a:br>
              <a:rPr lang="en-US" altLang="ja-JP" sz="3200" dirty="0"/>
            </a:br>
            <a:r>
              <a:rPr kumimoji="1" lang="ja-JP" altLang="en-US" sz="3200" dirty="0" smtClean="0"/>
              <a:t>ゲーム</a:t>
            </a:r>
            <a:r>
              <a:rPr kumimoji="1" lang="en-US" altLang="ja-JP" sz="3200" dirty="0" smtClean="0"/>
              <a:t/>
            </a:r>
            <a:br>
              <a:rPr kumimoji="1" lang="en-US" altLang="ja-JP" sz="3200" dirty="0" smtClean="0"/>
            </a:br>
            <a:r>
              <a:rPr kumimoji="1" lang="ja-JP" altLang="en-US" sz="2000" dirty="0" smtClean="0"/>
              <a:t>の</a:t>
            </a:r>
            <a:r>
              <a:rPr kumimoji="1" lang="ja-JP" altLang="en-US" sz="4800" dirty="0" smtClean="0"/>
              <a:t>教訓</a:t>
            </a:r>
            <a:endParaRPr kumimoji="1" lang="ja-JP" altLang="en-US" sz="3600" dirty="0"/>
          </a:p>
        </p:txBody>
      </p:sp>
      <p:sp>
        <p:nvSpPr>
          <p:cNvPr id="3" name="コンテンツ プレースホルダー 2"/>
          <p:cNvSpPr>
            <a:spLocks noGrp="1"/>
          </p:cNvSpPr>
          <p:nvPr>
            <p:ph idx="1"/>
          </p:nvPr>
        </p:nvSpPr>
        <p:spPr>
          <a:xfrm>
            <a:off x="3907904" y="760787"/>
            <a:ext cx="7315200" cy="5327281"/>
          </a:xfrm>
        </p:spPr>
        <p:txBody>
          <a:bodyPr>
            <a:normAutofit/>
          </a:bodyPr>
          <a:lstStyle/>
          <a:p>
            <a:pPr marL="0" indent="0">
              <a:lnSpc>
                <a:spcPct val="200000"/>
              </a:lnSpc>
              <a:buNone/>
            </a:pPr>
            <a:r>
              <a:rPr kumimoji="1" lang="ja-JP" altLang="en-US" sz="2400" dirty="0" smtClean="0"/>
              <a:t>　　</a:t>
            </a:r>
            <a:endParaRPr kumimoji="1" lang="en-US" altLang="ja-JP" sz="2400" dirty="0" smtClean="0"/>
          </a:p>
        </p:txBody>
      </p:sp>
      <p:sp>
        <p:nvSpPr>
          <p:cNvPr id="10" name="角丸四角形 9"/>
          <p:cNvSpPr/>
          <p:nvPr/>
        </p:nvSpPr>
        <p:spPr>
          <a:xfrm>
            <a:off x="4320028" y="4858136"/>
            <a:ext cx="6490952" cy="1229932"/>
          </a:xfrm>
          <a:prstGeom prst="roundRect">
            <a:avLst/>
          </a:prstGeom>
          <a:solidFill>
            <a:schemeClr val="accent1">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solidFill>
                  <a:schemeClr val="tx1">
                    <a:lumMod val="75000"/>
                    <a:lumOff val="25000"/>
                  </a:schemeClr>
                </a:solidFill>
              </a:rPr>
              <a:t>３</a:t>
            </a:r>
            <a:r>
              <a:rPr kumimoji="1" lang="en-US" altLang="ja-JP" sz="2400" dirty="0" smtClean="0">
                <a:solidFill>
                  <a:schemeClr val="tx1">
                    <a:lumMod val="75000"/>
                    <a:lumOff val="25000"/>
                  </a:schemeClr>
                </a:solidFill>
              </a:rPr>
              <a:t>.</a:t>
            </a:r>
            <a:r>
              <a:rPr lang="ja-JP" altLang="en-US" sz="2400" b="1" dirty="0">
                <a:solidFill>
                  <a:schemeClr val="tx1">
                    <a:lumMod val="75000"/>
                    <a:lumOff val="25000"/>
                  </a:schemeClr>
                </a:solidFill>
                <a:latin typeface="+mn-ea"/>
              </a:rPr>
              <a:t>考え方を変えることが改善につながる</a:t>
            </a:r>
            <a:endParaRPr lang="en-US" altLang="ja-JP" sz="2400" b="1" dirty="0">
              <a:solidFill>
                <a:schemeClr val="tx1">
                  <a:lumMod val="75000"/>
                  <a:lumOff val="25000"/>
                </a:schemeClr>
              </a:solidFill>
              <a:latin typeface="+mn-ea"/>
            </a:endParaRPr>
          </a:p>
        </p:txBody>
      </p:sp>
      <p:sp>
        <p:nvSpPr>
          <p:cNvPr id="12" name="角丸四角形 11"/>
          <p:cNvSpPr/>
          <p:nvPr/>
        </p:nvSpPr>
        <p:spPr>
          <a:xfrm>
            <a:off x="4320028" y="2703211"/>
            <a:ext cx="6490952" cy="1229932"/>
          </a:xfrm>
          <a:prstGeom prst="roundRect">
            <a:avLst/>
          </a:prstGeom>
          <a:solidFill>
            <a:schemeClr val="accent1">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marL="502920" lvl="1" indent="0">
              <a:buNone/>
            </a:pPr>
            <a:r>
              <a:rPr kumimoji="1" lang="ja-JP" altLang="en-US" sz="2400" dirty="0" smtClean="0">
                <a:solidFill>
                  <a:prstClr val="black">
                    <a:lumMod val="65000"/>
                    <a:lumOff val="35000"/>
                  </a:prstClr>
                </a:solidFill>
              </a:rPr>
              <a:t>２</a:t>
            </a:r>
            <a:r>
              <a:rPr kumimoji="1" lang="en-US" altLang="ja-JP" sz="2400" dirty="0" smtClean="0">
                <a:solidFill>
                  <a:prstClr val="black">
                    <a:lumMod val="65000"/>
                    <a:lumOff val="35000"/>
                  </a:prstClr>
                </a:solidFill>
              </a:rPr>
              <a:t>.</a:t>
            </a:r>
            <a:r>
              <a:rPr kumimoji="1" lang="ja-JP" altLang="en-US" sz="2400" b="1" dirty="0" smtClean="0">
                <a:solidFill>
                  <a:prstClr val="black">
                    <a:lumMod val="65000"/>
                    <a:lumOff val="35000"/>
                  </a:prstClr>
                </a:solidFill>
              </a:rPr>
              <a:t>人間</a:t>
            </a:r>
            <a:r>
              <a:rPr kumimoji="1" lang="ja-JP" altLang="en-US" sz="2400" b="1" dirty="0">
                <a:solidFill>
                  <a:prstClr val="black">
                    <a:lumMod val="65000"/>
                    <a:lumOff val="35000"/>
                  </a:prstClr>
                </a:solidFill>
              </a:rPr>
              <a:t>組織の構造は複雑微妙である</a:t>
            </a:r>
            <a:endParaRPr kumimoji="1" lang="en-US" altLang="ja-JP" sz="2200" b="1" dirty="0">
              <a:solidFill>
                <a:schemeClr val="tx1">
                  <a:lumMod val="75000"/>
                  <a:lumOff val="25000"/>
                </a:schemeClr>
              </a:solidFill>
            </a:endParaRPr>
          </a:p>
        </p:txBody>
      </p:sp>
    </p:spTree>
    <p:extLst>
      <p:ext uri="{BB962C8B-B14F-4D97-AF65-F5344CB8AC3E}">
        <p14:creationId xmlns:p14="http://schemas.microsoft.com/office/powerpoint/2010/main" val="22072665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インテグラル">
  <a:themeElements>
    <a:clrScheme name="インテグラル">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インテグラル">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インテグラル">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1751</TotalTime>
  <Words>1175</Words>
  <Application>Microsoft Office PowerPoint</Application>
  <PresentationFormat>ワイド画面</PresentationFormat>
  <Paragraphs>201</Paragraphs>
  <Slides>23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23</vt:i4>
      </vt:variant>
    </vt:vector>
  </HeadingPairs>
  <TitlesOfParts>
    <vt:vector size="31" baseType="lpstr">
      <vt:lpstr>ＭＳ Ｐゴシック</vt:lpstr>
      <vt:lpstr>メイリオ</vt:lpstr>
      <vt:lpstr>Calibri</vt:lpstr>
      <vt:lpstr>Tw Cen MT</vt:lpstr>
      <vt:lpstr>Tw Cen MT Condensed</vt:lpstr>
      <vt:lpstr>Wingdings</vt:lpstr>
      <vt:lpstr>Wingdings 3</vt:lpstr>
      <vt:lpstr>インテグラル</vt:lpstr>
      <vt:lpstr>第３章振り返り システムの囚人、考え方の囚人？ ―「ビール・ゲーム」の教訓</vt:lpstr>
      <vt:lpstr>ビール ゲームとは</vt:lpstr>
      <vt:lpstr>ビール ゲームとは</vt:lpstr>
      <vt:lpstr>ビール ゲームとは</vt:lpstr>
      <vt:lpstr>ビール ゲームとは</vt:lpstr>
      <vt:lpstr>ビール ゲームとは</vt:lpstr>
      <vt:lpstr>ビール ゲームとは</vt:lpstr>
      <vt:lpstr>ビール ゲーム の結果</vt:lpstr>
      <vt:lpstr>ビール ゲーム の教訓</vt:lpstr>
      <vt:lpstr> 前々回学んだ 学習障害 に当てはめる</vt:lpstr>
      <vt:lpstr>ビール・ゲームの 成績改善策</vt:lpstr>
      <vt:lpstr>複雑な状況での 思考様式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第３章　要約</dc:title>
  <dc:creator>takita yuuka</dc:creator>
  <cp:lastModifiedBy>齋藤実奈子</cp:lastModifiedBy>
  <cp:revision>81</cp:revision>
  <cp:lastPrinted>2014-10-16T02:34:05Z</cp:lastPrinted>
  <dcterms:created xsi:type="dcterms:W3CDTF">2014-10-06T03:23:32Z</dcterms:created>
  <dcterms:modified xsi:type="dcterms:W3CDTF">2014-10-19T11:44:53Z</dcterms:modified>
</cp:coreProperties>
</file>