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3" r:id="rId1"/>
  </p:sldMasterIdLst>
  <p:notesMasterIdLst>
    <p:notesMasterId r:id="rId10"/>
  </p:notesMasterIdLst>
  <p:handoutMasterIdLst>
    <p:handoutMasterId r:id="rId11"/>
  </p:handoutMasterIdLst>
  <p:sldIdLst>
    <p:sldId id="293" r:id="rId2"/>
    <p:sldId id="289" r:id="rId3"/>
    <p:sldId id="290" r:id="rId4"/>
    <p:sldId id="291" r:id="rId5"/>
    <p:sldId id="292" r:id="rId6"/>
    <p:sldId id="279" r:id="rId7"/>
    <p:sldId id="275" r:id="rId8"/>
    <p:sldId id="274" r:id="rId9"/>
  </p:sldIdLst>
  <p:sldSz cx="12192000" cy="6858000"/>
  <p:notesSz cx="6888163" cy="100203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0160"/>
    <a:srgbClr val="FF5050"/>
    <a:srgbClr val="996633"/>
    <a:srgbClr val="3A1D00"/>
    <a:srgbClr val="111111"/>
    <a:srgbClr val="FF9933"/>
    <a:srgbClr val="0B333F"/>
    <a:srgbClr val="866B5C"/>
    <a:srgbClr val="151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424" autoAdjust="0"/>
  </p:normalViewPr>
  <p:slideViewPr>
    <p:cSldViewPr>
      <p:cViewPr varScale="1">
        <p:scale>
          <a:sx n="61" d="100"/>
          <a:sy n="61" d="100"/>
        </p:scale>
        <p:origin x="1080" y="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65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333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2097" y="0"/>
            <a:ext cx="2984871" cy="50333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091188A6-8C5F-41B2-8165-72B88828A2EC}" type="datetimeFigureOut">
              <a:rPr kumimoji="1" lang="ja-JP" altLang="en-US" smtClean="0"/>
              <a:t>2014/10/26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516967"/>
            <a:ext cx="2984871" cy="50333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2097" y="9516967"/>
            <a:ext cx="2984871" cy="50333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A14713C4-C033-4D1C-AB7A-2E4179DFDA5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61228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902097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pPr>
              <a:defRPr/>
            </a:pPr>
            <a:fld id="{1688202D-8F40-4159-AC75-6F07E595562E}" type="datetimeFigureOut">
              <a:rPr lang="ja-JP" altLang="en-US"/>
              <a:pPr>
                <a:defRPr/>
              </a:pPr>
              <a:t>2014/10/26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ja-JP" altLang="en-US" noProof="0" dirty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51696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902097" y="951696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pPr>
              <a:defRPr/>
            </a:pPr>
            <a:fld id="{D596FA5A-B3FF-4EB2-AA0E-CC5C59A6C57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25300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802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2546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9190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357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7084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6571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7360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9681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124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1951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D691C-A227-4853-93F4-2523FEE2125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2014/10/26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F15E2C94-3978-4DA4-BD39-BD2AE6E6E1AC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9255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ja-JP" dirty="0" smtClean="0"/>
              <a:t>COPYRIGHT</a:t>
            </a: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1B8CF51-9D4E-4B65-AA36-58D09E8554DB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874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0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9.png"/><Relationship Id="rId3" Type="http://schemas.openxmlformats.org/officeDocument/2006/relationships/image" Target="../media/image16.png"/><Relationship Id="rId7" Type="http://schemas.openxmlformats.org/officeDocument/2006/relationships/image" Target="../media/image15.png"/><Relationship Id="rId12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0" Type="http://schemas.openxmlformats.org/officeDocument/2006/relationships/image" Target="../media/image22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Relationship Id="rId1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4668" y="4404979"/>
            <a:ext cx="2386559" cy="238655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52259"/>
            <a:ext cx="5740988" cy="4305741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8067" y="4941169"/>
            <a:ext cx="2913933" cy="193909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6209" y="-7896"/>
            <a:ext cx="4839452" cy="4839452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6"/>
          <a:srcRect t="17679" b="16948"/>
          <a:stretch/>
        </p:blipFill>
        <p:spPr>
          <a:xfrm>
            <a:off x="1221285" y="2074437"/>
            <a:ext cx="6193952" cy="2330542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58494" y="-34741"/>
            <a:ext cx="2543131" cy="2109178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84637" y="-28737"/>
            <a:ext cx="2436575" cy="210317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62329" y="-7896"/>
            <a:ext cx="3816424" cy="2932840"/>
          </a:xfrm>
          <a:prstGeom prst="rect">
            <a:avLst/>
          </a:prstGeom>
        </p:spPr>
      </p:pic>
      <p:pic>
        <p:nvPicPr>
          <p:cNvPr id="6" name="コンテンツ プレースホルダー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4647" y="1162580"/>
            <a:ext cx="6048672" cy="4838937"/>
          </a:xfrm>
          <a:prstGeom prst="rect">
            <a:avLst/>
          </a:prstGeom>
          <a:ln>
            <a:noFill/>
          </a:ln>
          <a:effectLst>
            <a:outerShdw blurRad="381000" dist="88900" dir="3420000" sx="102000" sy="102000" algn="tl" rotWithShape="0">
              <a:srgbClr val="000000">
                <a:alpha val="85000"/>
              </a:srgbClr>
            </a:outerShdw>
          </a:effectLst>
          <a:scene3d>
            <a:camera prst="orthographicFront"/>
            <a:lightRig rig="threePt" dir="t"/>
          </a:scene3d>
          <a:sp3d>
            <a:bevelT w="19050" h="146050"/>
          </a:sp3d>
        </p:spPr>
      </p:pic>
    </p:spTree>
    <p:extLst>
      <p:ext uri="{BB962C8B-B14F-4D97-AF65-F5344CB8AC3E}">
        <p14:creationId xmlns:p14="http://schemas.microsoft.com/office/powerpoint/2010/main" val="179246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84783"/>
          </a:xfrm>
          <a:solidFill>
            <a:srgbClr val="AE0160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日本マクドナルド</a:t>
            </a:r>
            <a:endParaRPr kumimoji="1" lang="ja-JP" altLang="en-US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11424" y="2060848"/>
            <a:ext cx="10585176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・期限切れ肉の使用</a:t>
            </a:r>
            <a:endParaRPr lang="en-US" altLang="ja-JP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0" indent="0">
              <a:buNone/>
            </a:pPr>
            <a:endParaRPr lang="en-US" altLang="ja-JP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0" indent="0">
              <a:buNone/>
            </a:pPr>
            <a:r>
              <a:rPr kumimoji="1" lang="ja-JP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・業績</a:t>
            </a:r>
            <a:r>
              <a:rPr lang="ja-JP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不振</a:t>
            </a:r>
            <a:endParaRPr lang="en-US" altLang="ja-JP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0" indent="0">
              <a:buNone/>
            </a:pPr>
            <a:endParaRPr kumimoji="1" lang="en-US" altLang="ja-JP" sz="2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0" indent="0">
              <a:buNone/>
            </a:pPr>
            <a:endParaRPr kumimoji="1" lang="en-US" altLang="ja-JP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7" name="コンテンツ プレースホルダ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6020" y="0"/>
            <a:ext cx="1855979" cy="1484783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4232" y="2708920"/>
            <a:ext cx="2676525" cy="170497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424" y="4077072"/>
            <a:ext cx="3528759" cy="197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20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99456" y="6381328"/>
            <a:ext cx="10801200" cy="33513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ja-JP" altLang="en-US" sz="1000" dirty="0" smtClean="0">
                <a:solidFill>
                  <a:srgbClr val="3A1D00"/>
                </a:solidFill>
                <a:latin typeface="+mn-ea"/>
              </a:rPr>
              <a:t>日本マクドナルドホールディングス株式会社　セールス・財務データより　</a:t>
            </a:r>
            <a:r>
              <a:rPr lang="en-US" altLang="ja-JP" sz="1000" dirty="0" smtClean="0">
                <a:solidFill>
                  <a:srgbClr val="3A1D00"/>
                </a:solidFill>
                <a:latin typeface="+mn-ea"/>
              </a:rPr>
              <a:t>(</a:t>
            </a:r>
            <a:r>
              <a:rPr lang="en-US" altLang="ja-JP" sz="1000" dirty="0">
                <a:solidFill>
                  <a:srgbClr val="3A1D00"/>
                </a:solidFill>
                <a:latin typeface="+mn-ea"/>
              </a:rPr>
              <a:t>http://www.mcd-holdings.co.jp/financial/summaly/)</a:t>
            </a:r>
            <a:endParaRPr kumimoji="1" lang="en-US" altLang="ja-JP" sz="1000" dirty="0">
              <a:solidFill>
                <a:srgbClr val="3A1D00"/>
              </a:solidFill>
              <a:latin typeface="+mn-ea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608" y="908720"/>
            <a:ext cx="6984776" cy="488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42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99456" y="6381328"/>
            <a:ext cx="10801200" cy="33513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ja-JP" altLang="en-US" sz="1000" dirty="0" smtClean="0">
                <a:solidFill>
                  <a:srgbClr val="3A1D00"/>
                </a:solidFill>
                <a:latin typeface="+mn-ea"/>
              </a:rPr>
              <a:t>日本マクドナルドホールディングス株式会社　平成</a:t>
            </a:r>
            <a:r>
              <a:rPr lang="en-US" altLang="ja-JP" sz="1000" dirty="0" smtClean="0">
                <a:solidFill>
                  <a:srgbClr val="3A1D00"/>
                </a:solidFill>
                <a:latin typeface="+mn-ea"/>
              </a:rPr>
              <a:t>26</a:t>
            </a:r>
            <a:r>
              <a:rPr lang="ja-JP" altLang="en-US" sz="1000" dirty="0" smtClean="0">
                <a:solidFill>
                  <a:srgbClr val="3A1D00"/>
                </a:solidFill>
                <a:latin typeface="+mn-ea"/>
              </a:rPr>
              <a:t>年度</a:t>
            </a:r>
            <a:r>
              <a:rPr lang="en-US" altLang="ja-JP" sz="1000" dirty="0" smtClean="0">
                <a:solidFill>
                  <a:srgbClr val="3A1D00"/>
                </a:solidFill>
                <a:latin typeface="+mn-ea"/>
              </a:rPr>
              <a:t>12</a:t>
            </a:r>
            <a:r>
              <a:rPr lang="ja-JP" altLang="en-US" sz="1000" dirty="0" smtClean="0">
                <a:solidFill>
                  <a:srgbClr val="3A1D00"/>
                </a:solidFill>
                <a:latin typeface="+mn-ea"/>
              </a:rPr>
              <a:t>月期通期業績予想プレゼンテーション資料より　</a:t>
            </a:r>
            <a:r>
              <a:rPr lang="en-US" altLang="ja-JP" sz="1000" dirty="0">
                <a:solidFill>
                  <a:srgbClr val="3A1D00"/>
                </a:solidFill>
                <a:latin typeface="+mn-ea"/>
              </a:rPr>
              <a:t>(http://www.mcd-holdings.co.jp/pdf/2014/2014_irforecastrevision.pdf)</a:t>
            </a:r>
            <a:endParaRPr kumimoji="1" lang="en-US" altLang="ja-JP" sz="1000" dirty="0">
              <a:solidFill>
                <a:srgbClr val="3A1D00"/>
              </a:solidFill>
              <a:latin typeface="+mn-ea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576" y="620688"/>
            <a:ext cx="7992888" cy="5428076"/>
          </a:xfrm>
          <a:prstGeom prst="rect">
            <a:avLst/>
          </a:prstGeom>
        </p:spPr>
      </p:pic>
      <p:sp>
        <p:nvSpPr>
          <p:cNvPr id="2" name="円/楕円 1"/>
          <p:cNvSpPr/>
          <p:nvPr/>
        </p:nvSpPr>
        <p:spPr>
          <a:xfrm>
            <a:off x="6744072" y="3645024"/>
            <a:ext cx="1224136" cy="5040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6744072" y="5229200"/>
            <a:ext cx="1224136" cy="5040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0897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84783"/>
          </a:xfrm>
          <a:solidFill>
            <a:srgbClr val="AE0160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日本マクドナルド</a:t>
            </a:r>
            <a:endParaRPr kumimoji="1" lang="ja-JP" altLang="en-US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95400" y="1988840"/>
            <a:ext cx="10801200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b="1" dirty="0" smtClean="0">
                <a:solidFill>
                  <a:srgbClr val="3A1D00"/>
                </a:solidFill>
                <a:latin typeface="+mn-ea"/>
              </a:rPr>
              <a:t>・「</a:t>
            </a:r>
            <a:r>
              <a:rPr lang="ja-JP" altLang="en-US" sz="2200" b="1" dirty="0">
                <a:solidFill>
                  <a:srgbClr val="3A1D00"/>
                </a:solidFill>
                <a:latin typeface="+mn-ea"/>
              </a:rPr>
              <a:t>バリュー戦略</a:t>
            </a:r>
            <a:r>
              <a:rPr lang="ja-JP" altLang="en-US" sz="2200" b="1" dirty="0" smtClean="0">
                <a:solidFill>
                  <a:srgbClr val="3A1D00"/>
                </a:solidFill>
                <a:latin typeface="+mn-ea"/>
              </a:rPr>
              <a:t>」</a:t>
            </a:r>
            <a:endParaRPr lang="en-US" altLang="ja-JP" sz="2200" b="1" dirty="0" smtClean="0">
              <a:solidFill>
                <a:srgbClr val="3A1D00"/>
              </a:solidFill>
              <a:latin typeface="+mn-ea"/>
            </a:endParaRPr>
          </a:p>
          <a:p>
            <a:pPr marL="0" indent="0">
              <a:buNone/>
            </a:pPr>
            <a:r>
              <a:rPr lang="ja-JP" altLang="en-US" sz="2200" b="1" dirty="0" smtClean="0">
                <a:solidFill>
                  <a:srgbClr val="3A1D00"/>
                </a:solidFill>
                <a:latin typeface="+mn-ea"/>
              </a:rPr>
              <a:t>　・・</a:t>
            </a:r>
            <a:r>
              <a:rPr lang="ja-JP" altLang="en-US" sz="2200" b="1" dirty="0">
                <a:solidFill>
                  <a:srgbClr val="3A1D00"/>
                </a:solidFill>
                <a:latin typeface="+mn-ea"/>
              </a:rPr>
              <a:t>・</a:t>
            </a:r>
            <a:r>
              <a:rPr lang="en-US" altLang="ja-JP" sz="2200" b="1" dirty="0" smtClean="0">
                <a:solidFill>
                  <a:srgbClr val="3A1D00"/>
                </a:solidFill>
                <a:latin typeface="+mn-ea"/>
              </a:rPr>
              <a:t>100</a:t>
            </a:r>
            <a:r>
              <a:rPr lang="ja-JP" altLang="en-US" sz="2200" b="1" dirty="0">
                <a:solidFill>
                  <a:srgbClr val="3A1D00"/>
                </a:solidFill>
                <a:latin typeface="+mn-ea"/>
              </a:rPr>
              <a:t>円や</a:t>
            </a:r>
            <a:r>
              <a:rPr lang="en-US" altLang="ja-JP" sz="2200" b="1" dirty="0">
                <a:solidFill>
                  <a:srgbClr val="3A1D00"/>
                </a:solidFill>
                <a:latin typeface="+mn-ea"/>
              </a:rPr>
              <a:t>120</a:t>
            </a:r>
            <a:r>
              <a:rPr lang="ja-JP" altLang="en-US" sz="2200" b="1" dirty="0">
                <a:solidFill>
                  <a:srgbClr val="3A1D00"/>
                </a:solidFill>
                <a:latin typeface="+mn-ea"/>
              </a:rPr>
              <a:t>円の低価格メニューを強化し、客数を一気に伸ばした後、客単価を押し上げる商品を出し既存店売上高を</a:t>
            </a:r>
            <a:r>
              <a:rPr lang="ja-JP" altLang="en-US" sz="2200" b="1" dirty="0" smtClean="0">
                <a:solidFill>
                  <a:srgbClr val="3A1D00"/>
                </a:solidFill>
                <a:latin typeface="+mn-ea"/>
              </a:rPr>
              <a:t>伸ばす戦略。</a:t>
            </a:r>
            <a:endParaRPr lang="en-US" altLang="ja-JP" sz="2200" b="1" dirty="0" smtClean="0">
              <a:solidFill>
                <a:srgbClr val="3A1D00"/>
              </a:solidFill>
              <a:latin typeface="+mn-ea"/>
            </a:endParaRPr>
          </a:p>
          <a:p>
            <a:pPr marL="0" indent="0">
              <a:buNone/>
            </a:pPr>
            <a:r>
              <a:rPr lang="ja-JP" altLang="en-US" sz="2200" b="1" dirty="0" smtClean="0">
                <a:solidFill>
                  <a:srgbClr val="3A1D00"/>
                </a:solidFill>
                <a:latin typeface="+mn-ea"/>
              </a:rPr>
              <a:t>原田泳</a:t>
            </a:r>
            <a:r>
              <a:rPr lang="ja-JP" altLang="en-US" sz="2200" b="1" dirty="0">
                <a:solidFill>
                  <a:srgbClr val="3A1D00"/>
                </a:solidFill>
                <a:latin typeface="+mn-ea"/>
              </a:rPr>
              <a:t>幸</a:t>
            </a:r>
            <a:r>
              <a:rPr lang="ja-JP" altLang="en-US" sz="2200" b="1" dirty="0" smtClean="0">
                <a:solidFill>
                  <a:srgbClr val="3A1D00"/>
                </a:solidFill>
                <a:latin typeface="+mn-ea"/>
              </a:rPr>
              <a:t>・元会長兼</a:t>
            </a:r>
            <a:r>
              <a:rPr lang="ja-JP" altLang="en-US" sz="2200" b="1" dirty="0">
                <a:solidFill>
                  <a:srgbClr val="3A1D00"/>
                </a:solidFill>
                <a:latin typeface="+mn-ea"/>
              </a:rPr>
              <a:t>社長兼</a:t>
            </a:r>
            <a:r>
              <a:rPr lang="en-US" altLang="ja-JP" sz="2200" b="1" dirty="0">
                <a:solidFill>
                  <a:srgbClr val="3A1D00"/>
                </a:solidFill>
                <a:latin typeface="+mn-ea"/>
              </a:rPr>
              <a:t>CEO</a:t>
            </a:r>
            <a:r>
              <a:rPr lang="ja-JP" altLang="en-US" sz="2200" b="1" dirty="0">
                <a:solidFill>
                  <a:srgbClr val="3A1D00"/>
                </a:solidFill>
                <a:latin typeface="+mn-ea"/>
              </a:rPr>
              <a:t>（最高経営責任者）はこの手法で、</a:t>
            </a:r>
            <a:r>
              <a:rPr lang="en-US" altLang="ja-JP" sz="2200" b="1" dirty="0">
                <a:solidFill>
                  <a:srgbClr val="3A1D00"/>
                </a:solidFill>
                <a:latin typeface="+mn-ea"/>
              </a:rPr>
              <a:t>2004</a:t>
            </a:r>
            <a:r>
              <a:rPr lang="ja-JP" altLang="en-US" sz="2200" b="1" dirty="0">
                <a:solidFill>
                  <a:srgbClr val="3A1D00"/>
                </a:solidFill>
                <a:latin typeface="+mn-ea"/>
              </a:rPr>
              <a:t>年の社長就任以降、</a:t>
            </a:r>
            <a:r>
              <a:rPr lang="en-US" altLang="ja-JP" sz="2200" b="1" dirty="0">
                <a:solidFill>
                  <a:srgbClr val="3A1D00"/>
                </a:solidFill>
                <a:latin typeface="+mn-ea"/>
              </a:rPr>
              <a:t>8</a:t>
            </a:r>
            <a:r>
              <a:rPr lang="ja-JP" altLang="en-US" sz="2200" b="1" dirty="0">
                <a:solidFill>
                  <a:srgbClr val="3A1D00"/>
                </a:solidFill>
                <a:latin typeface="+mn-ea"/>
              </a:rPr>
              <a:t>年連続で既存店売上高を伸ばしてきた</a:t>
            </a:r>
            <a:r>
              <a:rPr lang="ja-JP" altLang="en-US" sz="2200" b="1" dirty="0" smtClean="0">
                <a:solidFill>
                  <a:srgbClr val="3A1D00"/>
                </a:solidFill>
                <a:latin typeface="+mn-ea"/>
              </a:rPr>
              <a:t>。</a:t>
            </a:r>
            <a:endParaRPr lang="en-US" altLang="ja-JP" sz="2200" b="1" dirty="0" smtClean="0">
              <a:solidFill>
                <a:srgbClr val="3A1D00"/>
              </a:solidFill>
              <a:latin typeface="+mn-ea"/>
            </a:endParaRPr>
          </a:p>
          <a:p>
            <a:pPr marL="0" indent="0">
              <a:buNone/>
            </a:pPr>
            <a:endParaRPr kumimoji="1" lang="en-US" altLang="ja-JP" sz="2200" b="1" dirty="0" smtClean="0">
              <a:solidFill>
                <a:srgbClr val="3A1D00"/>
              </a:solidFill>
              <a:latin typeface="+mn-ea"/>
            </a:endParaRPr>
          </a:p>
          <a:p>
            <a:pPr marL="0" indent="0">
              <a:buNone/>
            </a:pPr>
            <a:r>
              <a:rPr lang="ja-JP" altLang="en-US" sz="2200" b="1" dirty="0" smtClean="0">
                <a:solidFill>
                  <a:srgbClr val="3A1D00"/>
                </a:solidFill>
                <a:latin typeface="+mn-ea"/>
              </a:rPr>
              <a:t>・</a:t>
            </a:r>
            <a:r>
              <a:rPr lang="ja-JP" altLang="en-US" sz="3600" b="1" dirty="0" smtClean="0">
                <a:solidFill>
                  <a:srgbClr val="3A1D00"/>
                </a:solidFill>
                <a:latin typeface="+mn-ea"/>
              </a:rPr>
              <a:t>「安かろう悪かろう」</a:t>
            </a:r>
            <a:r>
              <a:rPr lang="ja-JP" altLang="en-US" sz="2200" b="1" dirty="0" smtClean="0">
                <a:solidFill>
                  <a:srgbClr val="3A1D00"/>
                </a:solidFill>
                <a:latin typeface="+mn-ea"/>
              </a:rPr>
              <a:t>のイメージ</a:t>
            </a:r>
            <a:endParaRPr lang="en-US" altLang="ja-JP" sz="2200" b="1" dirty="0" smtClean="0">
              <a:solidFill>
                <a:srgbClr val="3A1D00"/>
              </a:solidFill>
              <a:latin typeface="+mn-ea"/>
            </a:endParaRPr>
          </a:p>
          <a:p>
            <a:pPr marL="0" indent="0">
              <a:buNone/>
            </a:pPr>
            <a:endParaRPr kumimoji="1" lang="en-US" altLang="ja-JP" sz="2200" b="1" dirty="0">
              <a:solidFill>
                <a:srgbClr val="3A1D00"/>
              </a:solidFill>
              <a:latin typeface="+mn-ea"/>
            </a:endParaRPr>
          </a:p>
          <a:p>
            <a:pPr marL="0" indent="0">
              <a:buNone/>
            </a:pPr>
            <a:endParaRPr kumimoji="1" lang="en-US" altLang="ja-JP" sz="2200" b="1" dirty="0" smtClean="0">
              <a:solidFill>
                <a:srgbClr val="3A1D00"/>
              </a:solidFill>
              <a:latin typeface="+mn-ea"/>
            </a:endParaRPr>
          </a:p>
        </p:txBody>
      </p:sp>
      <p:pic>
        <p:nvPicPr>
          <p:cNvPr id="7" name="コンテンツ プレースホルダ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6020" y="0"/>
            <a:ext cx="1855979" cy="148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53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円/楕円 4"/>
          <p:cNvSpPr/>
          <p:nvPr/>
        </p:nvSpPr>
        <p:spPr>
          <a:xfrm>
            <a:off x="5738688" y="1340768"/>
            <a:ext cx="6333976" cy="568863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円/楕円 2"/>
          <p:cNvSpPr/>
          <p:nvPr/>
        </p:nvSpPr>
        <p:spPr>
          <a:xfrm>
            <a:off x="0" y="1340768"/>
            <a:ext cx="6349868" cy="568863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00048">
            <a:off x="9123475" y="3825087"/>
            <a:ext cx="2247166" cy="42707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84783"/>
          </a:xfrm>
          <a:solidFill>
            <a:srgbClr val="AE0160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成長の限界</a:t>
            </a:r>
            <a:endParaRPr kumimoji="1" lang="ja-JP" altLang="en-US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1310761" y="5284691"/>
            <a:ext cx="1924000" cy="78025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原価低減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7048026" y="5182777"/>
            <a:ext cx="2982871" cy="99734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ブランドイメージ</a:t>
            </a:r>
            <a:endParaRPr kumimoji="1" lang="en-US" altLang="ja-JP" sz="20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（品質・サービス）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4384638" y="4707097"/>
            <a:ext cx="1183611" cy="79886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規模</a:t>
            </a:r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</a:t>
            </a:r>
            <a:r>
              <a:rPr lang="ja-JP" altLang="en-US" sz="2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経済性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9857658" y="2196199"/>
            <a:ext cx="1636476" cy="79208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販売不振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4841710" y="1737826"/>
            <a:ext cx="2113438" cy="14401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売上</a:t>
            </a:r>
            <a:endParaRPr kumimoji="1" lang="ja-JP" altLang="en-US" sz="24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6" name="爆発 1 25"/>
          <p:cNvSpPr/>
          <p:nvPr/>
        </p:nvSpPr>
        <p:spPr>
          <a:xfrm>
            <a:off x="9311517" y="3756469"/>
            <a:ext cx="1474108" cy="1112456"/>
          </a:xfrm>
          <a:prstGeom prst="irregularSeal1">
            <a:avLst/>
          </a:prstGeom>
          <a:solidFill>
            <a:srgbClr val="FFFF00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rgbClr val="FF0000"/>
                </a:solidFill>
                <a:latin typeface="+mn-ea"/>
              </a:rPr>
              <a:t>遅れ</a:t>
            </a: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134603">
            <a:off x="4554060" y="3808451"/>
            <a:ext cx="1381933" cy="332612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82881">
            <a:off x="5726527" y="4059145"/>
            <a:ext cx="2059696" cy="357478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09433" y="2192008"/>
            <a:ext cx="893055" cy="328946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78547">
            <a:off x="706509" y="2834567"/>
            <a:ext cx="1280067" cy="292222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925" y="2252965"/>
            <a:ext cx="2525965" cy="450069"/>
          </a:xfrm>
          <a:prstGeom prst="rect">
            <a:avLst/>
          </a:prstGeom>
        </p:spPr>
      </p:pic>
      <p:pic>
        <p:nvPicPr>
          <p:cNvPr id="74" name="図 7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4097" y="3539989"/>
            <a:ext cx="1353020" cy="918926"/>
          </a:xfrm>
          <a:prstGeom prst="rect">
            <a:avLst/>
          </a:prstGeom>
        </p:spPr>
      </p:pic>
      <p:pic>
        <p:nvPicPr>
          <p:cNvPr id="76" name="図 7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88891" y="3514395"/>
            <a:ext cx="786829" cy="10274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</p:pic>
      <p:sp>
        <p:nvSpPr>
          <p:cNvPr id="45" name="角丸四角形 44"/>
          <p:cNvSpPr/>
          <p:nvPr/>
        </p:nvSpPr>
        <p:spPr>
          <a:xfrm>
            <a:off x="276145" y="3578101"/>
            <a:ext cx="1547966" cy="78025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低価格化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6" name="角丸四角形 45"/>
          <p:cNvSpPr/>
          <p:nvPr/>
        </p:nvSpPr>
        <p:spPr>
          <a:xfrm>
            <a:off x="1799350" y="1958809"/>
            <a:ext cx="2003663" cy="79534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マーケット</a:t>
            </a:r>
            <a:r>
              <a:rPr lang="ja-JP" altLang="en-US" sz="2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シェア</a:t>
            </a:r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の増加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47" name="図 4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9203">
            <a:off x="3292952" y="5371716"/>
            <a:ext cx="1010321" cy="335256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66103">
            <a:off x="1185601" y="4662699"/>
            <a:ext cx="851969" cy="35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07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円/楕円 2"/>
          <p:cNvSpPr/>
          <p:nvPr/>
        </p:nvSpPr>
        <p:spPr>
          <a:xfrm>
            <a:off x="6054190" y="1461473"/>
            <a:ext cx="5754166" cy="55446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r="5400000" algn="ctr" rotWithShape="0">
              <a:srgbClr val="000000">
                <a:alpha val="0"/>
              </a:srgb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円/楕円 31"/>
          <p:cNvSpPr/>
          <p:nvPr/>
        </p:nvSpPr>
        <p:spPr>
          <a:xfrm>
            <a:off x="274357" y="1516822"/>
            <a:ext cx="6329243" cy="565659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517" y="2131661"/>
            <a:ext cx="1995614" cy="51107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84783"/>
          </a:xfrm>
          <a:solidFill>
            <a:srgbClr val="AE0160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問題のすり替え</a:t>
            </a:r>
            <a:endParaRPr kumimoji="1" lang="ja-JP" altLang="en-US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8877107" y="1853753"/>
            <a:ext cx="2691501" cy="99868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ブランドイメージ向上の必要性を認識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658365" y="1979456"/>
            <a:ext cx="1636476" cy="79208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販売不振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4383634" y="1725478"/>
            <a:ext cx="3037981" cy="155758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ブランドイメージ</a:t>
            </a:r>
            <a:endParaRPr lang="en-US" altLang="ja-JP" sz="20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2000" b="1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ja-JP" altLang="en-US" sz="20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品質・サービス）</a:t>
            </a:r>
            <a:endParaRPr lang="ja-JP" altLang="en-US" sz="20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6" name="爆発 1 25"/>
          <p:cNvSpPr/>
          <p:nvPr/>
        </p:nvSpPr>
        <p:spPr>
          <a:xfrm>
            <a:off x="2953438" y="1890942"/>
            <a:ext cx="1273128" cy="1104775"/>
          </a:xfrm>
          <a:prstGeom prst="irregularSeal1">
            <a:avLst/>
          </a:prstGeom>
          <a:solidFill>
            <a:srgbClr val="FFFF00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rgbClr val="FF0000"/>
                </a:solidFill>
                <a:latin typeface="+mn-ea"/>
              </a:rPr>
              <a:t>遅れ</a:t>
            </a: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73200">
            <a:off x="3929609" y="3805519"/>
            <a:ext cx="1598424" cy="472606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607848" y="2144748"/>
            <a:ext cx="1269258" cy="450069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904869">
            <a:off x="923797" y="3621418"/>
            <a:ext cx="1913412" cy="479807"/>
          </a:xfrm>
          <a:prstGeom prst="rect">
            <a:avLst/>
          </a:prstGeom>
        </p:spPr>
      </p:pic>
      <p:pic>
        <p:nvPicPr>
          <p:cNvPr id="74" name="図 7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3957" y="3405934"/>
            <a:ext cx="1254901" cy="852287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85622">
            <a:off x="9861543" y="3707038"/>
            <a:ext cx="1702669" cy="526492"/>
          </a:xfrm>
          <a:prstGeom prst="rect">
            <a:avLst/>
          </a:prstGeom>
        </p:spPr>
      </p:pic>
      <p:sp>
        <p:nvSpPr>
          <p:cNvPr id="45" name="角丸四角形 44"/>
          <p:cNvSpPr/>
          <p:nvPr/>
        </p:nvSpPr>
        <p:spPr>
          <a:xfrm>
            <a:off x="8250558" y="4839192"/>
            <a:ext cx="2117874" cy="113500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品質・安全対策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47" name="図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21803">
            <a:off x="6420625" y="3980096"/>
            <a:ext cx="2030981" cy="447094"/>
          </a:xfrm>
          <a:prstGeom prst="rect">
            <a:avLst/>
          </a:prstGeom>
        </p:spPr>
      </p:pic>
      <p:pic>
        <p:nvPicPr>
          <p:cNvPr id="66" name="図 6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8232" y="3368498"/>
            <a:ext cx="1365145" cy="927161"/>
          </a:xfrm>
          <a:prstGeom prst="rect">
            <a:avLst/>
          </a:prstGeom>
        </p:spPr>
      </p:pic>
      <p:sp>
        <p:nvSpPr>
          <p:cNvPr id="67" name="爆発 1 66"/>
          <p:cNvSpPr/>
          <p:nvPr/>
        </p:nvSpPr>
        <p:spPr>
          <a:xfrm>
            <a:off x="6754927" y="3958460"/>
            <a:ext cx="1325146" cy="977606"/>
          </a:xfrm>
          <a:prstGeom prst="irregularSeal1">
            <a:avLst/>
          </a:prstGeom>
          <a:solidFill>
            <a:srgbClr val="FFFF00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rgbClr val="FF0000"/>
                </a:solidFill>
                <a:latin typeface="+mn-ea"/>
              </a:rPr>
              <a:t>遅れ</a:t>
            </a:r>
          </a:p>
        </p:txBody>
      </p:sp>
      <p:sp>
        <p:nvSpPr>
          <p:cNvPr id="34" name="角丸四角形 33"/>
          <p:cNvSpPr/>
          <p:nvPr/>
        </p:nvSpPr>
        <p:spPr>
          <a:xfrm>
            <a:off x="2602030" y="4840008"/>
            <a:ext cx="1604812" cy="102540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売上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883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円/楕円 35"/>
          <p:cNvSpPr/>
          <p:nvPr/>
        </p:nvSpPr>
        <p:spPr>
          <a:xfrm>
            <a:off x="5596728" y="3668935"/>
            <a:ext cx="6595271" cy="339444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r="5400000" algn="ctr" rotWithShape="0">
              <a:srgbClr val="000000">
                <a:alpha val="0"/>
              </a:srgb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5458121" y="836712"/>
            <a:ext cx="6614543" cy="388843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円/楕円 2"/>
          <p:cNvSpPr/>
          <p:nvPr/>
        </p:nvSpPr>
        <p:spPr>
          <a:xfrm>
            <a:off x="0" y="836713"/>
            <a:ext cx="6988198" cy="388843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00048">
            <a:off x="9445011" y="2444131"/>
            <a:ext cx="1185603" cy="42707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84783"/>
          </a:xfrm>
          <a:solidFill>
            <a:srgbClr val="AE0160"/>
          </a:solidFill>
          <a:ln>
            <a:noFill/>
          </a:ln>
        </p:spPr>
        <p:txBody>
          <a:bodyPr>
            <a:norm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二つの構造</a:t>
            </a:r>
            <a:endParaRPr kumimoji="1" lang="ja-JP" altLang="en-US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1992625" y="3581462"/>
            <a:ext cx="1472871" cy="66457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原価低減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6860572" y="3315350"/>
            <a:ext cx="2982871" cy="997347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ブランドイメージ</a:t>
            </a:r>
            <a:endParaRPr kumimoji="1" lang="en-US" altLang="ja-JP" sz="2000" b="1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（品質・サービス）</a:t>
            </a:r>
            <a:endParaRPr kumimoji="1" lang="ja-JP" altLang="en-US" sz="20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4597273" y="3263040"/>
            <a:ext cx="1160348" cy="85282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規模</a:t>
            </a:r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</a:t>
            </a:r>
            <a:r>
              <a:rPr lang="ja-JP" altLang="en-US" sz="2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経済性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9529713" y="1191290"/>
            <a:ext cx="1401747" cy="84048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販売不振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6" name="爆発 1 25"/>
          <p:cNvSpPr/>
          <p:nvPr/>
        </p:nvSpPr>
        <p:spPr>
          <a:xfrm>
            <a:off x="9533766" y="2359997"/>
            <a:ext cx="1273089" cy="857101"/>
          </a:xfrm>
          <a:prstGeom prst="irregularSeal1">
            <a:avLst/>
          </a:prstGeom>
          <a:solidFill>
            <a:srgbClr val="FFFF00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遅れ</a:t>
            </a: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134603">
            <a:off x="4891490" y="2465114"/>
            <a:ext cx="1050021" cy="252725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82881">
            <a:off x="5900087" y="2553619"/>
            <a:ext cx="1302894" cy="357478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150746" y="1412126"/>
            <a:ext cx="893055" cy="328946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78547">
            <a:off x="1282654" y="1766662"/>
            <a:ext cx="940463" cy="214695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198" y="1406258"/>
            <a:ext cx="2142936" cy="388061"/>
          </a:xfrm>
          <a:prstGeom prst="rect">
            <a:avLst/>
          </a:prstGeom>
        </p:spPr>
      </p:pic>
      <p:pic>
        <p:nvPicPr>
          <p:cNvPr id="74" name="図 7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53821" y="2121338"/>
            <a:ext cx="1177313" cy="799592"/>
          </a:xfrm>
          <a:prstGeom prst="rect">
            <a:avLst/>
          </a:prstGeom>
        </p:spPr>
      </p:pic>
      <p:pic>
        <p:nvPicPr>
          <p:cNvPr id="76" name="図 7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6621" y="2209431"/>
            <a:ext cx="771684" cy="10076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</p:pic>
      <p:sp>
        <p:nvSpPr>
          <p:cNvPr id="45" name="角丸四角形 44"/>
          <p:cNvSpPr/>
          <p:nvPr/>
        </p:nvSpPr>
        <p:spPr>
          <a:xfrm>
            <a:off x="646632" y="2364182"/>
            <a:ext cx="1328258" cy="69569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低価格化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6" name="角丸四角形 45"/>
          <p:cNvSpPr/>
          <p:nvPr/>
        </p:nvSpPr>
        <p:spPr>
          <a:xfrm>
            <a:off x="2172290" y="1143959"/>
            <a:ext cx="1856600" cy="78395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マーケット</a:t>
            </a:r>
            <a:r>
              <a:rPr lang="ja-JP" altLang="en-US" sz="2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シェア</a:t>
            </a:r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の増加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47" name="図 4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78473">
            <a:off x="3575263" y="3694282"/>
            <a:ext cx="873625" cy="240614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66103">
            <a:off x="1151405" y="3456132"/>
            <a:ext cx="972764" cy="276348"/>
          </a:xfrm>
          <a:prstGeom prst="rect">
            <a:avLst/>
          </a:prstGeom>
        </p:spPr>
      </p:pic>
      <p:sp>
        <p:nvSpPr>
          <p:cNvPr id="4" name="円/楕円 3"/>
          <p:cNvSpPr/>
          <p:nvPr/>
        </p:nvSpPr>
        <p:spPr>
          <a:xfrm>
            <a:off x="5285114" y="1154335"/>
            <a:ext cx="1413833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売上</a:t>
            </a:r>
          </a:p>
        </p:txBody>
      </p:sp>
      <p:sp>
        <p:nvSpPr>
          <p:cNvPr id="37" name="角丸四角形 36"/>
          <p:cNvSpPr/>
          <p:nvPr/>
        </p:nvSpPr>
        <p:spPr>
          <a:xfrm>
            <a:off x="9000187" y="5498725"/>
            <a:ext cx="2610479" cy="101998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ブランドイメージ向上の必要性を</a:t>
            </a:r>
            <a:endParaRPr kumimoji="1" lang="en-US" altLang="ja-JP" sz="20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認識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5869739" y="5563094"/>
            <a:ext cx="1621908" cy="89124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品質・安全対策</a:t>
            </a:r>
            <a:endParaRPr kumimoji="1" lang="ja-JP" altLang="en-US" sz="20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93707">
            <a:off x="6314301" y="4744071"/>
            <a:ext cx="1156976" cy="316400"/>
          </a:xfrm>
          <a:prstGeom prst="rect">
            <a:avLst/>
          </a:prstGeom>
        </p:spPr>
      </p:pic>
      <p:sp>
        <p:nvSpPr>
          <p:cNvPr id="49" name="爆発 1 48"/>
          <p:cNvSpPr/>
          <p:nvPr/>
        </p:nvSpPr>
        <p:spPr>
          <a:xfrm>
            <a:off x="5828962" y="4636751"/>
            <a:ext cx="1276700" cy="820200"/>
          </a:xfrm>
          <a:prstGeom prst="irregularSeal1">
            <a:avLst/>
          </a:prstGeom>
          <a:solidFill>
            <a:srgbClr val="FFFF00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遅れ</a:t>
            </a:r>
          </a:p>
        </p:txBody>
      </p:sp>
      <p:pic>
        <p:nvPicPr>
          <p:cNvPr id="50" name="図 4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01552">
            <a:off x="9291807" y="4780860"/>
            <a:ext cx="1161670" cy="272405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1365" y="5779517"/>
            <a:ext cx="1234523" cy="311206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82101" y="4657359"/>
            <a:ext cx="1177313" cy="799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76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0000"/>
        </a:solidFill>
        <a:ln>
          <a:solidFill>
            <a:srgbClr val="FF0000"/>
          </a:solidFill>
        </a:ln>
      </a:spPr>
      <a:bodyPr rtlCol="0" anchor="ctr"/>
      <a:lstStyle>
        <a:defPPr algn="ctr">
          <a:defRPr sz="2400" dirty="0">
            <a:solidFill>
              <a:schemeClr val="tx1"/>
            </a:solidFill>
            <a:latin typeface="+mn-ea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09_colorful</Template>
  <TotalTime>1056</TotalTime>
  <Words>98</Words>
  <Application>Microsoft Office PowerPoint</Application>
  <PresentationFormat>ワイド画面</PresentationFormat>
  <Paragraphs>45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HG丸ｺﾞｼｯｸM-PRO</vt:lpstr>
      <vt:lpstr>ＭＳ Ｐゴシック</vt:lpstr>
      <vt:lpstr>Arial</vt:lpstr>
      <vt:lpstr>Calibri</vt:lpstr>
      <vt:lpstr>Calibri Light</vt:lpstr>
      <vt:lpstr>2_Office テーマ</vt:lpstr>
      <vt:lpstr>PowerPoint プレゼンテーション</vt:lpstr>
      <vt:lpstr>日本マクドナルド</vt:lpstr>
      <vt:lpstr>PowerPoint プレゼンテーション</vt:lpstr>
      <vt:lpstr>PowerPoint プレゼンテーション</vt:lpstr>
      <vt:lpstr>日本マクドナルド</vt:lpstr>
      <vt:lpstr>　成長の限界</vt:lpstr>
      <vt:lpstr>　問題のすり替え</vt:lpstr>
      <vt:lpstr>二つの構造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第七章　レバレッジの原則 ―なぜ成長の可能性を秘めた企業が潜在能力を発揮できないのか</dc:title>
  <dc:creator>Mika Suto</dc:creator>
  <cp:lastModifiedBy>Yuki Sambongi</cp:lastModifiedBy>
  <cp:revision>68</cp:revision>
  <cp:lastPrinted>2014-10-21T22:56:38Z</cp:lastPrinted>
  <dcterms:created xsi:type="dcterms:W3CDTF">2014-10-19T11:24:56Z</dcterms:created>
  <dcterms:modified xsi:type="dcterms:W3CDTF">2014-10-25T15:46:59Z</dcterms:modified>
</cp:coreProperties>
</file>