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3" r:id="rId1"/>
  </p:sldMasterIdLst>
  <p:notesMasterIdLst>
    <p:notesMasterId r:id="rId10"/>
  </p:notesMasterIdLst>
  <p:handoutMasterIdLst>
    <p:handoutMasterId r:id="rId11"/>
  </p:handoutMasterIdLst>
  <p:sldIdLst>
    <p:sldId id="280" r:id="rId2"/>
    <p:sldId id="286" r:id="rId3"/>
    <p:sldId id="287" r:id="rId4"/>
    <p:sldId id="288" r:id="rId5"/>
    <p:sldId id="283" r:id="rId6"/>
    <p:sldId id="285" r:id="rId7"/>
    <p:sldId id="282" r:id="rId8"/>
    <p:sldId id="284" r:id="rId9"/>
  </p:sldIdLst>
  <p:sldSz cx="12192000" cy="6858000"/>
  <p:notesSz cx="6888163" cy="100203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0160"/>
    <a:srgbClr val="FF5050"/>
    <a:srgbClr val="996633"/>
    <a:srgbClr val="3A1D00"/>
    <a:srgbClr val="111111"/>
    <a:srgbClr val="FF9933"/>
    <a:srgbClr val="0B333F"/>
    <a:srgbClr val="866B5C"/>
    <a:srgbClr val="151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424" autoAdjust="0"/>
  </p:normalViewPr>
  <p:slideViewPr>
    <p:cSldViewPr>
      <p:cViewPr varScale="1">
        <p:scale>
          <a:sx n="61" d="100"/>
          <a:sy n="61" d="100"/>
        </p:scale>
        <p:origin x="1080" y="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333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2097" y="0"/>
            <a:ext cx="2984871" cy="50333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091188A6-8C5F-41B2-8165-72B88828A2EC}" type="datetimeFigureOut">
              <a:rPr kumimoji="1" lang="ja-JP" altLang="en-US" smtClean="0"/>
              <a:t>2014/10/26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6967"/>
            <a:ext cx="2984871" cy="50333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2097" y="9516967"/>
            <a:ext cx="2984871" cy="50333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A14713C4-C033-4D1C-AB7A-2E4179DFDA5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1228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902097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pPr>
              <a:defRPr/>
            </a:pPr>
            <a:fld id="{1688202D-8F40-4159-AC75-6F07E595562E}" type="datetimeFigureOut">
              <a:rPr lang="ja-JP" altLang="en-US"/>
              <a:pPr>
                <a:defRPr/>
              </a:pPr>
              <a:t>2014/10/26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ja-JP" altLang="en-US" noProof="0" dirty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51696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902097" y="951696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pPr>
              <a:defRPr/>
            </a:pPr>
            <a:fld id="{D596FA5A-B3FF-4EB2-AA0E-CC5C59A6C57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25300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96FA5A-B3FF-4EB2-AA0E-CC5C59A6C5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057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802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546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9190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35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7084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657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736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9681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124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1951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9255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 dirty="0" smtClean="0"/>
              <a:t>COPYRIGHT</a:t>
            </a: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1B8CF51-9D4E-4B65-AA36-58D09E8554DB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874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円/楕円 35"/>
          <p:cNvSpPr/>
          <p:nvPr/>
        </p:nvSpPr>
        <p:spPr>
          <a:xfrm>
            <a:off x="5458122" y="3668935"/>
            <a:ext cx="6733878" cy="339444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r="5400000" algn="ctr" rotWithShape="0">
              <a:srgbClr val="000000">
                <a:alpha val="0"/>
              </a:srgb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5458121" y="764704"/>
            <a:ext cx="6614543" cy="396044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円/楕円 2"/>
          <p:cNvSpPr/>
          <p:nvPr/>
        </p:nvSpPr>
        <p:spPr>
          <a:xfrm>
            <a:off x="0" y="1143959"/>
            <a:ext cx="6585566" cy="358118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00048">
            <a:off x="9445011" y="2444131"/>
            <a:ext cx="1185603" cy="42707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chemeClr val="accent2">
              <a:lumMod val="5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質問です。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1992625" y="3581462"/>
            <a:ext cx="1472871" cy="6645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原価低減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6860572" y="3315350"/>
            <a:ext cx="2982871" cy="997347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ブランドイメージ</a:t>
            </a:r>
            <a:endParaRPr kumimoji="1" lang="en-US" altLang="ja-JP" sz="20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（品質・サービス）</a:t>
            </a:r>
            <a:endParaRPr kumimoji="1" lang="ja-JP" altLang="en-US" sz="20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4597273" y="3263040"/>
            <a:ext cx="1160348" cy="85282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規模</a:t>
            </a:r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</a:t>
            </a:r>
            <a:r>
              <a:rPr lang="ja-JP" altLang="en-US" sz="2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経済性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9529713" y="1191290"/>
            <a:ext cx="1401747" cy="8404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販売不振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" name="爆発 1 25"/>
          <p:cNvSpPr/>
          <p:nvPr/>
        </p:nvSpPr>
        <p:spPr>
          <a:xfrm>
            <a:off x="9533766" y="2359997"/>
            <a:ext cx="1273089" cy="857101"/>
          </a:xfrm>
          <a:prstGeom prst="irregularSeal1">
            <a:avLst/>
          </a:prstGeom>
          <a:solidFill>
            <a:srgbClr val="FFFF00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遅れ</a:t>
            </a: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34603">
            <a:off x="4891490" y="2465114"/>
            <a:ext cx="1050021" cy="252725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82881">
            <a:off x="5900087" y="2553619"/>
            <a:ext cx="1302894" cy="357478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50746" y="1412126"/>
            <a:ext cx="893055" cy="328946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78547">
            <a:off x="1282654" y="1766662"/>
            <a:ext cx="940463" cy="214695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198" y="1406258"/>
            <a:ext cx="2142936" cy="388061"/>
          </a:xfrm>
          <a:prstGeom prst="rect">
            <a:avLst/>
          </a:prstGeom>
        </p:spPr>
      </p:pic>
      <p:pic>
        <p:nvPicPr>
          <p:cNvPr id="74" name="図 7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3821" y="2121338"/>
            <a:ext cx="1177313" cy="799592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6621" y="2209431"/>
            <a:ext cx="771684" cy="10076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</p:pic>
      <p:sp>
        <p:nvSpPr>
          <p:cNvPr id="45" name="角丸四角形 44"/>
          <p:cNvSpPr/>
          <p:nvPr/>
        </p:nvSpPr>
        <p:spPr>
          <a:xfrm>
            <a:off x="646632" y="2364182"/>
            <a:ext cx="1328258" cy="69569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低価格化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2172290" y="1143959"/>
            <a:ext cx="1856600" cy="78395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マーケット</a:t>
            </a:r>
            <a:r>
              <a:rPr lang="ja-JP" altLang="en-US" sz="2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シェア</a:t>
            </a:r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の増加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78473">
            <a:off x="3575263" y="3694282"/>
            <a:ext cx="873625" cy="240614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66103">
            <a:off x="1151405" y="3456132"/>
            <a:ext cx="972764" cy="276348"/>
          </a:xfrm>
          <a:prstGeom prst="rect">
            <a:avLst/>
          </a:prstGeom>
        </p:spPr>
      </p:pic>
      <p:sp>
        <p:nvSpPr>
          <p:cNvPr id="4" name="円/楕円 3"/>
          <p:cNvSpPr/>
          <p:nvPr/>
        </p:nvSpPr>
        <p:spPr>
          <a:xfrm>
            <a:off x="5285114" y="1154335"/>
            <a:ext cx="1413833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売上</a:t>
            </a:r>
          </a:p>
        </p:txBody>
      </p:sp>
      <p:sp>
        <p:nvSpPr>
          <p:cNvPr id="37" name="角丸四角形 36"/>
          <p:cNvSpPr/>
          <p:nvPr/>
        </p:nvSpPr>
        <p:spPr>
          <a:xfrm>
            <a:off x="9000187" y="5498725"/>
            <a:ext cx="2610479" cy="101998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ブランドイメージ向上の必要性を</a:t>
            </a:r>
            <a:endParaRPr kumimoji="1" lang="en-US" altLang="ja-JP" sz="20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認識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5869739" y="5563094"/>
            <a:ext cx="1621908" cy="89124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品質・安全対策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93707">
            <a:off x="6314301" y="4744071"/>
            <a:ext cx="1156976" cy="316400"/>
          </a:xfrm>
          <a:prstGeom prst="rect">
            <a:avLst/>
          </a:prstGeom>
        </p:spPr>
      </p:pic>
      <p:sp>
        <p:nvSpPr>
          <p:cNvPr id="49" name="爆発 1 48"/>
          <p:cNvSpPr/>
          <p:nvPr/>
        </p:nvSpPr>
        <p:spPr>
          <a:xfrm>
            <a:off x="5828962" y="4636751"/>
            <a:ext cx="1276700" cy="820200"/>
          </a:xfrm>
          <a:prstGeom prst="irregularSeal1">
            <a:avLst/>
          </a:prstGeom>
          <a:solidFill>
            <a:srgbClr val="FFFF00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遅れ</a:t>
            </a:r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01552">
            <a:off x="9291807" y="4780860"/>
            <a:ext cx="1161670" cy="272405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365" y="5779517"/>
            <a:ext cx="1234523" cy="311206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2101" y="4657359"/>
            <a:ext cx="1177313" cy="79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53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chemeClr val="accent2">
              <a:lumMod val="5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真のレバレッジは・・・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5400" y="2132856"/>
            <a:ext cx="10801200" cy="37444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・真のレバレッジ</a:t>
            </a:r>
            <a:r>
              <a:rPr lang="en-US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(</a:t>
            </a:r>
            <a:r>
              <a:rPr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根本的対策</a:t>
            </a:r>
            <a:r>
              <a:rPr lang="en-US" altLang="ja-JP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)</a:t>
            </a:r>
          </a:p>
          <a:p>
            <a:pPr marL="0" indent="0">
              <a:buNone/>
            </a:pPr>
            <a:r>
              <a:rPr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＝</a:t>
            </a:r>
            <a:r>
              <a:rPr lang="ja-JP" altLang="en-US" sz="32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品質</a:t>
            </a:r>
            <a:r>
              <a:rPr lang="ja-JP" altLang="en-US" sz="32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対策</a:t>
            </a:r>
            <a:r>
              <a:rPr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によりブランドイメージを向上させること</a:t>
            </a:r>
            <a:endParaRPr lang="en-US" altLang="ja-JP" sz="2400" dirty="0">
              <a:solidFill>
                <a:schemeClr val="tx1">
                  <a:lumMod val="85000"/>
                  <a:lumOff val="1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0" indent="0">
              <a:buNone/>
            </a:pPr>
            <a:r>
              <a:rPr kumimoji="1"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　　→品質基準の見直し</a:t>
            </a:r>
            <a:endParaRPr kumimoji="1" lang="en-US" altLang="ja-JP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endParaRPr kumimoji="1" lang="en-US" altLang="ja-JP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r>
              <a:rPr kumimoji="1"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・考えられる原因</a:t>
            </a:r>
            <a:endParaRPr kumimoji="1" lang="en-US" altLang="ja-JP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①基準の甘さ？</a:t>
            </a:r>
            <a:endParaRPr lang="en-US" altLang="ja-JP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r>
              <a:rPr kumimoji="1"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②基準の管理監視体制の甘さ？</a:t>
            </a:r>
            <a:endParaRPr kumimoji="1" lang="en-US" altLang="ja-JP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328" y="4109442"/>
            <a:ext cx="2181225" cy="20955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1629" y="3861048"/>
            <a:ext cx="606699" cy="91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84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5" y="2204864"/>
            <a:ext cx="7600679" cy="417701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48" y="457887"/>
            <a:ext cx="6896891" cy="3898243"/>
          </a:xfrm>
          <a:prstGeom prst="rect">
            <a:avLst/>
          </a:prstGeom>
        </p:spPr>
      </p:pic>
      <p:sp>
        <p:nvSpPr>
          <p:cNvPr id="8" name="円/楕円 7"/>
          <p:cNvSpPr/>
          <p:nvPr/>
        </p:nvSpPr>
        <p:spPr>
          <a:xfrm>
            <a:off x="10082576" y="3626946"/>
            <a:ext cx="1108122" cy="54415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6730370" y="3593964"/>
            <a:ext cx="1273842" cy="5941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8400257" y="3626946"/>
            <a:ext cx="1204524" cy="5941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角丸四角形吹き出し 10"/>
          <p:cNvSpPr/>
          <p:nvPr/>
        </p:nvSpPr>
        <p:spPr>
          <a:xfrm>
            <a:off x="535298" y="819186"/>
            <a:ext cx="3744416" cy="1024380"/>
          </a:xfrm>
          <a:prstGeom prst="wedgeRoundRectCallout">
            <a:avLst>
              <a:gd name="adj1" fmla="val 57769"/>
              <a:gd name="adj2" fmla="val 3292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+mn-ea"/>
              </a:rPr>
              <a:t>しかし</a:t>
            </a:r>
            <a:endParaRPr kumimoji="1" lang="en-US" altLang="ja-JP" sz="2000" b="1" dirty="0" smtClean="0">
              <a:solidFill>
                <a:schemeClr val="tx1"/>
              </a:solidFill>
              <a:latin typeface="+mn-ea"/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+mn-ea"/>
              </a:rPr>
              <a:t>むしろ高い品質管理下にある</a:t>
            </a:r>
            <a:endParaRPr kumimoji="1" lang="ja-JP" altLang="en-US" sz="20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25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1124744"/>
            <a:ext cx="9904517" cy="5544616"/>
          </a:xfrm>
          <a:prstGeom prst="rect">
            <a:avLst/>
          </a:prstGeom>
        </p:spPr>
      </p:pic>
      <p:sp>
        <p:nvSpPr>
          <p:cNvPr id="11" name="角丸四角形吹き出し 10"/>
          <p:cNvSpPr/>
          <p:nvPr/>
        </p:nvSpPr>
        <p:spPr>
          <a:xfrm>
            <a:off x="623392" y="260648"/>
            <a:ext cx="3744416" cy="1024380"/>
          </a:xfrm>
          <a:prstGeom prst="wedgeRoundRectCallout">
            <a:avLst>
              <a:gd name="adj1" fmla="val 63780"/>
              <a:gd name="adj2" fmla="val 4666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+mn-ea"/>
              </a:rPr>
              <a:t>さらに強化・・・</a:t>
            </a:r>
            <a:endParaRPr kumimoji="1" lang="ja-JP" altLang="en-US" sz="20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9947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chemeClr val="accent2">
              <a:lumMod val="5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根本的解決のために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5400" y="1772816"/>
            <a:ext cx="1080120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 smtClean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endParaRPr lang="en-US" altLang="ja-JP" sz="2000" dirty="0" smtClean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endParaRPr lang="en-US" altLang="ja-JP" sz="2000" dirty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endParaRPr lang="en-US" altLang="ja-JP" sz="2000" dirty="0" smtClean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endParaRPr lang="en-US" altLang="ja-JP" sz="2000" dirty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endParaRPr lang="en-US" altLang="ja-JP" sz="2000" dirty="0" smtClean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endParaRPr lang="en-US" altLang="ja-JP" sz="2000" dirty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endParaRPr lang="en-US" altLang="ja-JP" sz="2000" dirty="0">
              <a:solidFill>
                <a:srgbClr val="3A1D00"/>
              </a:solidFill>
              <a:latin typeface="+mn-ea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911424" y="2061580"/>
            <a:ext cx="3960440" cy="20162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>
                <a:solidFill>
                  <a:schemeClr val="tx1"/>
                </a:solidFill>
                <a:latin typeface="+mn-ea"/>
              </a:rPr>
              <a:t>顧客の求める基準</a:t>
            </a:r>
            <a:endParaRPr kumimoji="1" lang="en-US" altLang="ja-JP" sz="2400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  <a:latin typeface="+mn-ea"/>
              </a:rPr>
              <a:t>・殺菌</a:t>
            </a:r>
            <a:endParaRPr lang="en-US" altLang="ja-JP" sz="2400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  <a:latin typeface="+mn-ea"/>
              </a:rPr>
              <a:t>・そもそもの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+mn-ea"/>
              </a:rPr>
              <a:t>原材料</a:t>
            </a:r>
            <a:endParaRPr kumimoji="1" lang="en-US" altLang="ja-JP" sz="2400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  <a:latin typeface="+mn-ea"/>
              </a:rPr>
              <a:t>・心理的要素</a:t>
            </a: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608440" y="2060848"/>
            <a:ext cx="4888160" cy="20176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>
                <a:solidFill>
                  <a:schemeClr val="tx1"/>
                </a:solidFill>
                <a:latin typeface="+mn-ea"/>
              </a:rPr>
              <a:t>マクドナルドの基準</a:t>
            </a:r>
            <a:endParaRPr kumimoji="1" lang="en-US" altLang="ja-JP" sz="2400" dirty="0" smtClean="0">
              <a:solidFill>
                <a:schemeClr val="tx1"/>
              </a:solidFill>
              <a:latin typeface="+mn-ea"/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  <a:latin typeface="+mn-ea"/>
              </a:rPr>
              <a:t>・化学的要素</a:t>
            </a:r>
            <a:endParaRPr lang="en-US" altLang="ja-JP" sz="2400" dirty="0" smtClean="0">
              <a:solidFill>
                <a:schemeClr val="tx1"/>
              </a:solidFill>
              <a:latin typeface="+mn-ea"/>
            </a:endParaRPr>
          </a:p>
          <a:p>
            <a:r>
              <a:rPr kumimoji="1" lang="ja-JP" altLang="en-US" sz="2400" dirty="0" smtClean="0">
                <a:solidFill>
                  <a:schemeClr val="tx1"/>
                </a:solidFill>
                <a:latin typeface="+mn-ea"/>
              </a:rPr>
              <a:t>・最終的結果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ja-JP" altLang="en-US" sz="2400" dirty="0" smtClean="0">
                <a:solidFill>
                  <a:schemeClr val="tx1"/>
                </a:solidFill>
                <a:latin typeface="+mn-ea"/>
              </a:rPr>
              <a:t>顧客が食べる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+mn-ea"/>
              </a:rPr>
              <a:t>)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+mn-ea"/>
              </a:rPr>
              <a:t>に重点</a:t>
            </a:r>
            <a:endParaRPr kumimoji="1" lang="ja-JP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爆発 1 6"/>
          <p:cNvSpPr/>
          <p:nvPr/>
        </p:nvSpPr>
        <p:spPr>
          <a:xfrm>
            <a:off x="4511824" y="2185896"/>
            <a:ext cx="2457377" cy="1871973"/>
          </a:xfrm>
          <a:prstGeom prst="irregularSeal1">
            <a:avLst/>
          </a:prstGeom>
          <a:solidFill>
            <a:srgbClr val="FFFF00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rgbClr val="FF0000"/>
                </a:solidFill>
                <a:latin typeface="+mn-ea"/>
              </a:rPr>
              <a:t>ギャップ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1127448" y="4756698"/>
            <a:ext cx="9937104" cy="1608962"/>
          </a:xfrm>
          <a:prstGeom prst="round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ja-JP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⇒環境の変化によって</a:t>
            </a:r>
            <a:r>
              <a:rPr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、顧客の基準は変化。</a:t>
            </a:r>
            <a:endParaRPr lang="en-US" altLang="ja-JP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ギャップを埋めるため、真の品質管理の見直しをする必要性</a:t>
            </a:r>
            <a:r>
              <a:rPr lang="ja-JP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がある</a:t>
            </a:r>
            <a:endParaRPr lang="en-US" altLang="ja-JP" sz="2400" dirty="0">
              <a:solidFill>
                <a:schemeClr val="tx1">
                  <a:lumMod val="85000"/>
                  <a:lumOff val="15000"/>
                </a:schemeClr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その</a:t>
            </a:r>
            <a:r>
              <a:rPr lang="ja-JP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為に今必要な投資はしっかりすべき</a:t>
            </a:r>
            <a:endParaRPr lang="en-US" altLang="ja-JP" sz="2400" dirty="0">
              <a:solidFill>
                <a:schemeClr val="tx1">
                  <a:lumMod val="85000"/>
                  <a:lumOff val="15000"/>
                </a:schemeClr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372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chemeClr val="accent2">
              <a:lumMod val="5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5400" y="1772816"/>
            <a:ext cx="1080120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・品質か価格か？という問題は顧客の判断なのでここでは扱わない</a:t>
            </a:r>
            <a:endParaRPr lang="en-US" altLang="ja-JP" sz="23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endParaRPr kumimoji="1" lang="en-US" altLang="ja-JP" sz="23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2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・根本的</a:t>
            </a:r>
            <a:r>
              <a:rPr lang="ja-JP" altLang="en-US" sz="2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解決策</a:t>
            </a:r>
            <a:r>
              <a:rPr lang="ja-JP" altLang="en-US" sz="2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で立て直しができるか今後注目</a:t>
            </a:r>
            <a:endParaRPr kumimoji="1" lang="en-US" altLang="ja-JP" sz="23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endParaRPr kumimoji="1" lang="en-US" altLang="ja-JP" sz="23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19004" t="2572" r="3129" b="19001"/>
          <a:stretch/>
        </p:blipFill>
        <p:spPr>
          <a:xfrm>
            <a:off x="1055440" y="3630037"/>
            <a:ext cx="4635663" cy="274539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0808" y="3140968"/>
            <a:ext cx="5221237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98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0296" y="4636613"/>
            <a:ext cx="3237511" cy="203631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70" y="1503724"/>
            <a:ext cx="10258078" cy="350945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rgbClr val="AE0160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まと</a:t>
            </a:r>
            <a:r>
              <a:rPr lang="ja-JP" altLang="en-US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め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1424" y="5032117"/>
            <a:ext cx="8424936" cy="136815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kumimoji="1" lang="en-US" altLang="ja-JP" sz="2400" b="1" dirty="0" smtClean="0">
              <a:solidFill>
                <a:srgbClr val="3A1D00"/>
              </a:solidFill>
            </a:endParaRPr>
          </a:p>
          <a:p>
            <a:pPr marL="0" indent="0">
              <a:buNone/>
            </a:pPr>
            <a:r>
              <a:rPr kumimoji="1" lang="ja-JP" altLang="en-US" sz="2400" b="1" dirty="0" smtClean="0">
                <a:solidFill>
                  <a:srgbClr val="3A1D00"/>
                </a:solidFill>
              </a:rPr>
              <a:t>⇒真のレバレッジは問題のすり替え構造を理解することから・・・　</a:t>
            </a:r>
            <a:endParaRPr kumimoji="1" lang="en-US" altLang="ja-JP" sz="2400" b="1" dirty="0" smtClean="0">
              <a:solidFill>
                <a:srgbClr val="3A1D00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099556" y="1916832"/>
            <a:ext cx="7992888" cy="2808312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ja-JP" altLang="en-US" sz="2800" dirty="0">
                <a:solidFill>
                  <a:schemeClr val="tx1"/>
                </a:solidFill>
                <a:latin typeface="+mn-ea"/>
              </a:rPr>
              <a:t>＜経営不振のパターン</a:t>
            </a:r>
            <a:r>
              <a:rPr lang="ja-JP" altLang="en-US" sz="2800" dirty="0" smtClean="0">
                <a:solidFill>
                  <a:schemeClr val="tx1"/>
                </a:solidFill>
                <a:latin typeface="+mn-ea"/>
              </a:rPr>
              <a:t>＞</a:t>
            </a:r>
            <a:endParaRPr lang="en-US" altLang="ja-JP" sz="2800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2800" dirty="0" smtClean="0">
                <a:solidFill>
                  <a:schemeClr val="tx1"/>
                </a:solidFill>
                <a:latin typeface="+mn-ea"/>
              </a:rPr>
              <a:t>拡張プロセス＋平衡プロセス＝成長の限界</a:t>
            </a:r>
            <a:endParaRPr lang="en-US" altLang="ja-JP" sz="2800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2800" dirty="0" smtClean="0">
                <a:solidFill>
                  <a:schemeClr val="tx1"/>
                </a:solidFill>
                <a:latin typeface="+mn-ea"/>
              </a:rPr>
              <a:t>平衡プロセス＋平衡プロセス＝問題のすり替え</a:t>
            </a:r>
            <a:endParaRPr lang="en-US" altLang="ja-JP" sz="2800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2800" dirty="0" smtClean="0">
                <a:solidFill>
                  <a:schemeClr val="tx1"/>
                </a:solidFill>
                <a:latin typeface="+mn-ea"/>
              </a:rPr>
              <a:t>成長の限界＋問題のすり替え＝完全な構造</a:t>
            </a:r>
            <a:endParaRPr lang="en-US" altLang="ja-JP" sz="2800" dirty="0" smtClean="0">
              <a:solidFill>
                <a:schemeClr val="tx1"/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2400" b="1" dirty="0">
                <a:solidFill>
                  <a:srgbClr val="3A1D00"/>
                </a:solidFill>
              </a:rPr>
              <a:t>⇒システム思考の「</a:t>
            </a:r>
            <a:r>
              <a:rPr lang="ja-JP" altLang="en-US" sz="2400" b="1" dirty="0">
                <a:solidFill>
                  <a:srgbClr val="3A1D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型</a:t>
            </a:r>
            <a:r>
              <a:rPr lang="ja-JP" altLang="en-US" sz="2400" b="1" dirty="0">
                <a:solidFill>
                  <a:srgbClr val="3A1D00"/>
                </a:solidFill>
              </a:rPr>
              <a:t>」を組み合わせることで、経営不振の</a:t>
            </a:r>
            <a:endParaRPr lang="en-US" altLang="ja-JP" sz="2400" b="1" dirty="0">
              <a:solidFill>
                <a:srgbClr val="3A1D00"/>
              </a:solidFill>
            </a:endParaRPr>
          </a:p>
          <a:p>
            <a:pPr marL="0" indent="0">
              <a:buNone/>
            </a:pPr>
            <a:r>
              <a:rPr lang="ja-JP" altLang="en-US" sz="2400" b="1" dirty="0">
                <a:solidFill>
                  <a:srgbClr val="3A1D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パターン</a:t>
            </a:r>
            <a:r>
              <a:rPr lang="ja-JP" altLang="en-US" sz="2400" b="1" dirty="0">
                <a:solidFill>
                  <a:srgbClr val="3A1D00"/>
                </a:solidFill>
              </a:rPr>
              <a:t>を見抜くことができる</a:t>
            </a:r>
            <a:endParaRPr lang="en-US" altLang="ja-JP" sz="24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3594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2164072"/>
            <a:ext cx="6223103" cy="2129023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2099556" y="1916832"/>
            <a:ext cx="7992888" cy="2808312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ありがとうございました</a:t>
            </a:r>
            <a:endParaRPr lang="en-US" altLang="ja-JP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6735" y="4102529"/>
            <a:ext cx="1619250" cy="1619250"/>
          </a:xfrm>
          <a:prstGeom prst="rect">
            <a:avLst/>
          </a:prstGeom>
        </p:spPr>
      </p:pic>
      <p:sp>
        <p:nvSpPr>
          <p:cNvPr id="1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rgbClr val="AE0160"/>
          </a:solidFill>
          <a:ln>
            <a:noFill/>
          </a:ln>
          <a:effectLst/>
        </p:spPr>
        <p:txBody>
          <a:bodyPr>
            <a:norm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807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0000"/>
        </a:solidFill>
        <a:ln>
          <a:solidFill>
            <a:srgbClr val="FF0000"/>
          </a:solidFill>
        </a:ln>
      </a:spPr>
      <a:bodyPr rtlCol="0" anchor="ctr"/>
      <a:lstStyle>
        <a:defPPr algn="ctr">
          <a:defRPr sz="2400" dirty="0">
            <a:solidFill>
              <a:schemeClr val="tx1"/>
            </a:solidFill>
            <a:latin typeface="+mn-ea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09_colorful</Template>
  <TotalTime>1056</TotalTime>
  <Words>218</Words>
  <Application>Microsoft Office PowerPoint</Application>
  <PresentationFormat>ワイド画面</PresentationFormat>
  <Paragraphs>59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7" baseType="lpstr">
      <vt:lpstr>HGPｺﾞｼｯｸE</vt:lpstr>
      <vt:lpstr>HGS創英角ﾎﾟｯﾌﾟ体</vt:lpstr>
      <vt:lpstr>HG丸ｺﾞｼｯｸM-PRO</vt:lpstr>
      <vt:lpstr>HG創英角ﾎﾟｯﾌﾟ体</vt:lpstr>
      <vt:lpstr>ＭＳ Ｐゴシック</vt:lpstr>
      <vt:lpstr>Arial</vt:lpstr>
      <vt:lpstr>Calibri</vt:lpstr>
      <vt:lpstr>Calibri Light</vt:lpstr>
      <vt:lpstr>2_Office テーマ</vt:lpstr>
      <vt:lpstr>質問です。</vt:lpstr>
      <vt:lpstr>真のレバレッジは・・・</vt:lpstr>
      <vt:lpstr>PowerPoint プレゼンテーション</vt:lpstr>
      <vt:lpstr>PowerPoint プレゼンテーション</vt:lpstr>
      <vt:lpstr>根本的解決のために</vt:lpstr>
      <vt:lpstr>　</vt:lpstr>
      <vt:lpstr>まとめ</vt:lpstr>
      <vt:lpstr>　　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第七章　レバレッジの原則 ―なぜ成長の可能性を秘めた企業が潜在能力を発揮できないのか</dc:title>
  <dc:creator>Mika Suto</dc:creator>
  <cp:lastModifiedBy>Yuki Sambongi</cp:lastModifiedBy>
  <cp:revision>69</cp:revision>
  <cp:lastPrinted>2014-10-21T22:56:38Z</cp:lastPrinted>
  <dcterms:created xsi:type="dcterms:W3CDTF">2014-10-19T11:24:56Z</dcterms:created>
  <dcterms:modified xsi:type="dcterms:W3CDTF">2014-10-25T15:47:17Z</dcterms:modified>
</cp:coreProperties>
</file>