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CC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69" d="100"/>
          <a:sy n="69" d="100"/>
        </p:scale>
        <p:origin x="90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3549D-139C-4FDB-839A-D17EB398B30B}" type="datetimeFigureOut">
              <a:rPr kumimoji="1" lang="ja-JP" altLang="en-US" smtClean="0"/>
              <a:t>2015/1/7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33A70-1617-4CDB-8E43-A06BD42436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1832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3549D-139C-4FDB-839A-D17EB398B30B}" type="datetimeFigureOut">
              <a:rPr kumimoji="1" lang="ja-JP" altLang="en-US" smtClean="0"/>
              <a:t>2015/1/7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33A70-1617-4CDB-8E43-A06BD42436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61970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3549D-139C-4FDB-839A-D17EB398B30B}" type="datetimeFigureOut">
              <a:rPr kumimoji="1" lang="ja-JP" altLang="en-US" smtClean="0"/>
              <a:t>2015/1/7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33A70-1617-4CDB-8E43-A06BD42436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16652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3549D-139C-4FDB-839A-D17EB398B30B}" type="datetimeFigureOut">
              <a:rPr kumimoji="1" lang="ja-JP" altLang="en-US" smtClean="0"/>
              <a:t>2015/1/7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33A70-1617-4CDB-8E43-A06BD42436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89566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3549D-139C-4FDB-839A-D17EB398B30B}" type="datetimeFigureOut">
              <a:rPr kumimoji="1" lang="ja-JP" altLang="en-US" smtClean="0"/>
              <a:t>2015/1/7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33A70-1617-4CDB-8E43-A06BD42436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13054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3549D-139C-4FDB-839A-D17EB398B30B}" type="datetimeFigureOut">
              <a:rPr kumimoji="1" lang="ja-JP" altLang="en-US" smtClean="0"/>
              <a:t>2015/1/7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33A70-1617-4CDB-8E43-A06BD42436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8840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3549D-139C-4FDB-839A-D17EB398B30B}" type="datetimeFigureOut">
              <a:rPr kumimoji="1" lang="ja-JP" altLang="en-US" smtClean="0"/>
              <a:t>2015/1/7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33A70-1617-4CDB-8E43-A06BD424361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63532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3549D-139C-4FDB-839A-D17EB398B30B}" type="datetimeFigureOut">
              <a:rPr kumimoji="1" lang="ja-JP" altLang="en-US" smtClean="0"/>
              <a:t>2015/1/7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33A70-1617-4CDB-8E43-A06BD424361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1901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3549D-139C-4FDB-839A-D17EB398B30B}" type="datetimeFigureOut">
              <a:rPr kumimoji="1" lang="ja-JP" altLang="en-US" smtClean="0"/>
              <a:t>2015/1/7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33A70-1617-4CDB-8E43-A06BD42436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52643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3549D-139C-4FDB-839A-D17EB398B30B}" type="datetimeFigureOut">
              <a:rPr kumimoji="1" lang="ja-JP" altLang="en-US" smtClean="0"/>
              <a:t>2015/1/7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33A70-1617-4CDB-8E43-A06BD42436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24667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3549D-139C-4FDB-839A-D17EB398B30B}" type="datetimeFigureOut">
              <a:rPr kumimoji="1" lang="ja-JP" altLang="en-US" smtClean="0"/>
              <a:t>2015/1/7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33A70-1617-4CDB-8E43-A06BD42436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0874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8183549D-139C-4FDB-839A-D17EB398B30B}" type="datetimeFigureOut">
              <a:rPr kumimoji="1" lang="ja-JP" altLang="en-US" smtClean="0"/>
              <a:t>2015/1/7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833A70-1617-4CDB-8E43-A06BD42436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3747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288960" y="880427"/>
            <a:ext cx="9144000" cy="2387600"/>
          </a:xfrm>
        </p:spPr>
        <p:txBody>
          <a:bodyPr/>
          <a:lstStyle/>
          <a:p>
            <a:r>
              <a:rPr kumimoji="1" lang="ja-JP" altLang="en-US" dirty="0" smtClean="0"/>
              <a:t>第１３章　振り返り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-102870" y="3346912"/>
            <a:ext cx="8091055" cy="866053"/>
          </a:xfrm>
        </p:spPr>
        <p:txBody>
          <a:bodyPr/>
          <a:lstStyle/>
          <a:p>
            <a:pPr algn="r"/>
            <a:r>
              <a:rPr kumimoji="1" lang="ja-JP" altLang="en-US" dirty="0" smtClean="0"/>
              <a:t>１１期　ちい</a:t>
            </a:r>
            <a:endParaRPr kumimoji="1" lang="ja-JP" altLang="en-US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25345" y="3346912"/>
            <a:ext cx="3681688" cy="2969895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2577920" cy="3173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8093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870" y="237852"/>
            <a:ext cx="12182129" cy="908986"/>
          </a:xfrm>
          <a:ln>
            <a:noFill/>
          </a:ln>
        </p:spPr>
        <p:txBody>
          <a:bodyPr/>
          <a:lstStyle/>
          <a:p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メインテーマ：「分権化」</a:t>
            </a:r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6" name="コンテンツ プレースホルダー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9544" y="3072756"/>
            <a:ext cx="1646606" cy="1548700"/>
          </a:xfrm>
        </p:spPr>
      </p:pic>
      <p:sp>
        <p:nvSpPr>
          <p:cNvPr id="4" name="角丸四角形 3"/>
          <p:cNvSpPr/>
          <p:nvPr/>
        </p:nvSpPr>
        <p:spPr>
          <a:xfrm>
            <a:off x="1372904" y="1269130"/>
            <a:ext cx="9341427" cy="1340428"/>
          </a:xfrm>
          <a:prstGeom prst="roundRect">
            <a:avLst/>
          </a:prstGeom>
          <a:solidFill>
            <a:schemeClr val="accent2"/>
          </a:solidFill>
          <a:ln w="762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 smtClean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「分権化」</a:t>
            </a:r>
            <a:endParaRPr kumimoji="1" lang="en-US" altLang="ja-JP" sz="3200" dirty="0" smtClean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lang="ja-JP" altLang="en-US" sz="3200" dirty="0" smtClean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経営トップから現場へ権限を委譲し、責任を持たせる</a:t>
            </a:r>
            <a:endParaRPr kumimoji="1" lang="ja-JP" altLang="en-US" sz="32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1571115" y="4621456"/>
            <a:ext cx="2113246" cy="540037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モチベーション</a:t>
            </a:r>
            <a:r>
              <a:rPr kumimoji="1" lang="en-US" altLang="ja-JP" sz="20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UP</a:t>
            </a:r>
            <a:r>
              <a:rPr kumimoji="1" lang="ja-JP" altLang="en-US" sz="20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！</a:t>
            </a:r>
            <a:endParaRPr kumimoji="1" lang="ja-JP" altLang="en-US" sz="20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2943" y="3198291"/>
            <a:ext cx="1023418" cy="1376795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1789" y="3147995"/>
            <a:ext cx="1123656" cy="898924"/>
          </a:xfrm>
          <a:prstGeom prst="rect">
            <a:avLst/>
          </a:prstGeom>
        </p:spPr>
      </p:pic>
      <p:sp>
        <p:nvSpPr>
          <p:cNvPr id="10" name="正方形/長方形 9"/>
          <p:cNvSpPr/>
          <p:nvPr/>
        </p:nvSpPr>
        <p:spPr>
          <a:xfrm>
            <a:off x="4432943" y="4618957"/>
            <a:ext cx="2113246" cy="540037"/>
          </a:xfrm>
          <a:prstGeom prst="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学習</a:t>
            </a:r>
            <a:r>
              <a:rPr lang="ja-JP" altLang="en-US" sz="20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速度</a:t>
            </a:r>
            <a:r>
              <a:rPr kumimoji="1" lang="en-US" altLang="ja-JP" sz="20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UP</a:t>
            </a:r>
            <a:r>
              <a:rPr kumimoji="1" lang="ja-JP" altLang="en-US" sz="20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！</a:t>
            </a:r>
            <a:endParaRPr kumimoji="1" lang="ja-JP" altLang="en-US" sz="20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8588104" y="3840127"/>
            <a:ext cx="2672623" cy="945054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環境変化への対応力</a:t>
            </a:r>
            <a:r>
              <a:rPr kumimoji="1" lang="en-US" altLang="ja-JP" sz="20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UP</a:t>
            </a:r>
            <a:r>
              <a:rPr kumimoji="1" lang="ja-JP" altLang="en-US" sz="20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！</a:t>
            </a:r>
            <a:endParaRPr kumimoji="1" lang="ja-JP" altLang="en-US" sz="20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2" name="角丸四角形 11"/>
          <p:cNvSpPr/>
          <p:nvPr/>
        </p:nvSpPr>
        <p:spPr>
          <a:xfrm>
            <a:off x="0" y="5529499"/>
            <a:ext cx="12191999" cy="1053637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6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「分権化」はラーニング・オーガニゼーションに必須</a:t>
            </a:r>
            <a:endParaRPr kumimoji="1" lang="ja-JP" altLang="en-US" sz="3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3" name="右矢印 12"/>
          <p:cNvSpPr/>
          <p:nvPr/>
        </p:nvSpPr>
        <p:spPr>
          <a:xfrm>
            <a:off x="7127220" y="3889774"/>
            <a:ext cx="1101436" cy="963530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3042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コンテンツ プレースホルダー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697" y="1306498"/>
            <a:ext cx="2171412" cy="1795034"/>
          </a:xfrm>
        </p:spPr>
      </p:pic>
      <p:sp>
        <p:nvSpPr>
          <p:cNvPr id="4" name="タイトル 1"/>
          <p:cNvSpPr txBox="1">
            <a:spLocks/>
          </p:cNvSpPr>
          <p:nvPr/>
        </p:nvSpPr>
        <p:spPr>
          <a:xfrm>
            <a:off x="9871" y="237852"/>
            <a:ext cx="5923338" cy="908986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「分権化」への妨害</a:t>
            </a:r>
            <a:endParaRPr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" name="角丸四角形吹き出し 6"/>
          <p:cNvSpPr/>
          <p:nvPr/>
        </p:nvSpPr>
        <p:spPr>
          <a:xfrm>
            <a:off x="2466109" y="1303091"/>
            <a:ext cx="3274277" cy="829179"/>
          </a:xfrm>
          <a:prstGeom prst="wedgeRoundRectCallout">
            <a:avLst>
              <a:gd name="adj1" fmla="val -58744"/>
              <a:gd name="adj2" fmla="val 85805"/>
              <a:gd name="adj3" fmla="val 16667"/>
            </a:avLst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24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自分は不必要な存在？</a:t>
            </a:r>
            <a:endParaRPr kumimoji="1" lang="ja-JP" altLang="en-US" sz="2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136903" y="3006419"/>
            <a:ext cx="2785024" cy="5195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0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kumimoji="1" lang="ja-JP" altLang="en-US" sz="20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経営トップ　自己利益</a:t>
            </a:r>
            <a:r>
              <a:rPr kumimoji="1" lang="en-US" altLang="ja-JP" sz="20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  <a:endParaRPr kumimoji="1" lang="ja-JP" altLang="en-US" sz="20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0284" y="1029519"/>
            <a:ext cx="2500745" cy="2143125"/>
          </a:xfrm>
          <a:prstGeom prst="rect">
            <a:avLst/>
          </a:prstGeom>
        </p:spPr>
      </p:pic>
      <p:sp>
        <p:nvSpPr>
          <p:cNvPr id="11" name="角丸四角形吹き出し 10"/>
          <p:cNvSpPr/>
          <p:nvPr/>
        </p:nvSpPr>
        <p:spPr>
          <a:xfrm>
            <a:off x="6573818" y="1304527"/>
            <a:ext cx="2675959" cy="827743"/>
          </a:xfrm>
          <a:prstGeom prst="wedgeRoundRectCallout">
            <a:avLst>
              <a:gd name="adj1" fmla="val 71817"/>
              <a:gd name="adj2" fmla="val 65474"/>
              <a:gd name="adj3" fmla="val 16667"/>
            </a:avLst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24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組織がバラバラに？</a:t>
            </a:r>
            <a:endParaRPr kumimoji="1" lang="ja-JP" altLang="en-US" sz="2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9412005" y="3058212"/>
            <a:ext cx="2785024" cy="2635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0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kumimoji="1" lang="ja-JP" altLang="en-US" sz="20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経営トップ　組織利益</a:t>
            </a:r>
            <a:r>
              <a:rPr kumimoji="1" lang="en-US" altLang="ja-JP" sz="20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  <a:endParaRPr kumimoji="1" lang="ja-JP" altLang="en-US" sz="20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4896751" y="3789776"/>
            <a:ext cx="2410691" cy="90849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分権化</a:t>
            </a:r>
            <a:endParaRPr kumimoji="1" lang="ja-JP" altLang="en-US" sz="3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5" name="角丸四角形 14"/>
          <p:cNvSpPr/>
          <p:nvPr/>
        </p:nvSpPr>
        <p:spPr>
          <a:xfrm>
            <a:off x="2261763" y="3900228"/>
            <a:ext cx="2088572" cy="753774"/>
          </a:xfrm>
          <a:prstGeom prst="roundRect">
            <a:avLst/>
          </a:prstGeom>
          <a:solidFill>
            <a:schemeClr val="accent6"/>
          </a:solidFill>
          <a:ln w="571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システム思考</a:t>
            </a:r>
            <a:endParaRPr kumimoji="1" lang="ja-JP" altLang="en-US" sz="24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6" name="角丸四角形 15"/>
          <p:cNvSpPr/>
          <p:nvPr/>
        </p:nvSpPr>
        <p:spPr>
          <a:xfrm>
            <a:off x="7719686" y="3882039"/>
            <a:ext cx="2088572" cy="753774"/>
          </a:xfrm>
          <a:prstGeom prst="roundRect">
            <a:avLst/>
          </a:prstGeom>
          <a:solidFill>
            <a:schemeClr val="accent6"/>
          </a:solidFill>
          <a:ln w="571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 smtClean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自己マスタ</a:t>
            </a:r>
            <a:r>
              <a:rPr lang="ja-JP" altLang="en-US" sz="24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リ</a:t>
            </a:r>
            <a:r>
              <a:rPr lang="ja-JP" altLang="en-US" sz="2400" dirty="0" smtClean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ー</a:t>
            </a:r>
            <a:endParaRPr kumimoji="1" lang="ja-JP" altLang="en-US" sz="24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7" name="角丸四角形 16"/>
          <p:cNvSpPr/>
          <p:nvPr/>
        </p:nvSpPr>
        <p:spPr>
          <a:xfrm>
            <a:off x="3643267" y="4899973"/>
            <a:ext cx="2088572" cy="753774"/>
          </a:xfrm>
          <a:prstGeom prst="roundRect">
            <a:avLst/>
          </a:prstGeom>
          <a:solidFill>
            <a:schemeClr val="accent6"/>
          </a:solidFill>
          <a:ln w="571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 smtClean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共有ビジョン</a:t>
            </a:r>
            <a:endParaRPr kumimoji="1" lang="ja-JP" altLang="en-US" sz="24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8" name="角丸四角形 17"/>
          <p:cNvSpPr/>
          <p:nvPr/>
        </p:nvSpPr>
        <p:spPr>
          <a:xfrm>
            <a:off x="6511346" y="4934933"/>
            <a:ext cx="2088572" cy="728512"/>
          </a:xfrm>
          <a:prstGeom prst="roundRect">
            <a:avLst/>
          </a:prstGeom>
          <a:solidFill>
            <a:schemeClr val="accent6"/>
          </a:solidFill>
          <a:ln w="571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 smtClean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チーム学習</a:t>
            </a:r>
            <a:endParaRPr kumimoji="1" lang="ja-JP" altLang="en-US" sz="24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9" name="角丸四角形 18"/>
          <p:cNvSpPr/>
          <p:nvPr/>
        </p:nvSpPr>
        <p:spPr>
          <a:xfrm>
            <a:off x="4795991" y="2724645"/>
            <a:ext cx="2799764" cy="753774"/>
          </a:xfrm>
          <a:prstGeom prst="roundRect">
            <a:avLst/>
          </a:prstGeom>
          <a:solidFill>
            <a:schemeClr val="accent6"/>
          </a:solidFill>
          <a:ln w="571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 smtClean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メンタルモデルの克服</a:t>
            </a:r>
            <a:endParaRPr kumimoji="1" lang="ja-JP" altLang="en-US" sz="24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2" name="円弧 21"/>
          <p:cNvSpPr/>
          <p:nvPr/>
        </p:nvSpPr>
        <p:spPr>
          <a:xfrm>
            <a:off x="6037118" y="3160638"/>
            <a:ext cx="3118750" cy="1414235"/>
          </a:xfrm>
          <a:prstGeom prst="arc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円弧 23"/>
          <p:cNvSpPr/>
          <p:nvPr/>
        </p:nvSpPr>
        <p:spPr>
          <a:xfrm rot="5003360">
            <a:off x="7932377" y="3996508"/>
            <a:ext cx="1205241" cy="1501857"/>
          </a:xfrm>
          <a:prstGeom prst="arc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円弧 24"/>
          <p:cNvSpPr/>
          <p:nvPr/>
        </p:nvSpPr>
        <p:spPr>
          <a:xfrm rot="16398279">
            <a:off x="3915138" y="2261265"/>
            <a:ext cx="1646450" cy="3435655"/>
          </a:xfrm>
          <a:prstGeom prst="arc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円弧 25"/>
          <p:cNvSpPr/>
          <p:nvPr/>
        </p:nvSpPr>
        <p:spPr>
          <a:xfrm rot="10967738">
            <a:off x="2943888" y="4118363"/>
            <a:ext cx="1398759" cy="1226132"/>
          </a:xfrm>
          <a:prstGeom prst="arc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9" name="直線コネクタ 28"/>
          <p:cNvCxnSpPr>
            <a:stCxn id="17" idx="3"/>
            <a:endCxn id="18" idx="1"/>
          </p:cNvCxnSpPr>
          <p:nvPr/>
        </p:nvCxnSpPr>
        <p:spPr>
          <a:xfrm>
            <a:off x="5731839" y="5276860"/>
            <a:ext cx="779507" cy="22329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角丸四角形 38"/>
          <p:cNvSpPr/>
          <p:nvPr/>
        </p:nvSpPr>
        <p:spPr>
          <a:xfrm>
            <a:off x="0" y="5900106"/>
            <a:ext cx="12192000" cy="779949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6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「分権化」の障害は５つ</a:t>
            </a:r>
            <a:r>
              <a:rPr lang="ja-JP" altLang="en-US" sz="3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のディシプリンで解決</a:t>
            </a:r>
            <a:endParaRPr kumimoji="1" lang="ja-JP" altLang="en-US" sz="3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99177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19" grpId="0" animBg="1"/>
      <p:bldP spid="22" grpId="0" animBg="1"/>
      <p:bldP spid="24" grpId="0" animBg="1"/>
      <p:bldP spid="25" grpId="0" animBg="1"/>
      <p:bldP spid="26" grpId="0" animBg="1"/>
      <p:bldP spid="3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1082" y="2105481"/>
            <a:ext cx="5178094" cy="1950889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16354"/>
            <a:ext cx="10515600" cy="1325562"/>
          </a:xfrm>
        </p:spPr>
        <p:txBody>
          <a:bodyPr/>
          <a:lstStyle/>
          <a:p>
            <a:r>
              <a:rPr lang="ja-JP" altLang="en-US" dirty="0" smtClean="0"/>
              <a:t>「分権化」後の課題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225071" y="3894067"/>
            <a:ext cx="5476011" cy="732142"/>
          </a:xfrm>
          <a:ln w="38100">
            <a:solidFill>
              <a:schemeClr val="accent4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altLang="ja-JP" sz="9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indent="0" algn="ctr">
              <a:buNone/>
            </a:pPr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経営トップだけでは、管理は不可能</a:t>
            </a:r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546513" y="1254904"/>
            <a:ext cx="9112827" cy="85445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「管理している」錯覚</a:t>
            </a:r>
            <a:endParaRPr kumimoji="1" lang="ja-JP" altLang="en-US" sz="3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01665" y="2211048"/>
            <a:ext cx="1402773" cy="1257820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04487" y="2328264"/>
            <a:ext cx="1337291" cy="1199104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4346" y="2297308"/>
            <a:ext cx="1306572" cy="1171560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0086" y="2105481"/>
            <a:ext cx="2001620" cy="1950889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9580312">
            <a:off x="8128598" y="2511136"/>
            <a:ext cx="1619250" cy="1114425"/>
          </a:xfrm>
          <a:prstGeom prst="rect">
            <a:avLst/>
          </a:prstGeom>
        </p:spPr>
      </p:pic>
      <p:sp>
        <p:nvSpPr>
          <p:cNvPr id="13" name="コンテンツ プレースホルダー 2"/>
          <p:cNvSpPr txBox="1">
            <a:spLocks/>
          </p:cNvSpPr>
          <p:nvPr/>
        </p:nvSpPr>
        <p:spPr>
          <a:xfrm>
            <a:off x="194601" y="2442006"/>
            <a:ext cx="1579173" cy="732142"/>
          </a:xfrm>
          <a:prstGeom prst="rect">
            <a:avLst/>
          </a:prstGeom>
          <a:ln w="38100"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 2" pitchFamily="18" charset="2"/>
              <a:buChar char="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 2" pitchFamily="18" charset="2"/>
              <a:buChar char="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 2" pitchFamily="18" charset="2"/>
              <a:buChar char="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 2" pitchFamily="18" charset="2"/>
              <a:buChar char="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 2" pitchFamily="18" charset="2"/>
              <a:buChar char="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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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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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2" pitchFamily="18" charset="2"/>
              <a:buNone/>
            </a:pPr>
            <a:endParaRPr lang="en-US" altLang="ja-JP" sz="9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indent="0" algn="ctr">
              <a:buFont typeface="Wingdings 2" pitchFamily="18" charset="2"/>
              <a:buNone/>
            </a:pPr>
            <a:r>
              <a:rPr lang="en-US" altLang="ja-JP" sz="2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lang="ja-JP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現場</a:t>
            </a:r>
            <a:r>
              <a:rPr lang="en-US" altLang="ja-JP" sz="2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  <a:endParaRPr lang="ja-JP" altLang="en-US" sz="2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4" name="コンテンツ プレースホルダー 2"/>
          <p:cNvSpPr txBox="1">
            <a:spLocks/>
          </p:cNvSpPr>
          <p:nvPr/>
        </p:nvSpPr>
        <p:spPr>
          <a:xfrm>
            <a:off x="10466349" y="2456869"/>
            <a:ext cx="1579173" cy="732142"/>
          </a:xfrm>
          <a:prstGeom prst="rect">
            <a:avLst/>
          </a:prstGeom>
          <a:ln w="38100"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 2" pitchFamily="18" charset="2"/>
              <a:buChar char="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 2" pitchFamily="18" charset="2"/>
              <a:buChar char="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 2" pitchFamily="18" charset="2"/>
              <a:buChar char="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 2" pitchFamily="18" charset="2"/>
              <a:buChar char="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 2" pitchFamily="18" charset="2"/>
              <a:buChar char="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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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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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2" pitchFamily="18" charset="2"/>
              <a:buNone/>
            </a:pPr>
            <a:endParaRPr lang="en-US" altLang="ja-JP" sz="9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indent="0" algn="ctr">
              <a:buFont typeface="Wingdings 2" pitchFamily="18" charset="2"/>
              <a:buNone/>
            </a:pPr>
            <a:r>
              <a:rPr lang="en-US" altLang="ja-JP" sz="2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lang="ja-JP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経営トップ</a:t>
            </a:r>
            <a:r>
              <a:rPr lang="en-US" altLang="ja-JP" sz="2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  <a:endParaRPr lang="ja-JP" altLang="en-US" sz="2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15" name="図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71428" y="2263609"/>
            <a:ext cx="1335140" cy="1194920"/>
          </a:xfrm>
          <a:prstGeom prst="rect">
            <a:avLst/>
          </a:prstGeom>
        </p:spPr>
      </p:pic>
      <p:sp>
        <p:nvSpPr>
          <p:cNvPr id="17" name="下矢印 16"/>
          <p:cNvSpPr/>
          <p:nvPr/>
        </p:nvSpPr>
        <p:spPr>
          <a:xfrm>
            <a:off x="5426220" y="4819617"/>
            <a:ext cx="1073714" cy="716973"/>
          </a:xfrm>
          <a:prstGeom prst="downArrow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角丸四角形 17"/>
          <p:cNvSpPr/>
          <p:nvPr/>
        </p:nvSpPr>
        <p:spPr>
          <a:xfrm>
            <a:off x="0" y="5765606"/>
            <a:ext cx="12192000" cy="84301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経営者が心から望むことで、「分権化」を維持</a:t>
            </a:r>
            <a:endParaRPr kumimoji="1" lang="en-US" altLang="ja-JP" sz="36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9" name="角丸四角形吹き出し 18"/>
          <p:cNvSpPr/>
          <p:nvPr/>
        </p:nvSpPr>
        <p:spPr>
          <a:xfrm>
            <a:off x="8978344" y="3564677"/>
            <a:ext cx="3061555" cy="1033250"/>
          </a:xfrm>
          <a:prstGeom prst="wedgeRoundRectCallout">
            <a:avLst>
              <a:gd name="adj1" fmla="val 4154"/>
              <a:gd name="adj2" fmla="val -91303"/>
              <a:gd name="adj3" fmla="val 16667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「管理したい！」</a:t>
            </a:r>
            <a:endParaRPr kumimoji="1" lang="en-US" altLang="ja-JP" sz="24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lang="ja-JP" altLang="en-US" sz="24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権限を戻しがち</a:t>
            </a:r>
            <a:endParaRPr kumimoji="1" lang="ja-JP" altLang="en-US" sz="2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96271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  <p:bldP spid="17" grpId="0" animBg="1"/>
      <p:bldP spid="18" grpId="0" animBg="1"/>
      <p:bldP spid="1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20" t="33389" r="27873" b="24920"/>
          <a:stretch/>
        </p:blipFill>
        <p:spPr>
          <a:xfrm rot="10800000">
            <a:off x="3427268" y="2243122"/>
            <a:ext cx="5652139" cy="3861299"/>
          </a:xfrm>
          <a:prstGeom prst="rect">
            <a:avLst/>
          </a:prstGeom>
          <a:ln w="28575">
            <a:noFill/>
          </a:ln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-44008"/>
            <a:ext cx="10515600" cy="1325562"/>
          </a:xfrm>
        </p:spPr>
        <p:txBody>
          <a:bodyPr/>
          <a:lstStyle/>
          <a:p>
            <a:r>
              <a:rPr kumimoji="1" lang="ja-JP" altLang="en-US" dirty="0" smtClean="0"/>
              <a:t>「分権化」後の課題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7927307" y="2597655"/>
            <a:ext cx="2829275" cy="577241"/>
          </a:xfrm>
        </p:spPr>
        <p:txBody>
          <a:bodyPr/>
          <a:lstStyle/>
          <a:p>
            <a:pPr marL="0" indent="0">
              <a:buNone/>
            </a:pPr>
            <a:r>
              <a:rPr kumimoji="1" lang="ja-JP" altLang="en-US" dirty="0" smtClean="0"/>
              <a:t>共有する資源</a:t>
            </a:r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1546513" y="1171777"/>
            <a:ext cx="9112827" cy="72975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2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「共同食卓の悲劇」</a:t>
            </a:r>
            <a:endParaRPr kumimoji="1" lang="ja-JP" altLang="en-US" sz="3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円/楕円 5"/>
          <p:cNvSpPr/>
          <p:nvPr/>
        </p:nvSpPr>
        <p:spPr>
          <a:xfrm>
            <a:off x="7699664" y="3101141"/>
            <a:ext cx="1610591" cy="66501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角丸四角形 6"/>
          <p:cNvSpPr/>
          <p:nvPr/>
        </p:nvSpPr>
        <p:spPr>
          <a:xfrm>
            <a:off x="3427268" y="2150918"/>
            <a:ext cx="2826069" cy="1423555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コンテンツ プレースホルダー 2"/>
          <p:cNvSpPr txBox="1">
            <a:spLocks/>
          </p:cNvSpPr>
          <p:nvPr/>
        </p:nvSpPr>
        <p:spPr>
          <a:xfrm>
            <a:off x="1455464" y="2314703"/>
            <a:ext cx="2269638" cy="5772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 2" pitchFamily="18" charset="2"/>
              <a:buChar char="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 2" pitchFamily="18" charset="2"/>
              <a:buChar char="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 2" pitchFamily="18" charset="2"/>
              <a:buChar char="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 2" pitchFamily="18" charset="2"/>
              <a:buChar char="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 2" pitchFamily="18" charset="2"/>
              <a:buChar char="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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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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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 pitchFamily="18" charset="2"/>
              <a:buNone/>
            </a:pPr>
            <a:r>
              <a:rPr lang="ja-JP" altLang="en-US" dirty="0" smtClean="0"/>
              <a:t>利己的行動</a:t>
            </a:r>
            <a:endParaRPr lang="ja-JP" altLang="en-US" dirty="0"/>
          </a:p>
        </p:txBody>
      </p:sp>
      <p:sp>
        <p:nvSpPr>
          <p:cNvPr id="9" name="角丸四角形 8"/>
          <p:cNvSpPr/>
          <p:nvPr/>
        </p:nvSpPr>
        <p:spPr>
          <a:xfrm>
            <a:off x="0" y="6118615"/>
            <a:ext cx="12192000" cy="704458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[</a:t>
            </a:r>
            <a:r>
              <a:rPr lang="ja-JP" altLang="en-US" sz="2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意思決定</a:t>
            </a:r>
            <a:r>
              <a:rPr lang="en-US" altLang="ja-JP" sz="2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]</a:t>
            </a:r>
            <a:r>
              <a:rPr lang="ja-JP" altLang="en-US" sz="36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部分的正しさ　≠　全体的正しさ</a:t>
            </a:r>
            <a:endParaRPr kumimoji="1" lang="en-US" altLang="ja-JP" sz="36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06512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 animBg="1"/>
      <p:bldP spid="7" grpId="0" animBg="1"/>
      <p:bldP spid="8" grpId="0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20" t="33389" r="27873" b="24920"/>
          <a:stretch/>
        </p:blipFill>
        <p:spPr>
          <a:xfrm rot="10800000">
            <a:off x="1834899" y="2079426"/>
            <a:ext cx="5652139" cy="3861299"/>
          </a:xfrm>
          <a:prstGeom prst="rect">
            <a:avLst/>
          </a:prstGeom>
          <a:ln w="28575">
            <a:noFill/>
          </a:ln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-4785"/>
            <a:ext cx="10515600" cy="1325562"/>
          </a:xfrm>
        </p:spPr>
        <p:txBody>
          <a:bodyPr/>
          <a:lstStyle/>
          <a:p>
            <a:r>
              <a:rPr kumimoji="1" lang="ja-JP" altLang="en-US" dirty="0" smtClean="0"/>
              <a:t>「分権化」後の課題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505735" y="2339750"/>
            <a:ext cx="2829275" cy="577241"/>
          </a:xfrm>
        </p:spPr>
        <p:txBody>
          <a:bodyPr/>
          <a:lstStyle/>
          <a:p>
            <a:pPr marL="0" indent="0">
              <a:buNone/>
            </a:pPr>
            <a:r>
              <a:rPr kumimoji="1" lang="ja-JP" altLang="en-US" dirty="0" smtClean="0">
                <a:solidFill>
                  <a:srgbClr val="00B050"/>
                </a:solidFill>
              </a:rPr>
              <a:t>共有する資源</a:t>
            </a:r>
            <a:endParaRPr kumimoji="1" lang="ja-JP" altLang="en-US" dirty="0">
              <a:solidFill>
                <a:srgbClr val="00B050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546513" y="1171777"/>
            <a:ext cx="9112827" cy="72975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2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「共同食卓の悲劇」</a:t>
            </a:r>
            <a:endParaRPr kumimoji="1" lang="ja-JP" altLang="en-US" sz="3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" name="コンテンツ プレースホルダー 2"/>
          <p:cNvSpPr txBox="1">
            <a:spLocks/>
          </p:cNvSpPr>
          <p:nvPr/>
        </p:nvSpPr>
        <p:spPr>
          <a:xfrm>
            <a:off x="69274" y="2260352"/>
            <a:ext cx="2269638" cy="5772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 2" pitchFamily="18" charset="2"/>
              <a:buChar char="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 2" pitchFamily="18" charset="2"/>
              <a:buChar char="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 2" pitchFamily="18" charset="2"/>
              <a:buChar char="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 2" pitchFamily="18" charset="2"/>
              <a:buChar char="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 2" pitchFamily="18" charset="2"/>
              <a:buChar char="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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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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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 pitchFamily="18" charset="2"/>
              <a:buNone/>
            </a:pPr>
            <a:r>
              <a:rPr lang="ja-JP" altLang="en-US" dirty="0" smtClean="0">
                <a:solidFill>
                  <a:srgbClr val="00B050"/>
                </a:solidFill>
              </a:rPr>
              <a:t>原因行動</a:t>
            </a:r>
            <a:endParaRPr lang="ja-JP" altLang="en-US" dirty="0">
              <a:solidFill>
                <a:srgbClr val="00B050"/>
              </a:solidFill>
            </a:endParaRPr>
          </a:p>
        </p:txBody>
      </p:sp>
      <p:sp>
        <p:nvSpPr>
          <p:cNvPr id="9" name="角丸四角形 8"/>
          <p:cNvSpPr/>
          <p:nvPr/>
        </p:nvSpPr>
        <p:spPr>
          <a:xfrm>
            <a:off x="0" y="6118615"/>
            <a:ext cx="12192000" cy="704458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全員の構造把握が大事</a:t>
            </a:r>
            <a:endParaRPr kumimoji="1" lang="en-US" altLang="ja-JP" sz="36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6172228" y="2998033"/>
            <a:ext cx="1496291" cy="545049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/>
        </p:nvSpPr>
        <p:spPr>
          <a:xfrm>
            <a:off x="1960187" y="2136007"/>
            <a:ext cx="2608118" cy="1249379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下矢印 11"/>
          <p:cNvSpPr/>
          <p:nvPr/>
        </p:nvSpPr>
        <p:spPr>
          <a:xfrm>
            <a:off x="9401056" y="3385386"/>
            <a:ext cx="991595" cy="953945"/>
          </a:xfrm>
          <a:prstGeom prst="downArrow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角丸四角形 14"/>
          <p:cNvSpPr/>
          <p:nvPr/>
        </p:nvSpPr>
        <p:spPr>
          <a:xfrm>
            <a:off x="7969341" y="2162966"/>
            <a:ext cx="3855027" cy="930807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「共同食卓」を認識</a:t>
            </a:r>
            <a:endParaRPr kumimoji="1" lang="ja-JP" altLang="en-US" sz="2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6" name="角丸四角形 15"/>
          <p:cNvSpPr/>
          <p:nvPr/>
        </p:nvSpPr>
        <p:spPr>
          <a:xfrm>
            <a:off x="8039361" y="4477069"/>
            <a:ext cx="3937668" cy="1403285"/>
          </a:xfrm>
          <a:prstGeom prst="round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管理</a:t>
            </a:r>
            <a:endParaRPr kumimoji="1" lang="en-US" altLang="ja-JP" sz="28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28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①管理者</a:t>
            </a:r>
            <a:endParaRPr lang="en-US" altLang="ja-JP" sz="28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28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②危機伝達システム</a:t>
            </a:r>
            <a:endParaRPr kumimoji="1" lang="ja-JP" altLang="en-US" sz="2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89848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/>
      <p:bldP spid="9" grpId="0" animBg="1"/>
      <p:bldP spid="10" grpId="0" animBg="1"/>
      <p:bldP spid="11" grpId="0" animBg="1"/>
      <p:bldP spid="12" grpId="0" animBg="1"/>
      <p:bldP spid="15" grpId="0" animBg="1"/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-31759"/>
            <a:ext cx="10515600" cy="1325562"/>
          </a:xfrm>
        </p:spPr>
        <p:txBody>
          <a:bodyPr/>
          <a:lstStyle/>
          <a:p>
            <a:r>
              <a:rPr kumimoji="1" lang="ja-JP" altLang="en-US" dirty="0" smtClean="0"/>
              <a:t>経営者に求められること</a:t>
            </a:r>
            <a:endParaRPr kumimoji="1" lang="ja-JP" altLang="en-US" dirty="0"/>
          </a:p>
        </p:txBody>
      </p:sp>
      <p:sp>
        <p:nvSpPr>
          <p:cNvPr id="4" name="角丸四角形 3"/>
          <p:cNvSpPr/>
          <p:nvPr/>
        </p:nvSpPr>
        <p:spPr>
          <a:xfrm>
            <a:off x="3766703" y="2652480"/>
            <a:ext cx="7762009" cy="976745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組織のシステムの理解→学習課程の設計</a:t>
            </a:r>
            <a:endParaRPr kumimoji="1" lang="ja-JP" altLang="en-US" sz="3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" name="角丸四角形 4"/>
          <p:cNvSpPr/>
          <p:nvPr/>
        </p:nvSpPr>
        <p:spPr>
          <a:xfrm>
            <a:off x="3766703" y="1148466"/>
            <a:ext cx="7762009" cy="825876"/>
          </a:xfrm>
          <a:prstGeom prst="roundRect">
            <a:avLst/>
          </a:prstGeom>
          <a:noFill/>
          <a:ln w="762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ビジョンの発展</a:t>
            </a:r>
            <a:endParaRPr kumimoji="1" lang="ja-JP" altLang="en-US" sz="32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十字形 5"/>
          <p:cNvSpPr/>
          <p:nvPr/>
        </p:nvSpPr>
        <p:spPr>
          <a:xfrm>
            <a:off x="7554188" y="2083412"/>
            <a:ext cx="477983" cy="459998"/>
          </a:xfrm>
          <a:prstGeom prst="plus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角丸四角形 6"/>
          <p:cNvSpPr/>
          <p:nvPr/>
        </p:nvSpPr>
        <p:spPr>
          <a:xfrm>
            <a:off x="6489122" y="5957174"/>
            <a:ext cx="6047509" cy="876995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ja-JP" altLang="en-US" sz="24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挑戦により</a:t>
            </a:r>
            <a:r>
              <a:rPr lang="ja-JP" altLang="en-US" sz="2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成長</a:t>
            </a:r>
            <a:r>
              <a:rPr lang="ja-JP" altLang="en-US" sz="24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する</a:t>
            </a:r>
            <a:endParaRPr kumimoji="1" lang="en-US" altLang="ja-JP" sz="24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6489122" y="5024272"/>
            <a:ext cx="4816187" cy="976745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2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寛大さを持つ</a:t>
            </a:r>
            <a:endParaRPr kumimoji="1" lang="ja-JP" altLang="en-US" sz="3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" name="左中かっこ 10"/>
          <p:cNvSpPr/>
          <p:nvPr/>
        </p:nvSpPr>
        <p:spPr>
          <a:xfrm>
            <a:off x="2822863" y="1103466"/>
            <a:ext cx="732558" cy="3350798"/>
          </a:xfrm>
          <a:prstGeom prst="leftBrace">
            <a:avLst>
              <a:gd name="adj1" fmla="val 8333"/>
              <a:gd name="adj2" fmla="val 47272"/>
            </a:avLst>
          </a:prstGeom>
          <a:ln w="571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タイトル 1"/>
          <p:cNvSpPr txBox="1">
            <a:spLocks/>
          </p:cNvSpPr>
          <p:nvPr/>
        </p:nvSpPr>
        <p:spPr>
          <a:xfrm>
            <a:off x="105641" y="2313411"/>
            <a:ext cx="2611581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ja-JP" altLang="en-US" sz="3200" dirty="0" smtClean="0"/>
              <a:t>役割</a:t>
            </a:r>
            <a:endParaRPr lang="en-US" altLang="ja-JP" sz="3200" dirty="0" smtClean="0"/>
          </a:p>
          <a:p>
            <a:pPr algn="ctr"/>
            <a:r>
              <a:rPr lang="en-US" altLang="ja-JP" sz="2800" dirty="0" smtClean="0"/>
              <a:t>[</a:t>
            </a:r>
            <a:r>
              <a:rPr lang="ja-JP" altLang="en-US" sz="2800" dirty="0" smtClean="0"/>
              <a:t>中枢の経営者</a:t>
            </a:r>
            <a:r>
              <a:rPr lang="en-US" altLang="ja-JP" sz="2800" dirty="0" smtClean="0"/>
              <a:t>]</a:t>
            </a:r>
          </a:p>
          <a:p>
            <a:endParaRPr lang="ja-JP" altLang="en-US" sz="2800" dirty="0"/>
          </a:p>
        </p:txBody>
      </p:sp>
      <p:sp>
        <p:nvSpPr>
          <p:cNvPr id="14" name="十字形 13"/>
          <p:cNvSpPr/>
          <p:nvPr/>
        </p:nvSpPr>
        <p:spPr>
          <a:xfrm>
            <a:off x="7554187" y="4361196"/>
            <a:ext cx="477983" cy="459998"/>
          </a:xfrm>
          <a:prstGeom prst="plus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角丸四角形 14"/>
          <p:cNvSpPr/>
          <p:nvPr/>
        </p:nvSpPr>
        <p:spPr>
          <a:xfrm>
            <a:off x="3766702" y="3414539"/>
            <a:ext cx="7762009" cy="135607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4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長期的視点</a:t>
            </a:r>
            <a:endParaRPr kumimoji="1" lang="en-US" altLang="ja-JP" sz="24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4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責任の大きさ</a:t>
            </a:r>
            <a:endParaRPr kumimoji="1" lang="ja-JP" altLang="en-US" sz="2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16" name="図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282" y="5029734"/>
            <a:ext cx="1694823" cy="1640442"/>
          </a:xfrm>
          <a:prstGeom prst="rect">
            <a:avLst/>
          </a:prstGeom>
        </p:spPr>
      </p:pic>
      <p:sp>
        <p:nvSpPr>
          <p:cNvPr id="17" name="角丸四角形 16"/>
          <p:cNvSpPr/>
          <p:nvPr/>
        </p:nvSpPr>
        <p:spPr>
          <a:xfrm>
            <a:off x="1906105" y="6210812"/>
            <a:ext cx="2684305" cy="876995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20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松本 晃</a:t>
            </a:r>
            <a:r>
              <a:rPr lang="en-US" altLang="ja-JP" sz="20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</a:t>
            </a:r>
            <a:r>
              <a:rPr lang="ja-JP" altLang="en-US" sz="20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カルビー</a:t>
            </a:r>
            <a:r>
              <a:rPr lang="en-US" altLang="ja-JP" sz="20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  <a:endParaRPr kumimoji="1" lang="en-US" altLang="ja-JP" sz="20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8" name="角丸四角形吹き出し 17"/>
          <p:cNvSpPr/>
          <p:nvPr/>
        </p:nvSpPr>
        <p:spPr>
          <a:xfrm>
            <a:off x="2310774" y="4935640"/>
            <a:ext cx="3190009" cy="1252372"/>
          </a:xfrm>
          <a:prstGeom prst="wedgeRoundRectCallout">
            <a:avLst>
              <a:gd name="adj1" fmla="val -62201"/>
              <a:gd name="adj2" fmla="val 57946"/>
              <a:gd name="adj3" fmla="val 16667"/>
            </a:avLst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「褒めるのが９割</a:t>
            </a:r>
            <a:r>
              <a:rPr lang="ja-JP" altLang="en-US" sz="24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、</a:t>
            </a:r>
            <a:endParaRPr lang="en-US" altLang="ja-JP" sz="24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lang="ja-JP" altLang="en-US" sz="24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叱る</a:t>
            </a:r>
            <a:r>
              <a:rPr lang="ja-JP" altLang="en-US" sz="2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のが１割」</a:t>
            </a:r>
          </a:p>
        </p:txBody>
      </p:sp>
    </p:spTree>
    <p:extLst>
      <p:ext uri="{BB962C8B-B14F-4D97-AF65-F5344CB8AC3E}">
        <p14:creationId xmlns:p14="http://schemas.microsoft.com/office/powerpoint/2010/main" val="688471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 animBg="1"/>
      <p:bldP spid="14" grpId="0" animBg="1"/>
      <p:bldP spid="17" grpId="0"/>
      <p:bldP spid="18" grpId="0" animBg="1"/>
    </p:bldLst>
  </p:timing>
</p:sld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TM02900720[[fn=インテグラル]]</Template>
  <TotalTime>260</TotalTime>
  <Words>249</Words>
  <Application>Microsoft Office PowerPoint</Application>
  <PresentationFormat>ワイド画面</PresentationFormat>
  <Paragraphs>58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4" baseType="lpstr">
      <vt:lpstr>Meiryo UI</vt:lpstr>
      <vt:lpstr>ＭＳ Ｐゴシック</vt:lpstr>
      <vt:lpstr>Arial</vt:lpstr>
      <vt:lpstr>Calibri</vt:lpstr>
      <vt:lpstr>Calibri Light</vt:lpstr>
      <vt:lpstr>Wingdings 2</vt:lpstr>
      <vt:lpstr>HDOfficeLightV0</vt:lpstr>
      <vt:lpstr>第１３章　振り返り</vt:lpstr>
      <vt:lpstr>メインテーマ：「分権化」</vt:lpstr>
      <vt:lpstr>PowerPoint プレゼンテーション</vt:lpstr>
      <vt:lpstr>「分権化」後の課題</vt:lpstr>
      <vt:lpstr>「分権化」後の課題</vt:lpstr>
      <vt:lpstr>「分権化」後の課題</vt:lpstr>
      <vt:lpstr>経営者に求められること</vt:lpstr>
    </vt:vector>
  </TitlesOfParts>
  <Company>情報基盤センター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第１３章　振り返り</dc:title>
  <dc:creator>国立大学法人横浜国立大学</dc:creator>
  <cp:lastModifiedBy>Owner</cp:lastModifiedBy>
  <cp:revision>28</cp:revision>
  <dcterms:created xsi:type="dcterms:W3CDTF">2014-12-19T01:43:43Z</dcterms:created>
  <dcterms:modified xsi:type="dcterms:W3CDTF">2015-01-07T14:13:32Z</dcterms:modified>
</cp:coreProperties>
</file>