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67" r:id="rId4"/>
    <p:sldId id="268" r:id="rId5"/>
    <p:sldId id="269" r:id="rId6"/>
    <p:sldId id="259" r:id="rId7"/>
    <p:sldId id="272" r:id="rId8"/>
    <p:sldId id="275" r:id="rId9"/>
    <p:sldId id="261" r:id="rId10"/>
    <p:sldId id="262" r:id="rId11"/>
    <p:sldId id="263" r:id="rId12"/>
    <p:sldId id="273" r:id="rId13"/>
    <p:sldId id="264" r:id="rId14"/>
    <p:sldId id="265" r:id="rId15"/>
    <p:sldId id="266" r:id="rId16"/>
    <p:sldId id="274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2D7D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3165" autoAdjust="0"/>
  </p:normalViewPr>
  <p:slideViewPr>
    <p:cSldViewPr>
      <p:cViewPr>
        <p:scale>
          <a:sx n="70" d="100"/>
          <a:sy n="70" d="100"/>
        </p:scale>
        <p:origin x="-49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91DE8B-AF41-439C-9E3E-DF3B7EB8F43F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B76547B8-B084-4C18-B770-C676419A54C4}">
      <dgm:prSet phldrT="[テキスト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/>
            <a:t>①ライフサイクルに合わせた制度による働きやすい環境づくり</a:t>
          </a:r>
          <a:endParaRPr kumimoji="1" lang="ja-JP" altLang="en-US" dirty="0"/>
        </a:p>
      </dgm:t>
    </dgm:pt>
    <dgm:pt modelId="{F93B9E59-0F1D-45D2-8132-1EFC704AE718}" type="parTrans" cxnId="{0F2D57EB-8323-47D9-B547-6F8A842BDD5B}">
      <dgm:prSet/>
      <dgm:spPr/>
      <dgm:t>
        <a:bodyPr/>
        <a:lstStyle/>
        <a:p>
          <a:endParaRPr kumimoji="1" lang="ja-JP" altLang="en-US"/>
        </a:p>
      </dgm:t>
    </dgm:pt>
    <dgm:pt modelId="{B41883B1-3153-4C05-89E2-D560C32EB4E3}" type="sibTrans" cxnId="{0F2D57EB-8323-47D9-B547-6F8A842BDD5B}">
      <dgm:prSet/>
      <dgm:spPr/>
      <dgm:t>
        <a:bodyPr/>
        <a:lstStyle/>
        <a:p>
          <a:endParaRPr kumimoji="1" lang="ja-JP" altLang="en-US"/>
        </a:p>
      </dgm:t>
    </dgm:pt>
    <dgm:pt modelId="{0AC8E1D0-6295-4CD3-A546-CD06CE214761}">
      <dgm:prSet phldrT="[テキスト]"/>
      <dgm:spPr/>
      <dgm:t>
        <a:bodyPr/>
        <a:lstStyle/>
        <a:p>
          <a:r>
            <a:rPr kumimoji="1" lang="ja-JP" altLang="en-US" dirty="0" smtClean="0"/>
            <a:t>効率化と働きがいを実感するため</a:t>
          </a:r>
          <a:endParaRPr kumimoji="1" lang="ja-JP" altLang="en-US" dirty="0"/>
        </a:p>
      </dgm:t>
    </dgm:pt>
    <dgm:pt modelId="{724765F9-C1F6-487C-8B79-9CAE319A45EF}" type="parTrans" cxnId="{984F4F4F-25D8-4280-B8C8-25BCD7238042}">
      <dgm:prSet/>
      <dgm:spPr/>
      <dgm:t>
        <a:bodyPr/>
        <a:lstStyle/>
        <a:p>
          <a:endParaRPr kumimoji="1" lang="ja-JP" altLang="en-US"/>
        </a:p>
      </dgm:t>
    </dgm:pt>
    <dgm:pt modelId="{1A54EEBD-F844-41DB-86B3-AD7E1E3D016C}" type="sibTrans" cxnId="{984F4F4F-25D8-4280-B8C8-25BCD7238042}">
      <dgm:prSet/>
      <dgm:spPr/>
      <dgm:t>
        <a:bodyPr/>
        <a:lstStyle/>
        <a:p>
          <a:endParaRPr kumimoji="1" lang="ja-JP" altLang="en-US"/>
        </a:p>
      </dgm:t>
    </dgm:pt>
    <dgm:pt modelId="{390DD280-B518-4CF2-B092-9F92DC8D528F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/>
            <a:t>②「ゆとり創造取組」</a:t>
          </a:r>
          <a:endParaRPr kumimoji="1" lang="ja-JP" altLang="en-US" dirty="0"/>
        </a:p>
      </dgm:t>
    </dgm:pt>
    <dgm:pt modelId="{60957FFB-B949-4010-A159-C669615AE945}" type="parTrans" cxnId="{4FCDD6A2-C0BC-4B79-A65B-50C6328D6854}">
      <dgm:prSet/>
      <dgm:spPr/>
      <dgm:t>
        <a:bodyPr/>
        <a:lstStyle/>
        <a:p>
          <a:endParaRPr kumimoji="1" lang="ja-JP" altLang="en-US"/>
        </a:p>
      </dgm:t>
    </dgm:pt>
    <dgm:pt modelId="{C4DE2BD9-799C-49EF-890F-8813792591D2}" type="sibTrans" cxnId="{4FCDD6A2-C0BC-4B79-A65B-50C6328D6854}">
      <dgm:prSet/>
      <dgm:spPr/>
      <dgm:t>
        <a:bodyPr/>
        <a:lstStyle/>
        <a:p>
          <a:endParaRPr kumimoji="1" lang="ja-JP" altLang="en-US"/>
        </a:p>
      </dgm:t>
    </dgm:pt>
    <dgm:pt modelId="{732ABBFE-B2FC-43A4-9C45-91EF2B5EC333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/>
            <a:t>③「役割イノベーション」</a:t>
          </a:r>
          <a:endParaRPr kumimoji="1" lang="ja-JP" altLang="en-US" dirty="0"/>
        </a:p>
      </dgm:t>
    </dgm:pt>
    <dgm:pt modelId="{9D3BAA42-E3C2-481C-A9F0-2DA70863B32A}" type="parTrans" cxnId="{A614DE3A-6B2D-411F-A9C8-CB3B5B3E06E1}">
      <dgm:prSet/>
      <dgm:spPr/>
      <dgm:t>
        <a:bodyPr/>
        <a:lstStyle/>
        <a:p>
          <a:endParaRPr kumimoji="1" lang="ja-JP" altLang="en-US"/>
        </a:p>
      </dgm:t>
    </dgm:pt>
    <dgm:pt modelId="{8A94E5FC-DDC5-4541-BCAD-46026217AAF3}" type="sibTrans" cxnId="{A614DE3A-6B2D-411F-A9C8-CB3B5B3E06E1}">
      <dgm:prSet/>
      <dgm:spPr/>
      <dgm:t>
        <a:bodyPr/>
        <a:lstStyle/>
        <a:p>
          <a:endParaRPr kumimoji="1" lang="ja-JP" altLang="en-US"/>
        </a:p>
      </dgm:t>
    </dgm:pt>
    <dgm:pt modelId="{A54F60C9-7BB9-49CE-947D-59E67FACD7D8}">
      <dgm:prSet phldrT="[テキスト]"/>
      <dgm:spPr/>
      <dgm:t>
        <a:bodyPr/>
        <a:lstStyle/>
        <a:p>
          <a:r>
            <a:rPr kumimoji="1" lang="ja-JP" altLang="en-US" dirty="0" smtClean="0"/>
            <a:t>男女ともに結婚・出産後も仕事と子育てを両立できる環境づくりのため</a:t>
          </a:r>
          <a:endParaRPr kumimoji="1" lang="ja-JP" altLang="en-US" dirty="0"/>
        </a:p>
      </dgm:t>
    </dgm:pt>
    <dgm:pt modelId="{36CC8F21-4B7C-4EEF-AD28-DDA6CEF2A8B9}" type="parTrans" cxnId="{3FB27A74-4677-4112-85A4-3124F088C096}">
      <dgm:prSet/>
      <dgm:spPr/>
      <dgm:t>
        <a:bodyPr/>
        <a:lstStyle/>
        <a:p>
          <a:endParaRPr kumimoji="1" lang="ja-JP" altLang="en-US"/>
        </a:p>
      </dgm:t>
    </dgm:pt>
    <dgm:pt modelId="{06427E8B-BC08-4CF6-A51C-4F091EC31560}" type="sibTrans" cxnId="{3FB27A74-4677-4112-85A4-3124F088C096}">
      <dgm:prSet/>
      <dgm:spPr/>
      <dgm:t>
        <a:bodyPr/>
        <a:lstStyle/>
        <a:p>
          <a:endParaRPr kumimoji="1" lang="ja-JP" altLang="en-US"/>
        </a:p>
      </dgm:t>
    </dgm:pt>
    <dgm:pt modelId="{F9CFA361-2541-49CC-B293-C2FAB08376AB}" type="pres">
      <dgm:prSet presAssocID="{6491DE8B-AF41-439C-9E3E-DF3B7EB8F4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88D9595-0898-4B1B-BF74-AC6FD2F8AABF}" type="pres">
      <dgm:prSet presAssocID="{B76547B8-B084-4C18-B770-C676419A54C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E08F503-2086-4D7B-BA30-DA76BD293EC6}" type="pres">
      <dgm:prSet presAssocID="{B76547B8-B084-4C18-B770-C676419A54C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8C789DF-0E34-4BFA-86C4-179443FABF41}" type="pres">
      <dgm:prSet presAssocID="{390DD280-B518-4CF2-B092-9F92DC8D528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664397-E988-4BB8-A89E-1AB8644C5E6F}" type="pres">
      <dgm:prSet presAssocID="{C4DE2BD9-799C-49EF-890F-8813792591D2}" presName="spacer" presStyleCnt="0"/>
      <dgm:spPr/>
      <dgm:t>
        <a:bodyPr/>
        <a:lstStyle/>
        <a:p>
          <a:endParaRPr kumimoji="1" lang="ja-JP" altLang="en-US"/>
        </a:p>
      </dgm:t>
    </dgm:pt>
    <dgm:pt modelId="{E4617F9C-9E98-46F7-AB97-A68DE629A63B}" type="pres">
      <dgm:prSet presAssocID="{732ABBFE-B2FC-43A4-9C45-91EF2B5EC33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1E003A-BEF2-4E2C-B4E4-42AF7E969ABF}" type="pres">
      <dgm:prSet presAssocID="{732ABBFE-B2FC-43A4-9C45-91EF2B5EC33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84F4F4F-25D8-4280-B8C8-25BCD7238042}" srcId="{732ABBFE-B2FC-43A4-9C45-91EF2B5EC333}" destId="{0AC8E1D0-6295-4CD3-A546-CD06CE214761}" srcOrd="0" destOrd="0" parTransId="{724765F9-C1F6-487C-8B79-9CAE319A45EF}" sibTransId="{1A54EEBD-F844-41DB-86B3-AD7E1E3D016C}"/>
    <dgm:cxn modelId="{8F1DD4CD-33C7-47C4-8D1A-EE4846145530}" type="presOf" srcId="{A54F60C9-7BB9-49CE-947D-59E67FACD7D8}" destId="{DE08F503-2086-4D7B-BA30-DA76BD293EC6}" srcOrd="0" destOrd="0" presId="urn:microsoft.com/office/officeart/2005/8/layout/vList2"/>
    <dgm:cxn modelId="{0F2D57EB-8323-47D9-B547-6F8A842BDD5B}" srcId="{6491DE8B-AF41-439C-9E3E-DF3B7EB8F43F}" destId="{B76547B8-B084-4C18-B770-C676419A54C4}" srcOrd="0" destOrd="0" parTransId="{F93B9E59-0F1D-45D2-8132-1EFC704AE718}" sibTransId="{B41883B1-3153-4C05-89E2-D560C32EB4E3}"/>
    <dgm:cxn modelId="{473A7D19-C5C7-40FC-B088-9C43B50AF4AE}" type="presOf" srcId="{732ABBFE-B2FC-43A4-9C45-91EF2B5EC333}" destId="{E4617F9C-9E98-46F7-AB97-A68DE629A63B}" srcOrd="0" destOrd="0" presId="urn:microsoft.com/office/officeart/2005/8/layout/vList2"/>
    <dgm:cxn modelId="{A614DE3A-6B2D-411F-A9C8-CB3B5B3E06E1}" srcId="{6491DE8B-AF41-439C-9E3E-DF3B7EB8F43F}" destId="{732ABBFE-B2FC-43A4-9C45-91EF2B5EC333}" srcOrd="2" destOrd="0" parTransId="{9D3BAA42-E3C2-481C-A9F0-2DA70863B32A}" sibTransId="{8A94E5FC-DDC5-4541-BCAD-46026217AAF3}"/>
    <dgm:cxn modelId="{477EC8C1-28C4-4F02-939E-B99C97D81AE2}" type="presOf" srcId="{B76547B8-B084-4C18-B770-C676419A54C4}" destId="{988D9595-0898-4B1B-BF74-AC6FD2F8AABF}" srcOrd="0" destOrd="0" presId="urn:microsoft.com/office/officeart/2005/8/layout/vList2"/>
    <dgm:cxn modelId="{A76E0E41-63B7-42DA-9239-42EB9E207610}" type="presOf" srcId="{6491DE8B-AF41-439C-9E3E-DF3B7EB8F43F}" destId="{F9CFA361-2541-49CC-B293-C2FAB08376AB}" srcOrd="0" destOrd="0" presId="urn:microsoft.com/office/officeart/2005/8/layout/vList2"/>
    <dgm:cxn modelId="{3FB27A74-4677-4112-85A4-3124F088C096}" srcId="{B76547B8-B084-4C18-B770-C676419A54C4}" destId="{A54F60C9-7BB9-49CE-947D-59E67FACD7D8}" srcOrd="0" destOrd="0" parTransId="{36CC8F21-4B7C-4EEF-AD28-DDA6CEF2A8B9}" sibTransId="{06427E8B-BC08-4CF6-A51C-4F091EC31560}"/>
    <dgm:cxn modelId="{A92D3C54-0C26-4499-BF86-48DF02D80E8B}" type="presOf" srcId="{0AC8E1D0-6295-4CD3-A546-CD06CE214761}" destId="{3F1E003A-BEF2-4E2C-B4E4-42AF7E969ABF}" srcOrd="0" destOrd="0" presId="urn:microsoft.com/office/officeart/2005/8/layout/vList2"/>
    <dgm:cxn modelId="{4FCDD6A2-C0BC-4B79-A65B-50C6328D6854}" srcId="{6491DE8B-AF41-439C-9E3E-DF3B7EB8F43F}" destId="{390DD280-B518-4CF2-B092-9F92DC8D528F}" srcOrd="1" destOrd="0" parTransId="{60957FFB-B949-4010-A159-C669615AE945}" sibTransId="{C4DE2BD9-799C-49EF-890F-8813792591D2}"/>
    <dgm:cxn modelId="{E61029A2-5915-41D5-A92E-97B5794F5716}" type="presOf" srcId="{390DD280-B518-4CF2-B092-9F92DC8D528F}" destId="{E8C789DF-0E34-4BFA-86C4-179443FABF41}" srcOrd="0" destOrd="0" presId="urn:microsoft.com/office/officeart/2005/8/layout/vList2"/>
    <dgm:cxn modelId="{3F5B6C7F-C4E2-4029-8C0B-3F4187BCD633}" type="presParOf" srcId="{F9CFA361-2541-49CC-B293-C2FAB08376AB}" destId="{988D9595-0898-4B1B-BF74-AC6FD2F8AABF}" srcOrd="0" destOrd="0" presId="urn:microsoft.com/office/officeart/2005/8/layout/vList2"/>
    <dgm:cxn modelId="{D2F0152B-9B25-403B-9B5F-E2D591A6ACC0}" type="presParOf" srcId="{F9CFA361-2541-49CC-B293-C2FAB08376AB}" destId="{DE08F503-2086-4D7B-BA30-DA76BD293EC6}" srcOrd="1" destOrd="0" presId="urn:microsoft.com/office/officeart/2005/8/layout/vList2"/>
    <dgm:cxn modelId="{5679F8D1-9BF2-4660-A0F3-1CB0B14FDEAB}" type="presParOf" srcId="{F9CFA361-2541-49CC-B293-C2FAB08376AB}" destId="{E8C789DF-0E34-4BFA-86C4-179443FABF41}" srcOrd="2" destOrd="0" presId="urn:microsoft.com/office/officeart/2005/8/layout/vList2"/>
    <dgm:cxn modelId="{C9B10CC9-DEE1-45E4-909D-6AAAB09C1753}" type="presParOf" srcId="{F9CFA361-2541-49CC-B293-C2FAB08376AB}" destId="{DD664397-E988-4BB8-A89E-1AB8644C5E6F}" srcOrd="3" destOrd="0" presId="urn:microsoft.com/office/officeart/2005/8/layout/vList2"/>
    <dgm:cxn modelId="{FAC0BE5C-4FC0-4DAA-B571-AFA20D10EF3A}" type="presParOf" srcId="{F9CFA361-2541-49CC-B293-C2FAB08376AB}" destId="{E4617F9C-9E98-46F7-AB97-A68DE629A63B}" srcOrd="4" destOrd="0" presId="urn:microsoft.com/office/officeart/2005/8/layout/vList2"/>
    <dgm:cxn modelId="{EA787EDE-B43F-46CE-9868-4FDD27300E8A}" type="presParOf" srcId="{F9CFA361-2541-49CC-B293-C2FAB08376AB}" destId="{3F1E003A-BEF2-4E2C-B4E4-42AF7E969ABF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8D9595-0898-4B1B-BF74-AC6FD2F8AABF}">
      <dsp:nvSpPr>
        <dsp:cNvPr id="0" name=""/>
        <dsp:cNvSpPr/>
      </dsp:nvSpPr>
      <dsp:spPr>
        <a:xfrm>
          <a:off x="0" y="493688"/>
          <a:ext cx="8820472" cy="825288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①ライフサイクルに合わせた制度による働きやすい環境づくり</a:t>
          </a:r>
          <a:endParaRPr kumimoji="1" lang="ja-JP" altLang="en-US" sz="2400" kern="1200" dirty="0"/>
        </a:p>
      </dsp:txBody>
      <dsp:txXfrm>
        <a:off x="40287" y="533975"/>
        <a:ext cx="8739898" cy="744714"/>
      </dsp:txXfrm>
    </dsp:sp>
    <dsp:sp modelId="{DE08F503-2086-4D7B-BA30-DA76BD293EC6}">
      <dsp:nvSpPr>
        <dsp:cNvPr id="0" name=""/>
        <dsp:cNvSpPr/>
      </dsp:nvSpPr>
      <dsp:spPr>
        <a:xfrm>
          <a:off x="0" y="1318977"/>
          <a:ext cx="8820472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050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1900" kern="1200" dirty="0" smtClean="0"/>
            <a:t>男女ともに結婚・出産後も仕事と子育てを両立できる環境づくりのため</a:t>
          </a:r>
          <a:endParaRPr kumimoji="1" lang="ja-JP" altLang="en-US" sz="1900" kern="1200" dirty="0"/>
        </a:p>
      </dsp:txBody>
      <dsp:txXfrm>
        <a:off x="0" y="1318977"/>
        <a:ext cx="8820472" cy="496800"/>
      </dsp:txXfrm>
    </dsp:sp>
    <dsp:sp modelId="{E8C789DF-0E34-4BFA-86C4-179443FABF41}">
      <dsp:nvSpPr>
        <dsp:cNvPr id="0" name=""/>
        <dsp:cNvSpPr/>
      </dsp:nvSpPr>
      <dsp:spPr>
        <a:xfrm>
          <a:off x="0" y="1815777"/>
          <a:ext cx="8820472" cy="825288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②「ゆとり創造取組」</a:t>
          </a:r>
          <a:endParaRPr kumimoji="1" lang="ja-JP" altLang="en-US" sz="2400" kern="1200" dirty="0"/>
        </a:p>
      </dsp:txBody>
      <dsp:txXfrm>
        <a:off x="40287" y="1856064"/>
        <a:ext cx="8739898" cy="744714"/>
      </dsp:txXfrm>
    </dsp:sp>
    <dsp:sp modelId="{E4617F9C-9E98-46F7-AB97-A68DE629A63B}">
      <dsp:nvSpPr>
        <dsp:cNvPr id="0" name=""/>
        <dsp:cNvSpPr/>
      </dsp:nvSpPr>
      <dsp:spPr>
        <a:xfrm>
          <a:off x="0" y="2710185"/>
          <a:ext cx="8820472" cy="825288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③「役割イノベーション」</a:t>
          </a:r>
          <a:endParaRPr kumimoji="1" lang="ja-JP" altLang="en-US" sz="2400" kern="1200" dirty="0"/>
        </a:p>
      </dsp:txBody>
      <dsp:txXfrm>
        <a:off x="40287" y="2750472"/>
        <a:ext cx="8739898" cy="744714"/>
      </dsp:txXfrm>
    </dsp:sp>
    <dsp:sp modelId="{3F1E003A-BEF2-4E2C-B4E4-42AF7E969ABF}">
      <dsp:nvSpPr>
        <dsp:cNvPr id="0" name=""/>
        <dsp:cNvSpPr/>
      </dsp:nvSpPr>
      <dsp:spPr>
        <a:xfrm>
          <a:off x="0" y="3535474"/>
          <a:ext cx="8820472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050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1900" kern="1200" dirty="0" smtClean="0"/>
            <a:t>効率化と働きがいを実感するため</a:t>
          </a:r>
          <a:endParaRPr kumimoji="1" lang="ja-JP" altLang="en-US" sz="1900" kern="1200" dirty="0"/>
        </a:p>
      </dsp:txBody>
      <dsp:txXfrm>
        <a:off x="0" y="3535474"/>
        <a:ext cx="8820472" cy="49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3E944-16CD-426A-AC52-048049481ABB}" type="datetimeFigureOut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34B8B-11A8-423D-83F7-EF286A760A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014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WLB</a:t>
            </a:r>
            <a:r>
              <a:rPr kumimoji="1" lang="ja-JP" altLang="en-US" dirty="0" smtClean="0"/>
              <a:t>概要</a:t>
            </a:r>
            <a:endParaRPr kumimoji="1" lang="en-US" altLang="ja-JP" dirty="0" smtClean="0"/>
          </a:p>
          <a:p>
            <a:r>
              <a:rPr kumimoji="1" lang="ja-JP" altLang="en-US" dirty="0" smtClean="0"/>
              <a:t>必要性、その背景</a:t>
            </a:r>
            <a:endParaRPr kumimoji="1" lang="en-US" altLang="ja-JP" dirty="0" smtClean="0"/>
          </a:p>
          <a:p>
            <a:r>
              <a:rPr kumimoji="1" lang="ja-JP" altLang="en-US" dirty="0" smtClean="0"/>
              <a:t>育児ブランクの影響</a:t>
            </a:r>
            <a:endParaRPr kumimoji="1" lang="en-US" altLang="ja-JP" dirty="0" smtClean="0"/>
          </a:p>
          <a:p>
            <a:r>
              <a:rPr kumimoji="1" lang="en-US" altLang="ja-JP" dirty="0" smtClean="0"/>
              <a:t>M</a:t>
            </a:r>
            <a:r>
              <a:rPr kumimoji="1" lang="ja-JP" altLang="en-US" dirty="0" smtClean="0"/>
              <a:t>字カーブの世界比</a:t>
            </a:r>
            <a:endParaRPr kumimoji="1" lang="en-US" altLang="ja-JP" dirty="0" smtClean="0"/>
          </a:p>
          <a:p>
            <a:r>
              <a:rPr kumimoji="1" lang="ja-JP" altLang="en-US" dirty="0" smtClean="0"/>
              <a:t>一般職でもやめずに働けるような話でもある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選択肢</a:t>
            </a:r>
            <a:endParaRPr kumimoji="1" lang="en-US" altLang="ja-JP" dirty="0" smtClean="0"/>
          </a:p>
          <a:p>
            <a:r>
              <a:rPr kumimoji="1" lang="ja-JP" altLang="en-US" dirty="0" smtClean="0"/>
              <a:t>例　安倍政権、労働生産性　少子高齢化　経済鈍化　共同参画　地域社会（町内会、消防）　税収</a:t>
            </a:r>
            <a:r>
              <a:rPr kumimoji="1" lang="en-US" altLang="ja-JP" dirty="0" smtClean="0"/>
              <a:t>UP</a:t>
            </a:r>
            <a:r>
              <a:rPr kumimoji="1" lang="ja-JP" altLang="en-US" dirty="0" smtClean="0"/>
              <a:t>　年金財源　消費</a:t>
            </a:r>
            <a:r>
              <a:rPr kumimoji="1" lang="en-US" altLang="ja-JP" dirty="0" smtClean="0"/>
              <a:t>UP</a:t>
            </a:r>
          </a:p>
          <a:p>
            <a:r>
              <a:rPr kumimoji="1" lang="ja-JP" altLang="en-US" dirty="0" smtClean="0"/>
              <a:t>女性ならではの開発成功事例かゆいところに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男性が働きすぎている、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デ）働く女性が増えることで、起きる問題</a:t>
            </a:r>
            <a:endParaRPr kumimoji="1" lang="en-US" altLang="ja-JP" dirty="0" smtClean="0"/>
          </a:p>
          <a:p>
            <a:r>
              <a:rPr kumimoji="1" lang="ja-JP" altLang="en-US" dirty="0" smtClean="0"/>
              <a:t>デ）残業（代）カットによって世帯収入減、女性が働かなければならない？？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成果主義、仕事の負荷的に</a:t>
            </a:r>
            <a:r>
              <a:rPr kumimoji="1" lang="en-US" altLang="ja-JP" dirty="0" smtClean="0"/>
              <a:t>UP</a:t>
            </a:r>
            <a:r>
              <a:rPr kumimoji="1" lang="ja-JP" altLang="en-US" dirty="0" err="1" smtClean="0"/>
              <a:t>、</a:t>
            </a:r>
            <a:r>
              <a:rPr kumimoji="1" lang="en-US" altLang="ja-JP" dirty="0" smtClean="0"/>
              <a:t>WLB</a:t>
            </a:r>
            <a:r>
              <a:rPr kumimoji="1" lang="ja-JP" altLang="en-US" dirty="0" smtClean="0"/>
              <a:t>デメリット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34B8B-11A8-423D-83F7-EF286A760AF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554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ワーク・ライフバランスと聞いて、どのようなイメージを思い浮かべますか。</a:t>
            </a:r>
          </a:p>
          <a:p>
            <a:r>
              <a:rPr kumimoji="1" lang="ja-JP" altLang="en-US" dirty="0" smtClean="0"/>
              <a:t>「仕事の時間とプライベートの時間を、分配すること」と、お考えになる方もいらっしゃるかもしれません。</a:t>
            </a:r>
          </a:p>
          <a:p>
            <a:r>
              <a:rPr kumimoji="1" lang="ja-JP" altLang="en-US" dirty="0" smtClean="0"/>
              <a:t>でも、それは違います。ワーク・ライフバランスとは、ワーク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仕事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とライフ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家庭や生活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のいずれか一方を犠牲にするといったものではなく、個人の働き方や企業の制度を見直すことで、ワークもライフもより充実したものにする、という考え方です。</a:t>
            </a:r>
          </a:p>
          <a:p>
            <a:r>
              <a:rPr kumimoji="1" lang="ja-JP" altLang="en-US" dirty="0" smtClean="0"/>
              <a:t>「仕事以外の時間に聞いた話が、商品開発に生きた」というように、考え方・工夫の仕方次第で、ワークとライフは相乗効果を及ぼし合い、好循環を生みだすのです。</a:t>
            </a:r>
          </a:p>
          <a:p>
            <a:endParaRPr kumimoji="1" lang="ja-JP" altLang="en-US" dirty="0" smtClean="0"/>
          </a:p>
          <a:p>
            <a:r>
              <a:rPr kumimoji="1" lang="ja-JP" altLang="en-US" dirty="0" smtClean="0"/>
              <a:t>ワークとライフを充実させることで、個人も企業も幸せになる。 これがワーク・ライフバランスの本質です。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34B8B-11A8-423D-83F7-EF286A760AF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623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２１～２２にかけての変化要因</a:t>
            </a:r>
            <a:endParaRPr kumimoji="1" lang="en-US" altLang="ja-JP" dirty="0" smtClean="0"/>
          </a:p>
          <a:p>
            <a:r>
              <a:rPr kumimoji="1" lang="ja-JP" altLang="en-US" dirty="0" smtClean="0"/>
              <a:t>三井以外の取得状況変化、</a:t>
            </a:r>
            <a:r>
              <a:rPr kumimoji="1" lang="ja-JP" altLang="en-US" dirty="0" err="1" smtClean="0"/>
              <a:t>だん</a:t>
            </a:r>
            <a:r>
              <a:rPr kumimoji="1" lang="ja-JP" altLang="en-US" dirty="0" smtClean="0"/>
              <a:t>せいがとっている裏付け言いきれてない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制度を利用する社員数は年々増加傾向</a:t>
            </a:r>
          </a:p>
          <a:p>
            <a:r>
              <a:rPr kumimoji="1" lang="en-US" altLang="ja-JP" dirty="0" smtClean="0"/>
              <a:t>H24</a:t>
            </a:r>
            <a:r>
              <a:rPr kumimoji="1" lang="ja-JP" altLang="en-US" dirty="0" smtClean="0"/>
              <a:t>年度には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年前と比べ、育児休業取得者は約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倍増、短時間勤務制度利用者は約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倍近く増加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34B8B-11A8-423D-83F7-EF286A760AFB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644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２１～２２にかけての変化要因</a:t>
            </a:r>
            <a:endParaRPr kumimoji="1" lang="en-US" altLang="ja-JP" dirty="0" smtClean="0"/>
          </a:p>
          <a:p>
            <a:r>
              <a:rPr kumimoji="1" lang="ja-JP" altLang="en-US" dirty="0" smtClean="0"/>
              <a:t>三井以外の取得状況変化、</a:t>
            </a:r>
            <a:r>
              <a:rPr kumimoji="1" lang="ja-JP" altLang="en-US" dirty="0" err="1" smtClean="0"/>
              <a:t>だん</a:t>
            </a:r>
            <a:r>
              <a:rPr kumimoji="1" lang="ja-JP" altLang="en-US" dirty="0" smtClean="0"/>
              <a:t>せいがとっている裏付け言いきれてない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制度を利用する社員数は年々増加傾向</a:t>
            </a:r>
          </a:p>
          <a:p>
            <a:r>
              <a:rPr kumimoji="1" lang="en-US" altLang="ja-JP" dirty="0" smtClean="0"/>
              <a:t>H24</a:t>
            </a:r>
            <a:r>
              <a:rPr kumimoji="1" lang="ja-JP" altLang="en-US" dirty="0" smtClean="0"/>
              <a:t>年度には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年前と比べ、育児休業取得者は約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倍増、短時間勤務制度利用者は約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倍近く増加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34B8B-11A8-423D-83F7-EF286A760AFB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644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ノー残業の具体的な例、強制消灯とか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メリット実例</a:t>
            </a:r>
            <a:endParaRPr kumimoji="1" lang="en-US" altLang="ja-JP" dirty="0" smtClean="0"/>
          </a:p>
          <a:p>
            <a:r>
              <a:rPr kumimoji="1" lang="ja-JP" altLang="en-US" dirty="0" smtClean="0"/>
              <a:t>日経記事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34B8B-11A8-423D-83F7-EF286A760AFB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437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介護取り組みに</a:t>
            </a:r>
            <a:r>
              <a:rPr kumimoji="1" lang="ja-JP" altLang="en-US" smtClean="0"/>
              <a:t>も触れる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34B8B-11A8-423D-83F7-EF286A760AFB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667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省き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34B8B-11A8-423D-83F7-EF286A760AFB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3484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4C77-1A04-40D0-BFF7-CFF8DA5C817F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98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8E3A3-ACED-47F6-A398-373C161C8107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766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12D3-1C24-4262-AC26-3470F275E2AA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35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1561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856D1-0F08-4A69-ACC0-11FED8BE260A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478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9543-6788-4B91-8C83-5BE5627FFBB5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875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E7B8-55D3-47E9-94F7-1D7DA7E56138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514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530B-7BF9-4153-9905-38A1632B601A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475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65CC0-0B6B-49FE-A00B-7944F41046D9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6436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B977-96F3-4C41-AD7F-F87DB881EE5F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4428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8742-5726-4684-BF96-A3A4AEAE168F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60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B7EDB-2C3D-4FF5-AB92-1E1E19A22EB7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57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14035-628A-4AF8-A68F-FD0D904AB28B}" type="datetime1">
              <a:rPr kumimoji="1" lang="ja-JP" altLang="en-US" smtClean="0"/>
              <a:t>2015/1/8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72871-FE89-4CD6-872F-FF971F9A12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626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microsoft.com/office/2007/relationships/hdphoto" Target="../media/hdphoto5.wdp"/><Relationship Id="rId12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microsoft.com/office/2007/relationships/hdphoto" Target="../media/hdphoto7.wdp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microsoft.com/office/2007/relationships/hdphoto" Target="../media/hdphoto4.wdp"/><Relationship Id="rId9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347864" y="1484785"/>
            <a:ext cx="5796136" cy="1224136"/>
          </a:xfrm>
          <a:solidFill>
            <a:srgbClr val="FFC000">
              <a:alpha val="65000"/>
            </a:srgb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ja-JP" altLang="en-US" sz="4000" dirty="0" smtClean="0">
                <a:solidFill>
                  <a:schemeClr val="tx1"/>
                </a:solidFill>
              </a:rPr>
              <a:t>第</a:t>
            </a:r>
            <a:r>
              <a:rPr lang="en-US" altLang="ja-JP" sz="4000" dirty="0" smtClean="0">
                <a:solidFill>
                  <a:schemeClr val="tx1"/>
                </a:solidFill>
              </a:rPr>
              <a:t>15</a:t>
            </a:r>
            <a:r>
              <a:rPr lang="ja-JP" altLang="en-US" sz="4000" dirty="0" smtClean="0">
                <a:solidFill>
                  <a:schemeClr val="tx1"/>
                </a:solidFill>
              </a:rPr>
              <a:t>章ケース</a:t>
            </a:r>
            <a:r>
              <a:rPr lang="ja-JP" altLang="en-US" sz="4000" dirty="0">
                <a:solidFill>
                  <a:schemeClr val="tx1"/>
                </a:solidFill>
              </a:rPr>
              <a:t>紹介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716016" y="2828528"/>
            <a:ext cx="4352528" cy="1752600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400" dirty="0" smtClean="0"/>
              <a:t>どらみ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25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rgbClr val="FF9900">
              <a:alpha val="35686"/>
            </a:srgb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algn="l"/>
            <a:r>
              <a:rPr lang="ja-JP" altLang="en-US" sz="2800" dirty="0">
                <a:solidFill>
                  <a:schemeClr val="tx1"/>
                </a:solidFill>
              </a:rPr>
              <a:t>①ライフサイクルに合わせた制度に</a:t>
            </a:r>
            <a:r>
              <a:rPr lang="ja-JP" altLang="en-US" sz="2800" dirty="0" smtClean="0">
                <a:solidFill>
                  <a:schemeClr val="tx1"/>
                </a:solidFill>
              </a:rPr>
              <a:t>よる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2800" dirty="0" smtClean="0">
                <a:solidFill>
                  <a:schemeClr val="tx1"/>
                </a:solidFill>
              </a:rPr>
              <a:t>　働きやすい環境づくり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2008" y="4293096"/>
            <a:ext cx="9036496" cy="2304256"/>
          </a:xfrm>
          <a:solidFill>
            <a:schemeClr val="bg1">
              <a:alpha val="70000"/>
            </a:schemeClr>
          </a:solidFill>
          <a:ln w="47625">
            <a:solidFill>
              <a:srgbClr val="FF9900"/>
            </a:solidFill>
          </a:ln>
        </p:spPr>
        <p:txBody>
          <a:bodyPr anchor="ctr"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kumimoji="1" lang="ja-JP" altLang="en-US" sz="2000" dirty="0" smtClean="0"/>
              <a:t>遅刻特認：妊娠中の就業時間を変更できる</a:t>
            </a:r>
            <a:endParaRPr kumimoji="1" lang="en-US" altLang="ja-JP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sz="2000" dirty="0"/>
              <a:t>出産</a:t>
            </a:r>
            <a:r>
              <a:rPr lang="ja-JP" altLang="en-US" sz="2000" dirty="0" smtClean="0"/>
              <a:t>休暇：出産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か月前から産後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カ月前後まで休める</a:t>
            </a:r>
            <a:endParaRPr lang="en-US" altLang="ja-JP" sz="2000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sz="2000" dirty="0"/>
              <a:t>男性</a:t>
            </a:r>
            <a:r>
              <a:rPr kumimoji="1" lang="ja-JP" altLang="en-US" sz="2000" dirty="0" smtClean="0"/>
              <a:t>育児支援休暇（イクメン休暇）：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配偶者の出産予定日前後３日間休める</a:t>
            </a:r>
            <a:endParaRPr kumimoji="1" lang="en-US" altLang="ja-JP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ja-JP" altLang="en-US" sz="2000" dirty="0" smtClean="0"/>
              <a:t>育休制度：子が満１歳になるまで休める（１年延長可）</a:t>
            </a:r>
            <a:endParaRPr lang="en-US" altLang="ja-JP" sz="2000" dirty="0" smtClean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sz="2000" dirty="0"/>
              <a:t>短時間</a:t>
            </a:r>
            <a:r>
              <a:rPr kumimoji="1" lang="ja-JP" altLang="en-US" sz="2000" dirty="0" smtClean="0"/>
              <a:t>勤務：満３歳まで勤務時間を６つのパターンから選択できる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（他、小３までの特別勤務パターンもあり）</a:t>
            </a:r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1196752"/>
            <a:ext cx="8964488" cy="2954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0" y="6608385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/>
              <a:t>政府広報オンライン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://www.gov-online.go.jp/tokusyu/201302_02/hinto/mitsui.html</a:t>
            </a:r>
            <a:endParaRPr lang="ja-JP" altLang="en-US" sz="1200" dirty="0"/>
          </a:p>
        </p:txBody>
      </p:sp>
      <p:pic>
        <p:nvPicPr>
          <p:cNvPr id="5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8093">
            <a:off x="2912007" y="1525805"/>
            <a:ext cx="762128" cy="101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the0123-lab.com/images/img-keyword-12-01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000" b="91500" l="3500" r="97000">
                        <a14:foregroundMark x1="46500" y1="50000" x2="46500" y2="5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7423">
            <a:off x="4708206" y="1692998"/>
            <a:ext cx="997121" cy="99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13" b="99531" l="857" r="98073">
                        <a14:foregroundMark x1="58672" y1="86094" x2="58672" y2="86094"/>
                        <a14:foregroundMark x1="57602" y1="85000" x2="68951" y2="857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24328" y="4725144"/>
            <a:ext cx="152375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4" descr="https://t.pimg.jp/005/277/670/1/52776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AutoShape 16" descr="https://t.pimg.jp/005/277/670/1/527767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AutoShape 18" descr="クリックすると新しいウィンドウで開きます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092" name="Picture 20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556" b="94222" l="4222" r="98000">
                        <a14:foregroundMark x1="34444" y1="69333" x2="41111" y2="82222"/>
                        <a14:foregroundMark x1="41778" y1="72222" x2="88889" y2="64000"/>
                        <a14:foregroundMark x1="22667" y1="78889" x2="80444" y2="81778"/>
                        <a14:foregroundMark x1="20889" y1="81556" x2="52444" y2="89556"/>
                        <a14:foregroundMark x1="17111" y1="79556" x2="17111" y2="79556"/>
                        <a14:foregroundMark x1="58222" y1="87333" x2="86889" y2="77778"/>
                        <a14:foregroundMark x1="87556" y1="72667" x2="87556" y2="72667"/>
                        <a14:foregroundMark x1="92667" y1="71556" x2="92667" y2="71556"/>
                        <a14:foregroundMark x1="89778" y1="70667" x2="90667" y2="72889"/>
                        <a14:foregroundMark x1="56000" y1="89556" x2="75333" y2="8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151252"/>
            <a:ext cx="901874" cy="90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www.yamanashitsuun.com/y2images/ms_ad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3818" r="899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" r="59213"/>
          <a:stretch/>
        </p:blipFill>
        <p:spPr bwMode="auto">
          <a:xfrm>
            <a:off x="6732240" y="-94570"/>
            <a:ext cx="2375756" cy="129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84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96552" y="1916832"/>
            <a:ext cx="9144000" cy="1115616"/>
          </a:xfrm>
        </p:spPr>
        <p:txBody>
          <a:bodyPr/>
          <a:lstStyle/>
          <a:p>
            <a:r>
              <a:rPr kumimoji="1" lang="ja-JP" altLang="en-US" dirty="0" smtClean="0"/>
              <a:t>制度利用状況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05035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0" y="6608385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/>
              <a:t>政府広報オンライン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://www.gov-online.go.jp/tokusyu/201302_02/hinto/mitsui.html</a:t>
            </a:r>
            <a:endParaRPr lang="ja-JP" altLang="en-US" sz="1200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FF9900">
              <a:alpha val="35686"/>
            </a:srgbClr>
          </a:solidFill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2000" dirty="0" smtClean="0">
                <a:solidFill>
                  <a:schemeClr val="tx1"/>
                </a:solidFill>
              </a:rPr>
              <a:t>①ライフサイクルに合わせた制度による働きやすい環境づくり</a:t>
            </a:r>
            <a:r>
              <a:rPr lang="en-US" altLang="ja-JP" sz="2800" dirty="0">
                <a:solidFill>
                  <a:schemeClr val="tx1"/>
                </a:solidFill>
              </a:rPr>
              <a:t>	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</a:rPr>
              <a:t>●</a:t>
            </a:r>
            <a:r>
              <a:rPr lang="ja-JP" altLang="en-US" sz="2800" dirty="0" smtClean="0">
                <a:solidFill>
                  <a:schemeClr val="tx1"/>
                </a:solidFill>
              </a:rPr>
              <a:t>制度利用人数推移●</a:t>
            </a:r>
            <a:endParaRPr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629816" y="2132856"/>
            <a:ext cx="1259632" cy="515400"/>
          </a:xfrm>
          <a:prstGeom prst="wedgeRoundRectCallout">
            <a:avLst>
              <a:gd name="adj1" fmla="val -11082"/>
              <a:gd name="adj2" fmla="val 7574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増加傾向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5292080" y="2132856"/>
            <a:ext cx="1259632" cy="515400"/>
          </a:xfrm>
          <a:prstGeom prst="wedgeRoundRectCallout">
            <a:avLst>
              <a:gd name="adj1" fmla="val -11082"/>
              <a:gd name="adj2" fmla="val 7574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増加傾向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12" name="Picture 2" descr="http://www.yamanashitsuun.com/y2images/ms_a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3818" r="899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" r="59213"/>
          <a:stretch/>
        </p:blipFill>
        <p:spPr bwMode="auto">
          <a:xfrm>
            <a:off x="6948772" y="193462"/>
            <a:ext cx="2375756" cy="129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2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6608385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/>
              <a:t>政府広報オンライン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://www.gov-online.go.jp/tokusyu/201302_02/hinto/mitsui.html</a:t>
            </a:r>
            <a:endParaRPr lang="ja-JP" altLang="en-US" sz="1200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rgbClr val="FF9900">
              <a:alpha val="35686"/>
            </a:srgbClr>
          </a:solidFill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2000" dirty="0" smtClean="0">
                <a:solidFill>
                  <a:schemeClr val="tx1"/>
                </a:solidFill>
              </a:rPr>
              <a:t>①ライフサイクルに合わせた制度による働きやすい環境づくり</a:t>
            </a:r>
            <a:r>
              <a:rPr lang="en-US" altLang="ja-JP" sz="2800" dirty="0">
                <a:solidFill>
                  <a:schemeClr val="tx1"/>
                </a:solidFill>
              </a:rPr>
              <a:t>	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</a:rPr>
              <a:t>●</a:t>
            </a:r>
            <a:r>
              <a:rPr lang="ja-JP" altLang="en-US" sz="2800" dirty="0" smtClean="0">
                <a:solidFill>
                  <a:schemeClr val="tx1"/>
                </a:solidFill>
              </a:rPr>
              <a:t>制度利用人数推移●</a:t>
            </a:r>
            <a:endParaRPr lang="ja-JP" altLang="en-US" sz="2800" dirty="0">
              <a:solidFill>
                <a:schemeClr val="tx1"/>
              </a:solidFill>
            </a:endParaRPr>
          </a:p>
        </p:txBody>
      </p:sp>
      <p:pic>
        <p:nvPicPr>
          <p:cNvPr id="12" name="Picture 2" descr="http://www.yamanashitsuun.com/y2images/ms_a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3818" r="899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" r="59213"/>
          <a:stretch/>
        </p:blipFill>
        <p:spPr bwMode="auto">
          <a:xfrm>
            <a:off x="6948772" y="193462"/>
            <a:ext cx="2375756" cy="129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www.nissay.co.jp/enjoy/keizai/images/pict_44_0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60" y="1447924"/>
            <a:ext cx="8176296" cy="399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角丸四角形 12"/>
          <p:cNvSpPr/>
          <p:nvPr/>
        </p:nvSpPr>
        <p:spPr>
          <a:xfrm>
            <a:off x="1475656" y="5661248"/>
            <a:ext cx="6192688" cy="764563"/>
          </a:xfrm>
          <a:prstGeom prst="roundRect">
            <a:avLst/>
          </a:prstGeom>
          <a:solidFill>
            <a:schemeClr val="bg1">
              <a:alpha val="91000"/>
            </a:schemeClr>
          </a:solidFill>
          <a:ln w="50800">
            <a:solidFill>
              <a:srgbClr val="FF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男性が横ばい</a:t>
            </a:r>
            <a:r>
              <a:rPr kumimoji="1" lang="en-US" altLang="ja-JP" sz="2800" dirty="0" smtClean="0">
                <a:solidFill>
                  <a:schemeClr val="tx1"/>
                </a:solidFill>
              </a:rPr>
              <a:t>……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37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496" y="980728"/>
            <a:ext cx="8856984" cy="1296144"/>
          </a:xfrm>
        </p:spPr>
        <p:txBody>
          <a:bodyPr anchor="ctr">
            <a:normAutofit/>
          </a:bodyPr>
          <a:lstStyle/>
          <a:p>
            <a:r>
              <a:rPr lang="ja-JP" altLang="en-US" sz="2800" dirty="0"/>
              <a:t>働く時間・働き方の改革を目指した</a:t>
            </a:r>
            <a:r>
              <a:rPr lang="ja-JP" altLang="en-US" sz="2800" dirty="0" smtClean="0"/>
              <a:t>取組</a:t>
            </a:r>
            <a:endParaRPr lang="en-US" altLang="ja-JP" sz="2800" dirty="0"/>
          </a:p>
          <a:p>
            <a:pPr lvl="1"/>
            <a:r>
              <a:rPr lang="ja-JP" altLang="en-US" sz="2400" dirty="0"/>
              <a:t>社員の早帰りを</a:t>
            </a:r>
            <a:r>
              <a:rPr lang="ja-JP" altLang="en-US" sz="2400" dirty="0" smtClean="0"/>
              <a:t>推奨し、業務</a:t>
            </a:r>
            <a:r>
              <a:rPr lang="ja-JP" altLang="en-US" sz="2400" dirty="0"/>
              <a:t>の効率化・生産性向上を</a:t>
            </a:r>
            <a:r>
              <a:rPr lang="ja-JP" altLang="en-US" sz="2400" dirty="0" smtClean="0"/>
              <a:t>図る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052736"/>
          </a:xfrm>
          <a:prstGeom prst="rect">
            <a:avLst/>
          </a:prstGeom>
          <a:solidFill>
            <a:srgbClr val="FF9900">
              <a:alpha val="35686"/>
            </a:srgbClr>
          </a:solidFill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2800" dirty="0">
                <a:solidFill>
                  <a:schemeClr val="tx1"/>
                </a:solidFill>
              </a:rPr>
              <a:t>②「ゆとり創造取組」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2771800" y="2061248"/>
            <a:ext cx="6264696" cy="3600000"/>
            <a:chOff x="2771800" y="3258000"/>
            <a:chExt cx="6264696" cy="3600000"/>
          </a:xfrm>
        </p:grpSpPr>
        <p:pic>
          <p:nvPicPr>
            <p:cNvPr id="4100" name="Picture 4" descr="クリックすると新しいウィンドウで開きます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639" b="14683"/>
            <a:stretch/>
          </p:blipFill>
          <p:spPr bwMode="auto">
            <a:xfrm>
              <a:off x="2771800" y="3258000"/>
              <a:ext cx="6264696" cy="36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5436096" y="4221088"/>
              <a:ext cx="925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ノー</a:t>
              </a:r>
              <a:endParaRPr kumimoji="1" lang="en-US" altLang="ja-JP" sz="14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残業デー</a:t>
              </a:r>
              <a:endParaRPr kumimoji="1" lang="ja-JP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436096" y="4849996"/>
              <a:ext cx="925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ノー</a:t>
              </a:r>
              <a:endParaRPr kumimoji="1" lang="en-US" altLang="ja-JP" sz="14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残業デー</a:t>
              </a:r>
              <a:endParaRPr kumimoji="1" lang="ja-JP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7175091" y="4221088"/>
              <a:ext cx="925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ノー</a:t>
              </a:r>
              <a:endParaRPr kumimoji="1" lang="en-US" altLang="ja-JP" sz="14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残業デー</a:t>
              </a:r>
              <a:endParaRPr kumimoji="1" lang="ja-JP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7164288" y="4849996"/>
              <a:ext cx="925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ノー</a:t>
              </a:r>
              <a:endParaRPr kumimoji="1" lang="en-US" altLang="ja-JP" sz="14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残業デー</a:t>
              </a:r>
              <a:endParaRPr kumimoji="1" lang="ja-JP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436096" y="5498068"/>
              <a:ext cx="925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ノー</a:t>
              </a:r>
              <a:endParaRPr kumimoji="1" lang="en-US" altLang="ja-JP" sz="14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残業デー</a:t>
              </a:r>
              <a:endParaRPr kumimoji="1" lang="ja-JP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7175091" y="5498068"/>
              <a:ext cx="925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ノー</a:t>
              </a:r>
              <a:endParaRPr kumimoji="1" lang="en-US" altLang="ja-JP" sz="14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残業デー</a:t>
              </a:r>
              <a:endParaRPr kumimoji="1" lang="ja-JP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436096" y="6146140"/>
              <a:ext cx="925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ノー</a:t>
              </a:r>
              <a:endParaRPr kumimoji="1" lang="en-US" altLang="ja-JP" sz="14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残業デー</a:t>
              </a:r>
              <a:endParaRPr kumimoji="1" lang="ja-JP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7164288" y="6146140"/>
              <a:ext cx="925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ノー</a:t>
              </a:r>
              <a:endParaRPr kumimoji="1" lang="en-US" altLang="ja-JP" sz="14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kumimoji="1" lang="ja-JP" altLang="en-US" sz="1400" b="1" dirty="0" smtClean="0">
                  <a:solidFill>
                    <a:srgbClr val="FF0000"/>
                  </a:solidFill>
                </a:rPr>
                <a:t>残業デー</a:t>
              </a:r>
              <a:endParaRPr kumimoji="1" lang="ja-JP" alt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円/楕円 9"/>
          <p:cNvSpPr/>
          <p:nvPr/>
        </p:nvSpPr>
        <p:spPr>
          <a:xfrm>
            <a:off x="2699792" y="2160240"/>
            <a:ext cx="1800200" cy="521001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吹き出し 18"/>
          <p:cNvSpPr/>
          <p:nvPr/>
        </p:nvSpPr>
        <p:spPr>
          <a:xfrm>
            <a:off x="35496" y="3024336"/>
            <a:ext cx="3384376" cy="2016224"/>
          </a:xfrm>
          <a:prstGeom prst="wedgeRoundRectCallout">
            <a:avLst>
              <a:gd name="adj1" fmla="val 32397"/>
              <a:gd name="adj2" fmla="val -65434"/>
              <a:gd name="adj3" fmla="val 1666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「ゆとり創造強化月間</a:t>
            </a:r>
            <a:r>
              <a:rPr lang="ja-JP" altLang="en-US" dirty="0" smtClean="0"/>
              <a:t>」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8</a:t>
            </a:r>
            <a:r>
              <a:rPr lang="ja-JP" altLang="en-US" dirty="0"/>
              <a:t>月・</a:t>
            </a:r>
            <a:r>
              <a:rPr lang="en-US" altLang="ja-JP" dirty="0"/>
              <a:t>11</a:t>
            </a:r>
            <a:r>
              <a:rPr lang="ja-JP" altLang="en-US" dirty="0" smtClean="0"/>
              <a:t>月も。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各職場</a:t>
            </a:r>
            <a:r>
              <a:rPr lang="ja-JP" altLang="en-US" dirty="0"/>
              <a:t>で</a:t>
            </a:r>
            <a:r>
              <a:rPr lang="en-US" altLang="ja-JP" dirty="0"/>
              <a:t>1</a:t>
            </a:r>
            <a:r>
              <a:rPr lang="ja-JP" altLang="en-US" dirty="0"/>
              <a:t>週間早帰りを推進する「ゆとり</a:t>
            </a:r>
            <a:r>
              <a:rPr lang="en-US" altLang="ja-JP" dirty="0"/>
              <a:t>Week</a:t>
            </a:r>
            <a:r>
              <a:rPr lang="ja-JP" altLang="en-US" dirty="0" smtClean="0"/>
              <a:t>」を実施</a:t>
            </a:r>
            <a:endParaRPr kumimoji="1" lang="ja-JP" altLang="en-US" dirty="0"/>
          </a:p>
        </p:txBody>
      </p:sp>
      <p:sp>
        <p:nvSpPr>
          <p:cNvPr id="22" name="角丸四角形 21"/>
          <p:cNvSpPr/>
          <p:nvPr/>
        </p:nvSpPr>
        <p:spPr>
          <a:xfrm>
            <a:off x="1475656" y="5877272"/>
            <a:ext cx="6192688" cy="764563"/>
          </a:xfrm>
          <a:prstGeom prst="roundRect">
            <a:avLst/>
          </a:prstGeom>
          <a:solidFill>
            <a:schemeClr val="bg1">
              <a:alpha val="91000"/>
            </a:schemeClr>
          </a:solidFill>
          <a:ln w="50800">
            <a:solidFill>
              <a:srgbClr val="FF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</a:rPr>
              <a:t>社員の「</a:t>
            </a:r>
            <a:r>
              <a:rPr lang="ja-JP" altLang="en-US" sz="2800" dirty="0">
                <a:solidFill>
                  <a:schemeClr val="tx1"/>
                </a:solidFill>
              </a:rPr>
              <a:t>ゆとりの時間」を創出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0" y="6597352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/>
              <a:t>政府広報オンライン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://www.gov-online.go.jp/tokusyu/201302_02/hinto/mitsui.html</a:t>
            </a:r>
            <a:endParaRPr lang="ja-JP" altLang="en-US" sz="1200" dirty="0"/>
          </a:p>
        </p:txBody>
      </p:sp>
      <p:pic>
        <p:nvPicPr>
          <p:cNvPr id="24" name="Picture 2" descr="http://www.yamanashitsuun.com/y2images/ms_a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3818" r="899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" r="59213"/>
          <a:stretch/>
        </p:blipFill>
        <p:spPr bwMode="auto">
          <a:xfrm>
            <a:off x="6732240" y="-94570"/>
            <a:ext cx="2375756" cy="129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45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爆発 2 20"/>
          <p:cNvSpPr/>
          <p:nvPr/>
        </p:nvSpPr>
        <p:spPr>
          <a:xfrm rot="18718778">
            <a:off x="6592640" y="2607217"/>
            <a:ext cx="2645196" cy="2352543"/>
          </a:xfrm>
          <a:prstGeom prst="irregularSeal2">
            <a:avLst/>
          </a:prstGeom>
          <a:solidFill>
            <a:srgbClr val="FFFF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爆発 2 9"/>
          <p:cNvSpPr/>
          <p:nvPr/>
        </p:nvSpPr>
        <p:spPr>
          <a:xfrm rot="18718778">
            <a:off x="1748495" y="2567434"/>
            <a:ext cx="2645196" cy="2352543"/>
          </a:xfrm>
          <a:prstGeom prst="irregularSeal2">
            <a:avLst/>
          </a:prstGeom>
          <a:solidFill>
            <a:srgbClr val="FFFF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3192" y="1307007"/>
            <a:ext cx="8892480" cy="1401914"/>
          </a:xfrm>
        </p:spPr>
        <p:txBody>
          <a:bodyPr>
            <a:normAutofit/>
          </a:bodyPr>
          <a:lstStyle/>
          <a:p>
            <a:r>
              <a:rPr lang="ja-JP" altLang="en-US" sz="2400" dirty="0" smtClean="0"/>
              <a:t>ワーク</a:t>
            </a:r>
            <a:r>
              <a:rPr lang="ja-JP" altLang="en-US" sz="2400" dirty="0"/>
              <a:t>・ライフ・バランスの“ワーク”の充実を図るもの</a:t>
            </a:r>
            <a:r>
              <a:rPr lang="ja-JP" altLang="en-US" sz="2400" dirty="0" smtClean="0"/>
              <a:t>。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社員</a:t>
            </a:r>
            <a:r>
              <a:rPr lang="ja-JP" altLang="en-US" sz="2000" dirty="0"/>
              <a:t>一人ひとりが自らの行動と組織内での役割と働き方を</a:t>
            </a:r>
            <a:r>
              <a:rPr lang="ja-JP" altLang="en-US" sz="2000" dirty="0" smtClean="0"/>
              <a:t>見直し、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業務の効率化</a:t>
            </a:r>
            <a:r>
              <a:rPr lang="ja-JP" altLang="en-US" sz="2000" dirty="0"/>
              <a:t>や新しい業務領域にチャレンジ</a:t>
            </a:r>
            <a:r>
              <a:rPr lang="ja-JP" altLang="en-US" sz="2000" dirty="0" smtClean="0"/>
              <a:t>する取り組み</a:t>
            </a:r>
            <a:endParaRPr lang="en-US" altLang="ja-JP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052736"/>
          </a:xfrm>
          <a:prstGeom prst="rect">
            <a:avLst/>
          </a:prstGeom>
          <a:solidFill>
            <a:srgbClr val="FF9900">
              <a:alpha val="35686"/>
            </a:srgbClr>
          </a:solidFill>
          <a:ln w="9525" cap="flat" cmpd="sng" algn="ctr">
            <a:noFill/>
            <a:prstDash val="soli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2800" dirty="0">
                <a:solidFill>
                  <a:schemeClr val="tx1"/>
                </a:solidFill>
              </a:rPr>
              <a:t>③「役割イノベーション」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1475656" y="5661248"/>
            <a:ext cx="6192688" cy="764563"/>
          </a:xfrm>
          <a:prstGeom prst="roundRect">
            <a:avLst/>
          </a:prstGeom>
          <a:solidFill>
            <a:schemeClr val="bg1">
              <a:alpha val="91000"/>
            </a:schemeClr>
          </a:solidFill>
          <a:ln w="50800">
            <a:solidFill>
              <a:srgbClr val="FF99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/>
              <a:t>より</a:t>
            </a:r>
            <a:r>
              <a:rPr lang="ja-JP" altLang="en-US" sz="2400" b="1" dirty="0"/>
              <a:t>大きな働きがいや成長を実感できる</a:t>
            </a:r>
            <a:endParaRPr kumimoji="1" lang="ja-JP" altLang="en-US" sz="2400" b="1" dirty="0">
              <a:solidFill>
                <a:schemeClr val="tx1"/>
              </a:solidFill>
            </a:endParaRPr>
          </a:p>
        </p:txBody>
      </p:sp>
      <p:pic>
        <p:nvPicPr>
          <p:cNvPr id="6154" name="Picture 10" descr="http://3.bp.blogspot.com/-vilfie6H9L4/VA7l71znPjI/AAAAAAAAmIA/I9c51V1vc0w/s800/business_eigyou_woma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784" y="2733603"/>
            <a:ext cx="1901152" cy="206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通勤している男性サラリーマンのイラスト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76056" y="4149080"/>
            <a:ext cx="987148" cy="150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ビジネスのイラスト「万能ビジネスマン」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746172"/>
            <a:ext cx="2229544" cy="217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パソコンを使うOL・女性会社員のイラスト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1688976" cy="145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正方形/長方形 14"/>
          <p:cNvSpPr/>
          <p:nvPr/>
        </p:nvSpPr>
        <p:spPr>
          <a:xfrm>
            <a:off x="0" y="6597352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/>
              <a:t>政府広報オンライン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://www.gov-online.go.jp/tokusyu/201302_02/hinto/mitsui.html</a:t>
            </a:r>
            <a:endParaRPr lang="ja-JP" altLang="en-US" sz="1200" dirty="0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364432" y="4010136"/>
            <a:ext cx="792088" cy="57606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V="1">
            <a:off x="6012160" y="3957739"/>
            <a:ext cx="792088" cy="57606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角丸四角形吹き出し 10"/>
          <p:cNvSpPr/>
          <p:nvPr/>
        </p:nvSpPr>
        <p:spPr>
          <a:xfrm>
            <a:off x="88583" y="2924944"/>
            <a:ext cx="2016224" cy="858544"/>
          </a:xfrm>
          <a:prstGeom prst="wedgeRoundRectCallout">
            <a:avLst>
              <a:gd name="adj1" fmla="val 29257"/>
              <a:gd name="adj2" fmla="val 65879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/>
              <a:t>一般事務職→</a:t>
            </a:r>
            <a:endParaRPr kumimoji="1" lang="en-US" altLang="ja-JP" sz="1600" dirty="0" smtClean="0"/>
          </a:p>
          <a:p>
            <a:pPr algn="ctr"/>
            <a:r>
              <a:rPr kumimoji="1" lang="ja-JP" altLang="en-US" sz="1600" dirty="0" smtClean="0"/>
              <a:t>営業や企画業務</a:t>
            </a:r>
            <a:endParaRPr kumimoji="1" lang="ja-JP" altLang="en-US" sz="1600" dirty="0"/>
          </a:p>
        </p:txBody>
      </p:sp>
      <p:sp>
        <p:nvSpPr>
          <p:cNvPr id="23" name="角丸四角形吹き出し 22"/>
          <p:cNvSpPr/>
          <p:nvPr/>
        </p:nvSpPr>
        <p:spPr>
          <a:xfrm>
            <a:off x="4283968" y="3009521"/>
            <a:ext cx="2448272" cy="851527"/>
          </a:xfrm>
          <a:prstGeom prst="wedgeRoundRectCallout">
            <a:avLst>
              <a:gd name="adj1" fmla="val 29257"/>
              <a:gd name="adj2" fmla="val 6908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地域社員</a:t>
            </a:r>
            <a:r>
              <a:rPr kumimoji="1" lang="ja-JP" altLang="en-US" sz="1600" dirty="0" smtClean="0"/>
              <a:t>→</a:t>
            </a:r>
            <a:endParaRPr kumimoji="1" lang="en-US" altLang="ja-JP" sz="1600" dirty="0" smtClean="0"/>
          </a:p>
          <a:p>
            <a:pPr algn="ctr"/>
            <a:r>
              <a:rPr lang="ja-JP" altLang="en-US" sz="1600" dirty="0"/>
              <a:t>基幹マネジメント</a:t>
            </a:r>
            <a:r>
              <a:rPr kumimoji="1" lang="ja-JP" altLang="en-US" sz="1600" dirty="0" smtClean="0"/>
              <a:t>業務</a:t>
            </a:r>
            <a:endParaRPr kumimoji="1" lang="ja-JP" altLang="en-US" sz="1600" dirty="0"/>
          </a:p>
        </p:txBody>
      </p:sp>
      <p:pic>
        <p:nvPicPr>
          <p:cNvPr id="24" name="Picture 2" descr="http://www.yamanashitsuun.com/y2images/ms_ad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3818" r="899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" r="59213"/>
          <a:stretch/>
        </p:blipFill>
        <p:spPr bwMode="auto">
          <a:xfrm>
            <a:off x="6732240" y="-94570"/>
            <a:ext cx="2375756" cy="129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95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ln>
            <a:solidFill>
              <a:schemeClr val="tx1"/>
            </a:solidFill>
            <a:prstDash val="dash"/>
          </a:ln>
        </p:spPr>
        <p:txBody>
          <a:bodyPr/>
          <a:lstStyle/>
          <a:p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15</a:t>
            </a:fld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2546902" y="1340340"/>
            <a:ext cx="3762163" cy="688854"/>
            <a:chOff x="0" y="493688"/>
            <a:chExt cx="8820472" cy="825288"/>
          </a:xfrm>
        </p:grpSpPr>
        <p:sp>
          <p:nvSpPr>
            <p:cNvPr id="14" name="角丸四角形 13"/>
            <p:cNvSpPr/>
            <p:nvPr/>
          </p:nvSpPr>
          <p:spPr>
            <a:xfrm>
              <a:off x="0" y="493688"/>
              <a:ext cx="8820472" cy="825288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sp>
        <p:sp>
          <p:nvSpPr>
            <p:cNvPr id="15" name="角丸四角形 4"/>
            <p:cNvSpPr/>
            <p:nvPr/>
          </p:nvSpPr>
          <p:spPr>
            <a:xfrm>
              <a:off x="40287" y="533975"/>
              <a:ext cx="8739898" cy="7447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kern="1200" dirty="0" smtClean="0"/>
                <a:t>①ライフサイクルに合わせた制度</a:t>
              </a:r>
              <a:endParaRPr kumimoji="1" lang="ja-JP" altLang="en-US" kern="1200" dirty="0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37829" y="2308098"/>
            <a:ext cx="3762163" cy="688854"/>
            <a:chOff x="0" y="1815777"/>
            <a:chExt cx="8820472" cy="825288"/>
          </a:xfrm>
        </p:grpSpPr>
        <p:sp>
          <p:nvSpPr>
            <p:cNvPr id="12" name="角丸四角形 11"/>
            <p:cNvSpPr/>
            <p:nvPr/>
          </p:nvSpPr>
          <p:spPr>
            <a:xfrm>
              <a:off x="0" y="1815777"/>
              <a:ext cx="8820472" cy="825288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sp>
        <p:sp>
          <p:nvSpPr>
            <p:cNvPr id="13" name="角丸四角形 6"/>
            <p:cNvSpPr/>
            <p:nvPr/>
          </p:nvSpPr>
          <p:spPr>
            <a:xfrm>
              <a:off x="40287" y="1856064"/>
              <a:ext cx="8739898" cy="7447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kern="1200" dirty="0" smtClean="0"/>
                <a:t>②「ゆとり創造取組」</a:t>
              </a:r>
              <a:endParaRPr kumimoji="1" lang="ja-JP" altLang="en-US" kern="1200" dirty="0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644008" y="2308098"/>
            <a:ext cx="3762163" cy="688854"/>
            <a:chOff x="0" y="2710185"/>
            <a:chExt cx="8820472" cy="825288"/>
          </a:xfrm>
        </p:grpSpPr>
        <p:sp>
          <p:nvSpPr>
            <p:cNvPr id="10" name="角丸四角形 9"/>
            <p:cNvSpPr/>
            <p:nvPr/>
          </p:nvSpPr>
          <p:spPr>
            <a:xfrm>
              <a:off x="0" y="2710185"/>
              <a:ext cx="8820472" cy="825288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sp>
        <p:sp>
          <p:nvSpPr>
            <p:cNvPr id="11" name="角丸四角形 8"/>
            <p:cNvSpPr/>
            <p:nvPr/>
          </p:nvSpPr>
          <p:spPr>
            <a:xfrm>
              <a:off x="40287" y="2750472"/>
              <a:ext cx="8739898" cy="7447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kern="1200" dirty="0" smtClean="0"/>
                <a:t>③「役割イノベーション」</a:t>
              </a:r>
              <a:endParaRPr kumimoji="1" lang="ja-JP" altLang="en-US" kern="1200" dirty="0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876256" y="3854461"/>
            <a:ext cx="2376264" cy="3030923"/>
            <a:chOff x="6876256" y="3717032"/>
            <a:chExt cx="2376264" cy="3030923"/>
          </a:xfrm>
        </p:grpSpPr>
        <p:pic>
          <p:nvPicPr>
            <p:cNvPr id="5122" name="Picture 2" descr="「時間の目標を定めることによって、計画的に業務にあたれるようになります」と話す人事部の松林八重子さん。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256" y="3717032"/>
              <a:ext cx="2042359" cy="272314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sp>
          <p:nvSpPr>
            <p:cNvPr id="6" name="正方形/長方形 5"/>
            <p:cNvSpPr/>
            <p:nvPr/>
          </p:nvSpPr>
          <p:spPr>
            <a:xfrm>
              <a:off x="6909425" y="6440178"/>
              <a:ext cx="234309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400" dirty="0" smtClean="0"/>
                <a:t>人事部・松林</a:t>
              </a:r>
              <a:r>
                <a:rPr lang="ja-JP" altLang="en-US" sz="1400" dirty="0"/>
                <a:t>八重子</a:t>
              </a:r>
              <a:r>
                <a:rPr lang="ja-JP" altLang="en-US" sz="1400" dirty="0" smtClean="0"/>
                <a:t>さん</a:t>
              </a:r>
              <a:endParaRPr lang="ja-JP" altLang="en-US" sz="1400" dirty="0"/>
            </a:p>
          </p:txBody>
        </p:sp>
      </p:grpSp>
      <p:sp>
        <p:nvSpPr>
          <p:cNvPr id="5" name="角丸四角形吹き出し 4"/>
          <p:cNvSpPr/>
          <p:nvPr/>
        </p:nvSpPr>
        <p:spPr>
          <a:xfrm>
            <a:off x="2466586" y="3645024"/>
            <a:ext cx="5129750" cy="1080120"/>
          </a:xfrm>
          <a:prstGeom prst="wedgeRoundRectCallout">
            <a:avLst>
              <a:gd name="adj1" fmla="val 35619"/>
              <a:gd name="adj2" fmla="val 63708"/>
              <a:gd name="adj3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時間を有効活用しようとする意識が芽生え</a:t>
            </a:r>
            <a:r>
              <a:rPr lang="ja-JP" altLang="en-US" dirty="0" smtClean="0">
                <a:solidFill>
                  <a:schemeClr val="tx1"/>
                </a:solidFill>
              </a:rPr>
              <a:t>、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結果</a:t>
            </a:r>
            <a:r>
              <a:rPr lang="ja-JP" altLang="en-US" dirty="0">
                <a:solidFill>
                  <a:schemeClr val="tx1"/>
                </a:solidFill>
              </a:rPr>
              <a:t>として計画的・効率的な業務進行</a:t>
            </a:r>
            <a:r>
              <a:rPr lang="ja-JP" altLang="en-US" dirty="0" smtClean="0">
                <a:solidFill>
                  <a:schemeClr val="tx1"/>
                </a:solidFill>
              </a:rPr>
              <a:t>が</a:t>
            </a:r>
            <a:r>
              <a:rPr lang="ja-JP" altLang="en-US" dirty="0">
                <a:solidFill>
                  <a:schemeClr val="tx1"/>
                </a:solidFill>
              </a:rPr>
              <a:t>実現</a:t>
            </a:r>
          </a:p>
        </p:txBody>
      </p:sp>
      <p:pic>
        <p:nvPicPr>
          <p:cNvPr id="7176" name="Picture 8" descr="http://image.space.rakuten.co.jp/d/strg/ctrl/9/154744efddd08bbfb003badd001df10a975e93fb.35.2.9.2.png"/>
          <p:cNvPicPr>
            <a:picLocks noChangeAspect="1" noChangeArrowheads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1056">
            <a:off x="1956860" y="2885487"/>
            <a:ext cx="1214437" cy="121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www.yamanashitsuun.com/y2images/ms_ad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3818" r="899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" r="59213"/>
          <a:stretch/>
        </p:blipFill>
        <p:spPr bwMode="auto">
          <a:xfrm>
            <a:off x="6732240" y="-94570"/>
            <a:ext cx="2375756" cy="129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正方形/長方形 23"/>
          <p:cNvSpPr/>
          <p:nvPr/>
        </p:nvSpPr>
        <p:spPr>
          <a:xfrm>
            <a:off x="0" y="6597352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/>
              <a:t>政府広報オンライン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://www.gov-online.go.jp/tokusyu/201302_02/hinto/mitsui.html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3177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7584" y="5959821"/>
            <a:ext cx="8229600" cy="452596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kumimoji="1" lang="ja-JP" altLang="en-US" sz="2800" dirty="0" smtClean="0"/>
              <a:t>ご清聴ありがとうございました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39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417640" y="1916832"/>
            <a:ext cx="497889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400" dirty="0" smtClean="0"/>
              <a:t>目次</a:t>
            </a:r>
            <a:endParaRPr kumimoji="1" lang="en-US" altLang="ja-JP" sz="2400" dirty="0" smtClean="0"/>
          </a:p>
          <a:p>
            <a:pPr marL="0" indent="0">
              <a:buNone/>
            </a:pPr>
            <a:endParaRPr kumimoji="1" lang="en-US" altLang="ja-JP" sz="24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sz="2400" dirty="0" smtClean="0"/>
              <a:t>ワークライフバランスの概要</a:t>
            </a:r>
            <a:endParaRPr kumimoji="1" lang="en-US" altLang="ja-JP" sz="2400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sz="2400" dirty="0"/>
              <a:t>事例</a:t>
            </a:r>
            <a:r>
              <a:rPr lang="ja-JP" altLang="en-US" sz="2400" dirty="0" smtClean="0"/>
              <a:t>紹介</a:t>
            </a:r>
            <a:endParaRPr lang="en-US" altLang="ja-JP" sz="2400" dirty="0" smtClean="0"/>
          </a:p>
          <a:p>
            <a:pPr>
              <a:buFont typeface="Wingdings" panose="05000000000000000000" pitchFamily="2" charset="2"/>
              <a:buChar char="l"/>
            </a:pPr>
            <a:endParaRPr kumimoji="1" lang="en-US" altLang="ja-JP" sz="2400" dirty="0" smtClean="0"/>
          </a:p>
          <a:p>
            <a:pPr>
              <a:buFont typeface="Wingdings" panose="05000000000000000000" pitchFamily="2" charset="2"/>
              <a:buChar char="l"/>
            </a:pPr>
            <a:endParaRPr kumimoji="1" lang="ja-JP" altLang="en-US" sz="2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76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ln>
            <a:solidFill>
              <a:schemeClr val="tx1"/>
            </a:solidFill>
            <a:prstDash val="dash"/>
          </a:ln>
        </p:spPr>
        <p:txBody>
          <a:bodyPr/>
          <a:lstStyle/>
          <a:p>
            <a:r>
              <a:rPr kumimoji="1" lang="ja-JP" altLang="en-US" b="1" dirty="0" smtClean="0"/>
              <a:t>ワーク・ライフ・バランス（</a:t>
            </a:r>
            <a:r>
              <a:rPr kumimoji="1" lang="en-US" altLang="ja-JP" b="1" dirty="0" smtClean="0"/>
              <a:t>WLB</a:t>
            </a:r>
            <a:r>
              <a:rPr kumimoji="1" lang="ja-JP" altLang="en-US" b="1" dirty="0" smtClean="0"/>
              <a:t>）とは</a:t>
            </a:r>
            <a:endParaRPr kumimoji="1" lang="ja-JP" altLang="en-US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1026" name="Picture 2" descr="ワーク・ライフバランスの本質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500" b="71563" l="2619" r="96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36" b="25876"/>
          <a:stretch/>
        </p:blipFill>
        <p:spPr bwMode="auto">
          <a:xfrm>
            <a:off x="1791682" y="1988840"/>
            <a:ext cx="556063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395536" y="5085184"/>
            <a:ext cx="8424936" cy="1318385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個人の働き方や企業の制度を見直すことで</a:t>
            </a:r>
            <a:r>
              <a:rPr lang="ja-JP" altLang="en-US" sz="2400" dirty="0" smtClean="0"/>
              <a:t>、</a:t>
            </a:r>
            <a:endParaRPr lang="en-US" altLang="ja-JP" sz="2400" dirty="0" smtClean="0"/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ワークとライフを共に充実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 smtClean="0">
                <a:solidFill>
                  <a:schemeClr val="tx1"/>
                </a:solidFill>
              </a:rPr>
              <a:t>→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個人も企業も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HAPPY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！！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050619" y="1008253"/>
            <a:ext cx="7419433" cy="76456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？仕事の時間とプライベートの時間を、分配すること？</a:t>
            </a:r>
          </a:p>
        </p:txBody>
      </p:sp>
      <p:sp>
        <p:nvSpPr>
          <p:cNvPr id="9" name="乗算記号 8"/>
          <p:cNvSpPr/>
          <p:nvPr/>
        </p:nvSpPr>
        <p:spPr>
          <a:xfrm>
            <a:off x="539552" y="527242"/>
            <a:ext cx="1080120" cy="1008112"/>
          </a:xfrm>
          <a:prstGeom prst="mathMultiply">
            <a:avLst>
              <a:gd name="adj1" fmla="val 1269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0" y="6577607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/>
              <a:t>株式会社ワーク・ライフバランス　</a:t>
            </a:r>
            <a:r>
              <a:rPr lang="en-US" altLang="ja-JP" sz="1400" dirty="0" smtClean="0"/>
              <a:t>http</a:t>
            </a:r>
            <a:r>
              <a:rPr lang="en-US" altLang="ja-JP" sz="1400" dirty="0"/>
              <a:t>://www.work-life-b.com/wlb_top.html</a:t>
            </a:r>
            <a:endParaRPr lang="ja-JP" altLang="en-US" sz="1400" dirty="0"/>
          </a:p>
        </p:txBody>
      </p:sp>
      <p:sp>
        <p:nvSpPr>
          <p:cNvPr id="12" name="線吹き出し 1 (枠付き) 11"/>
          <p:cNvSpPr/>
          <p:nvPr/>
        </p:nvSpPr>
        <p:spPr>
          <a:xfrm>
            <a:off x="6436814" y="2043627"/>
            <a:ext cx="2376264" cy="616747"/>
          </a:xfrm>
          <a:prstGeom prst="borderCallout1">
            <a:avLst>
              <a:gd name="adj1" fmla="val 51943"/>
              <a:gd name="adj2" fmla="val 856"/>
              <a:gd name="adj3" fmla="val 116926"/>
              <a:gd name="adj4" fmla="val -3316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人生の充実度</a:t>
            </a:r>
          </a:p>
        </p:txBody>
      </p:sp>
    </p:spTree>
    <p:extLst>
      <p:ext uri="{BB962C8B-B14F-4D97-AF65-F5344CB8AC3E}">
        <p14:creationId xmlns:p14="http://schemas.microsoft.com/office/powerpoint/2010/main" val="10631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9450"/>
            <a:ext cx="9144000" cy="918169"/>
          </a:xfrm>
          <a:ln>
            <a:solidFill>
              <a:schemeClr val="tx1"/>
            </a:solidFill>
            <a:prstDash val="dash"/>
          </a:ln>
        </p:spPr>
        <p:txBody>
          <a:bodyPr/>
          <a:lstStyle/>
          <a:p>
            <a:r>
              <a:rPr kumimoji="1" lang="en-US" altLang="ja-JP" b="1" dirty="0" smtClean="0"/>
              <a:t>WLB</a:t>
            </a:r>
            <a:r>
              <a:rPr kumimoji="1" lang="ja-JP" altLang="en-US" b="1" dirty="0" smtClean="0"/>
              <a:t>が必要な背景</a:t>
            </a:r>
            <a:endParaRPr kumimoji="1" lang="ja-JP" altLang="en-US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906960"/>
            <a:ext cx="1944216" cy="523220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理由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7504" y="2905780"/>
            <a:ext cx="1944216" cy="523220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解決策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7504" y="4273932"/>
            <a:ext cx="1944216" cy="523220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結果</a:t>
            </a:r>
            <a:endParaRPr kumimoji="1" lang="ja-JP" altLang="en-US" sz="2800" dirty="0"/>
          </a:p>
        </p:txBody>
      </p:sp>
      <p:sp>
        <p:nvSpPr>
          <p:cNvPr id="6" name="角丸四角形 5"/>
          <p:cNvSpPr/>
          <p:nvPr/>
        </p:nvSpPr>
        <p:spPr>
          <a:xfrm>
            <a:off x="2699792" y="2780928"/>
            <a:ext cx="2088232" cy="764563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長時間労働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6012160" y="2780928"/>
            <a:ext cx="2088232" cy="76456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WLB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9" name="雲 8"/>
          <p:cNvSpPr/>
          <p:nvPr/>
        </p:nvSpPr>
        <p:spPr>
          <a:xfrm>
            <a:off x="3383868" y="1628800"/>
            <a:ext cx="3708412" cy="792088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働き手の不足・・・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107504" y="2564904"/>
            <a:ext cx="8568952" cy="72008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107504" y="3717032"/>
            <a:ext cx="8568952" cy="72008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 : 組合せ 15"/>
          <p:cNvSpPr/>
          <p:nvPr/>
        </p:nvSpPr>
        <p:spPr>
          <a:xfrm>
            <a:off x="2843808" y="3823776"/>
            <a:ext cx="1728192" cy="216024"/>
          </a:xfrm>
          <a:prstGeom prst="flowChartMerg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ローチャート : 組合せ 18"/>
          <p:cNvSpPr/>
          <p:nvPr/>
        </p:nvSpPr>
        <p:spPr>
          <a:xfrm>
            <a:off x="6228184" y="3789040"/>
            <a:ext cx="1800200" cy="216024"/>
          </a:xfrm>
          <a:prstGeom prst="flowChartMerg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95736" y="4149080"/>
            <a:ext cx="3240360" cy="120032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少子</a:t>
            </a:r>
            <a:r>
              <a:rPr lang="ja-JP" altLang="en-US" dirty="0" smtClean="0"/>
              <a:t>高齢化</a:t>
            </a:r>
            <a:r>
              <a:rPr lang="ja-JP" altLang="en-US" dirty="0"/>
              <a:t>に</a:t>
            </a:r>
            <a:r>
              <a:rPr lang="ja-JP" altLang="en-US" dirty="0" smtClean="0"/>
              <a:t>よる働き手の不足</a:t>
            </a:r>
            <a:endParaRPr lang="en-US" altLang="ja-JP" dirty="0" smtClean="0"/>
          </a:p>
          <a:p>
            <a:r>
              <a:rPr lang="ja-JP" altLang="en-US" dirty="0" smtClean="0"/>
              <a:t>→時間的制約のある社員の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増加</a:t>
            </a:r>
            <a:endParaRPr lang="en-US" altLang="ja-JP" dirty="0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652120" y="414908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生産性の高い組織作りをすることで、増員せずに済む</a:t>
            </a:r>
            <a:endParaRPr kumimoji="1" lang="ja-JP" altLang="en-US" dirty="0"/>
          </a:p>
        </p:txBody>
      </p:sp>
      <p:sp>
        <p:nvSpPr>
          <p:cNvPr id="21" name="乗算記号 20"/>
          <p:cNvSpPr/>
          <p:nvPr/>
        </p:nvSpPr>
        <p:spPr>
          <a:xfrm>
            <a:off x="2049255" y="2276872"/>
            <a:ext cx="1080120" cy="1008112"/>
          </a:xfrm>
          <a:prstGeom prst="mathMultiply">
            <a:avLst>
              <a:gd name="adj1" fmla="val 1269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ドーナツ 21"/>
          <p:cNvSpPr/>
          <p:nvPr/>
        </p:nvSpPr>
        <p:spPr>
          <a:xfrm>
            <a:off x="5580112" y="2384884"/>
            <a:ext cx="792088" cy="828092"/>
          </a:xfrm>
          <a:prstGeom prst="donut">
            <a:avLst>
              <a:gd name="adj" fmla="val 146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0" y="6577607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/>
              <a:t>株式会社ワーク・ライフバランス　</a:t>
            </a:r>
            <a:r>
              <a:rPr lang="en-US" altLang="ja-JP" sz="1400" dirty="0" smtClean="0"/>
              <a:t>http</a:t>
            </a:r>
            <a:r>
              <a:rPr lang="en-US" altLang="ja-JP" sz="1400" dirty="0"/>
              <a:t>://www.work-life-b.com/wlb_top.html</a:t>
            </a:r>
            <a:endParaRPr lang="ja-JP" altLang="en-US" sz="1400" dirty="0"/>
          </a:p>
        </p:txBody>
      </p:sp>
      <p:sp>
        <p:nvSpPr>
          <p:cNvPr id="25" name="角丸四角形 24"/>
          <p:cNvSpPr/>
          <p:nvPr/>
        </p:nvSpPr>
        <p:spPr>
          <a:xfrm>
            <a:off x="323528" y="5472749"/>
            <a:ext cx="8424936" cy="764563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solidFill>
                  <a:schemeClr val="tx1"/>
                </a:solidFill>
              </a:rPr>
              <a:t>WLB</a:t>
            </a:r>
            <a:r>
              <a:rPr lang="ja-JP" altLang="en-US" sz="2800" b="1" dirty="0" smtClean="0">
                <a:solidFill>
                  <a:schemeClr val="tx1"/>
                </a:solidFill>
              </a:rPr>
              <a:t>によって長時間労働せずに生産性</a:t>
            </a:r>
            <a:r>
              <a:rPr lang="en-US" altLang="ja-JP" sz="2800" b="1" dirty="0" smtClean="0">
                <a:solidFill>
                  <a:schemeClr val="tx1"/>
                </a:solidFill>
              </a:rPr>
              <a:t>UP</a:t>
            </a:r>
            <a:r>
              <a:rPr lang="ja-JP" altLang="en-US" sz="2800" b="1" dirty="0" smtClean="0">
                <a:solidFill>
                  <a:schemeClr val="tx1"/>
                </a:solidFill>
              </a:rPr>
              <a:t>！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1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  <a:prstDash val="dash"/>
          </a:ln>
        </p:spPr>
        <p:txBody>
          <a:bodyPr/>
          <a:lstStyle/>
          <a:p>
            <a:r>
              <a:rPr kumimoji="1" lang="ja-JP" altLang="en-US" b="1" dirty="0" smtClean="0"/>
              <a:t>事例紹介</a:t>
            </a:r>
            <a:endParaRPr kumimoji="1" lang="ja-JP" altLang="en-US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8194" name="Picture 2" descr="三井住友海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00808"/>
            <a:ext cx="4608512" cy="952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ms-ins.com/img/product/car/gk/img_top_point01.gif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690" r="93793">
                        <a14:foregroundMark x1="77931" y1="44218" x2="82069" y2="36054"/>
                        <a14:foregroundMark x1="14483" y1="36054" x2="19310" y2="41497"/>
                        <a14:foregroundMark x1="28276" y1="80272" x2="22069" y2="89116"/>
                        <a14:foregroundMark x1="66897" y1="80272" x2="73103" y2="92517"/>
                        <a14:backgroundMark x1="25517" y1="38776" x2="25517" y2="387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067" y="3080142"/>
            <a:ext cx="3469357" cy="351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17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ln>
            <a:solidFill>
              <a:schemeClr val="tx1"/>
            </a:solidFill>
            <a:prstDash val="dash"/>
          </a:ln>
        </p:spPr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pic>
        <p:nvPicPr>
          <p:cNvPr id="1028" name="Picture 4" descr="クリックすると新しいウィンドウで開きます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3" r="44554"/>
          <a:stretch/>
        </p:blipFill>
        <p:spPr bwMode="auto">
          <a:xfrm>
            <a:off x="5004000" y="1848038"/>
            <a:ext cx="4212000" cy="453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5148064" cy="5489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0" y="6608385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/>
              <a:t>三井住友海上火災保険株式</a:t>
            </a:r>
            <a:r>
              <a:rPr lang="ja-JP" altLang="en-US" sz="1200" dirty="0" smtClean="0"/>
              <a:t>会社　会社概要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://www.ms-ins.com/company/outline/index.html</a:t>
            </a:r>
            <a:endParaRPr lang="ja-JP" altLang="en-US" sz="12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6</a:t>
            </a:fld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3131840" y="5445224"/>
            <a:ext cx="2556212" cy="720080"/>
            <a:chOff x="3635896" y="4869161"/>
            <a:chExt cx="2556212" cy="720080"/>
          </a:xfrm>
        </p:grpSpPr>
        <p:sp>
          <p:nvSpPr>
            <p:cNvPr id="7" name="角丸四角形吹き出し 6"/>
            <p:cNvSpPr/>
            <p:nvPr/>
          </p:nvSpPr>
          <p:spPr>
            <a:xfrm>
              <a:off x="3635896" y="4869161"/>
              <a:ext cx="2448272" cy="720080"/>
            </a:xfrm>
            <a:prstGeom prst="wedgeRoundRectCallout">
              <a:avLst>
                <a:gd name="adj1" fmla="val -80071"/>
                <a:gd name="adj2" fmla="val 24593"/>
                <a:gd name="adj3" fmla="val 16667"/>
              </a:avLst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815892" y="5029146"/>
              <a:ext cx="23762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u="sng" dirty="0" smtClean="0"/>
                <a:t>※</a:t>
              </a:r>
              <a:r>
                <a:rPr kumimoji="1" lang="ja-JP" altLang="en-US" sz="2000" u="sng" dirty="0" smtClean="0">
                  <a:solidFill>
                    <a:srgbClr val="0070C0"/>
                  </a:solidFill>
                </a:rPr>
                <a:t>男</a:t>
              </a:r>
              <a:r>
                <a:rPr kumimoji="1" lang="ja-JP" altLang="en-US" sz="2000" u="sng" dirty="0" smtClean="0">
                  <a:solidFill>
                    <a:srgbClr val="FF0000"/>
                  </a:solidFill>
                </a:rPr>
                <a:t>女</a:t>
              </a:r>
              <a:r>
                <a:rPr kumimoji="1" lang="ja-JP" altLang="en-US" sz="2000" u="sng" dirty="0" smtClean="0"/>
                <a:t>比は半々</a:t>
              </a:r>
              <a:endParaRPr kumimoji="1" lang="ja-JP" altLang="en-US" sz="2000" u="sng" dirty="0"/>
            </a:p>
          </p:txBody>
        </p:sp>
      </p:grpSp>
      <p:pic>
        <p:nvPicPr>
          <p:cNvPr id="9218" name="Picture 2" descr="http://www.yamanashitsuun.com/y2images/ms_a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3818" r="899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" r="59213"/>
          <a:stretch/>
        </p:blipFill>
        <p:spPr bwMode="auto">
          <a:xfrm>
            <a:off x="6732240" y="-94570"/>
            <a:ext cx="2375756" cy="129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角丸四角形 8"/>
          <p:cNvSpPr/>
          <p:nvPr/>
        </p:nvSpPr>
        <p:spPr>
          <a:xfrm>
            <a:off x="4932040" y="1412776"/>
            <a:ext cx="4103996" cy="108012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損害保険業界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保険料収入シェア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位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（</a:t>
            </a:r>
            <a:r>
              <a:rPr lang="en-US" altLang="ja-JP" dirty="0" smtClean="0"/>
              <a:t>H25</a:t>
            </a:r>
            <a:r>
              <a:rPr lang="ja-JP" altLang="en-US" dirty="0" smtClean="0"/>
              <a:t>年度）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970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ln>
            <a:solidFill>
              <a:schemeClr val="tx1"/>
            </a:solidFill>
            <a:prstDash val="dash"/>
          </a:ln>
        </p:spPr>
        <p:txBody>
          <a:bodyPr/>
          <a:lstStyle/>
          <a:p>
            <a:r>
              <a:rPr kumimoji="1" lang="ja-JP" altLang="en-US" dirty="0" smtClean="0"/>
              <a:t>近年業績推移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208912" cy="5076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0" y="6597352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MS&amp;AD</a:t>
            </a:r>
            <a:r>
              <a:rPr lang="ja-JP" altLang="en-US" sz="1400" dirty="0" smtClean="0"/>
              <a:t>ホールディングス 業績ハイライト　</a:t>
            </a:r>
            <a:r>
              <a:rPr lang="en-US" altLang="ja-JP" sz="1400" dirty="0" smtClean="0"/>
              <a:t>http</a:t>
            </a:r>
            <a:r>
              <a:rPr lang="en-US" altLang="ja-JP" sz="1400" dirty="0"/>
              <a:t>://www.ms-ad-hd.com/ir/financial/highlight_msi.html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0828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37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  <a:prstDash val="dash"/>
          </a:ln>
        </p:spPr>
        <p:txBody>
          <a:bodyPr/>
          <a:lstStyle/>
          <a:p>
            <a:r>
              <a:rPr kumimoji="1" lang="en-US" altLang="ja-JP" b="1" dirty="0" smtClean="0"/>
              <a:t>WLB</a:t>
            </a:r>
            <a:r>
              <a:rPr kumimoji="1" lang="ja-JP" altLang="en-US" b="1" dirty="0" smtClean="0"/>
              <a:t>に対する取り組み</a:t>
            </a:r>
            <a:endParaRPr kumimoji="1" lang="ja-JP" altLang="en-US" b="1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177141"/>
              </p:ext>
            </p:extLst>
          </p:nvPr>
        </p:nvGraphicFramePr>
        <p:xfrm>
          <a:off x="179512" y="1351309"/>
          <a:ext cx="882047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2871-FE89-4CD6-872F-FF971F9A1296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6608385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/>
              <a:t>政府広報オンライン　</a:t>
            </a:r>
            <a:r>
              <a:rPr lang="en-US" altLang="ja-JP" sz="1200" dirty="0" smtClean="0"/>
              <a:t>http</a:t>
            </a:r>
            <a:r>
              <a:rPr lang="en-US" altLang="ja-JP" sz="1200" dirty="0"/>
              <a:t>://www.gov-online.go.jp/tokusyu/201302_02/hinto/mitsui.html</a:t>
            </a:r>
            <a:endParaRPr lang="ja-JP" altLang="en-US" sz="1200" dirty="0"/>
          </a:p>
        </p:txBody>
      </p:sp>
      <p:pic>
        <p:nvPicPr>
          <p:cNvPr id="7" name="Picture 2" descr="http://www.yamanashitsuun.com/y2images/ms_ad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3818" r="899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" r="59213"/>
          <a:stretch/>
        </p:blipFill>
        <p:spPr bwMode="auto">
          <a:xfrm>
            <a:off x="6732240" y="-94570"/>
            <a:ext cx="2375756" cy="129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68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863</Words>
  <Application>Microsoft Office PowerPoint</Application>
  <PresentationFormat>画面に合わせる (4:3)</PresentationFormat>
  <Paragraphs>154</Paragraphs>
  <Slides>16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Office ​​テーマ</vt:lpstr>
      <vt:lpstr>第15章ケース紹介</vt:lpstr>
      <vt:lpstr>PowerPoint プレゼンテーション</vt:lpstr>
      <vt:lpstr>ワーク・ライフ・バランス（WLB）とは</vt:lpstr>
      <vt:lpstr>WLBが必要な背景</vt:lpstr>
      <vt:lpstr>事例紹介</vt:lpstr>
      <vt:lpstr>会社概要</vt:lpstr>
      <vt:lpstr>近年業績推移</vt:lpstr>
      <vt:lpstr>PowerPoint プレゼンテーション</vt:lpstr>
      <vt:lpstr>WLBに対する取り組み</vt:lpstr>
      <vt:lpstr>①ライフサイクルに合わせた制度による 　働きやすい環境づくり</vt:lpstr>
      <vt:lpstr>制度利用状況</vt:lpstr>
      <vt:lpstr>PowerPoint プレゼンテーション</vt:lpstr>
      <vt:lpstr>PowerPoint プレゼンテーション</vt:lpstr>
      <vt:lpstr>PowerPoint プレゼンテーション</vt:lpstr>
      <vt:lpstr>結果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ケース紹介</dc:title>
  <dc:creator>user</dc:creator>
  <cp:lastModifiedBy>経営学実験室</cp:lastModifiedBy>
  <cp:revision>62</cp:revision>
  <dcterms:created xsi:type="dcterms:W3CDTF">2015-01-07T00:38:25Z</dcterms:created>
  <dcterms:modified xsi:type="dcterms:W3CDTF">2015-01-08T07:59:20Z</dcterms:modified>
</cp:coreProperties>
</file>