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8" r:id="rId4"/>
    <p:sldId id="264" r:id="rId5"/>
    <p:sldId id="260" r:id="rId6"/>
    <p:sldId id="269" r:id="rId7"/>
    <p:sldId id="271" r:id="rId8"/>
    <p:sldId id="259" r:id="rId9"/>
    <p:sldId id="263" r:id="rId10"/>
    <p:sldId id="270" r:id="rId11"/>
    <p:sldId id="272" r:id="rId12"/>
    <p:sldId id="26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8" autoAdjust="0"/>
    <p:restoredTop sz="94660"/>
  </p:normalViewPr>
  <p:slideViewPr>
    <p:cSldViewPr snapToGrid="0">
      <p:cViewPr>
        <p:scale>
          <a:sx n="75" d="100"/>
          <a:sy n="75" d="100"/>
        </p:scale>
        <p:origin x="148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 smtClean="0"/>
              <a:t>個人の役割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 smtClean="0"/>
              <a:t>組織の役割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32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93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94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18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03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403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ja-JP" altLang="en-US" dirty="0" smtClean="0"/>
              <a:t>個人の役割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ja-JP" altLang="en-US" dirty="0" smtClean="0"/>
              <a:t>組織の役割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983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63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93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01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81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1E791-D5BB-498E-B4EC-9BB0EBB0C8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1949-20F1-474A-ACE6-9022AE2E9E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73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9" r:id="rId2"/>
    <p:sldLayoutId id="2147483710" r:id="rId3"/>
    <p:sldLayoutId id="2147483711" r:id="rId4"/>
    <p:sldLayoutId id="2147483712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595898"/>
            <a:ext cx="9144000" cy="893825"/>
          </a:xfrm>
          <a:solidFill>
            <a:schemeClr val="accent4"/>
          </a:solidFill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１５章　振り返り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ソプラノ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4020613"/>
            <a:ext cx="2514600" cy="269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259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078000" y="1762135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章の内容</a:t>
            </a:r>
            <a:endParaRPr lang="ja-JP" altLang="en-US" sz="6600" dirty="0"/>
          </a:p>
        </p:txBody>
      </p:sp>
      <p:sp>
        <p:nvSpPr>
          <p:cNvPr id="8" name="角丸四角形 7"/>
          <p:cNvSpPr/>
          <p:nvPr/>
        </p:nvSpPr>
        <p:spPr>
          <a:xfrm>
            <a:off x="1078000" y="5066206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ケース</a:t>
            </a:r>
            <a:r>
              <a:rPr lang="ja-JP" altLang="en-US" sz="6600" dirty="0"/>
              <a:t>紹介</a:t>
            </a:r>
            <a:endParaRPr lang="ja-JP" altLang="en-US" sz="6600" dirty="0"/>
          </a:p>
        </p:txBody>
      </p:sp>
      <p:sp>
        <p:nvSpPr>
          <p:cNvPr id="9" name="角丸四角形 8"/>
          <p:cNvSpPr/>
          <p:nvPr/>
        </p:nvSpPr>
        <p:spPr>
          <a:xfrm>
            <a:off x="1078000" y="3414170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6600" dirty="0" smtClean="0"/>
              <a:t>G</a:t>
            </a:r>
            <a:r>
              <a:rPr lang="en-US" altLang="ja-JP" sz="6600" dirty="0"/>
              <a:t>D</a:t>
            </a:r>
            <a:endParaRPr lang="ja-JP" altLang="en-US" sz="6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699" y="481273"/>
            <a:ext cx="37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振り返りの流れ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65178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078000" y="1762135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章の内容</a:t>
            </a:r>
            <a:endParaRPr lang="ja-JP" altLang="en-US" sz="6600" dirty="0"/>
          </a:p>
        </p:txBody>
      </p:sp>
      <p:sp>
        <p:nvSpPr>
          <p:cNvPr id="8" name="角丸四角形 7"/>
          <p:cNvSpPr/>
          <p:nvPr/>
        </p:nvSpPr>
        <p:spPr>
          <a:xfrm>
            <a:off x="1078000" y="5066206"/>
            <a:ext cx="6987997" cy="12755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ケース</a:t>
            </a:r>
            <a:r>
              <a:rPr lang="ja-JP" altLang="en-US" sz="6600" dirty="0"/>
              <a:t>紹介</a:t>
            </a:r>
            <a:endParaRPr lang="ja-JP" altLang="en-US" sz="6600" dirty="0"/>
          </a:p>
        </p:txBody>
      </p:sp>
      <p:sp>
        <p:nvSpPr>
          <p:cNvPr id="9" name="角丸四角形 8"/>
          <p:cNvSpPr/>
          <p:nvPr/>
        </p:nvSpPr>
        <p:spPr>
          <a:xfrm>
            <a:off x="1078000" y="3414170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6600" dirty="0" smtClean="0"/>
              <a:t>G</a:t>
            </a:r>
            <a:r>
              <a:rPr lang="en-US" altLang="ja-JP" sz="6600" dirty="0"/>
              <a:t>D</a:t>
            </a:r>
            <a:endParaRPr lang="ja-JP" altLang="en-US" sz="6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699" y="481273"/>
            <a:ext cx="37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振り返りの流れ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62607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3999" cy="68580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0" y="175880"/>
            <a:ext cx="914400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ケース紹介　：　三井住友海上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8967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078000" y="1762135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章の内容</a:t>
            </a:r>
            <a:endParaRPr lang="ja-JP" altLang="en-US" sz="6600" dirty="0"/>
          </a:p>
        </p:txBody>
      </p:sp>
      <p:sp>
        <p:nvSpPr>
          <p:cNvPr id="8" name="角丸四角形 7"/>
          <p:cNvSpPr/>
          <p:nvPr/>
        </p:nvSpPr>
        <p:spPr>
          <a:xfrm>
            <a:off x="1078000" y="5066206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ケース</a:t>
            </a:r>
            <a:r>
              <a:rPr lang="ja-JP" altLang="en-US" sz="6600" dirty="0"/>
              <a:t>紹介</a:t>
            </a:r>
            <a:endParaRPr lang="ja-JP" altLang="en-US" sz="6600" dirty="0"/>
          </a:p>
        </p:txBody>
      </p:sp>
      <p:sp>
        <p:nvSpPr>
          <p:cNvPr id="9" name="角丸四角形 8"/>
          <p:cNvSpPr/>
          <p:nvPr/>
        </p:nvSpPr>
        <p:spPr>
          <a:xfrm>
            <a:off x="1078000" y="3414170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6600" dirty="0" smtClean="0"/>
              <a:t>G</a:t>
            </a:r>
            <a:r>
              <a:rPr lang="en-US" altLang="ja-JP" sz="6600" dirty="0"/>
              <a:t>D</a:t>
            </a:r>
            <a:endParaRPr lang="ja-JP" altLang="en-US" sz="6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699" y="481273"/>
            <a:ext cx="37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振り返りの流れ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188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078000" y="1762135"/>
            <a:ext cx="6987997" cy="12755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章の内容</a:t>
            </a:r>
            <a:endParaRPr lang="ja-JP" altLang="en-US" sz="6600" dirty="0"/>
          </a:p>
        </p:txBody>
      </p:sp>
      <p:sp>
        <p:nvSpPr>
          <p:cNvPr id="8" name="角丸四角形 7"/>
          <p:cNvSpPr/>
          <p:nvPr/>
        </p:nvSpPr>
        <p:spPr>
          <a:xfrm>
            <a:off x="1078000" y="5066206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ケース</a:t>
            </a:r>
            <a:r>
              <a:rPr lang="ja-JP" altLang="en-US" sz="6600" dirty="0"/>
              <a:t>紹介</a:t>
            </a:r>
            <a:endParaRPr lang="ja-JP" altLang="en-US" sz="6600" dirty="0"/>
          </a:p>
        </p:txBody>
      </p:sp>
      <p:sp>
        <p:nvSpPr>
          <p:cNvPr id="9" name="角丸四角形 8"/>
          <p:cNvSpPr/>
          <p:nvPr/>
        </p:nvSpPr>
        <p:spPr>
          <a:xfrm>
            <a:off x="1078000" y="3414170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6600" dirty="0" smtClean="0"/>
              <a:t>G</a:t>
            </a:r>
            <a:r>
              <a:rPr lang="en-US" altLang="ja-JP" sz="6600" dirty="0"/>
              <a:t>D</a:t>
            </a:r>
            <a:endParaRPr lang="ja-JP" altLang="en-US" sz="6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699" y="481273"/>
            <a:ext cx="37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振り返りの流れ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15529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618186" y="49608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章</a:t>
            </a:r>
            <a:r>
              <a:rPr lang="ja-JP" altLang="en-US" sz="2800" dirty="0" smtClean="0"/>
              <a:t>の内容：「仕事と家庭の対立が終わる」</a:t>
            </a:r>
            <a:endParaRPr kumimoji="1" lang="ja-JP" altLang="en-US" sz="2800" dirty="0"/>
          </a:p>
        </p:txBody>
      </p:sp>
      <p:sp>
        <p:nvSpPr>
          <p:cNvPr id="2" name="角丸四角形 1"/>
          <p:cNvSpPr/>
          <p:nvPr/>
        </p:nvSpPr>
        <p:spPr>
          <a:xfrm>
            <a:off x="1725769" y="3009262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仕事の時間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1815921" y="4530736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家庭の時間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148884" y="2195957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仕事で</a:t>
            </a:r>
            <a:r>
              <a:rPr kumimoji="1" lang="ja-JP" altLang="en-US" dirty="0" smtClean="0"/>
              <a:t>の成功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299342" y="2002865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仕事の時間</a:t>
            </a:r>
            <a:endParaRPr kumimoji="1" lang="en-US" altLang="ja-JP" dirty="0" smtClean="0"/>
          </a:p>
          <a:p>
            <a:pPr algn="ctr"/>
            <a:r>
              <a:rPr lang="ja-JP" altLang="en-US" dirty="0" err="1" smtClean="0"/>
              <a:t>への</a:t>
            </a:r>
            <a:r>
              <a:rPr lang="ja-JP" altLang="en-US" dirty="0" smtClean="0"/>
              <a:t>欲求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148884" y="5625530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家庭での成功</a:t>
            </a:r>
            <a:endParaRPr kumimoji="1" lang="en-US" altLang="ja-JP" dirty="0" smtClean="0"/>
          </a:p>
        </p:txBody>
      </p:sp>
      <p:sp>
        <p:nvSpPr>
          <p:cNvPr id="15" name="角丸四角形 14"/>
          <p:cNvSpPr/>
          <p:nvPr/>
        </p:nvSpPr>
        <p:spPr>
          <a:xfrm>
            <a:off x="299343" y="5303559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家庭の時間</a:t>
            </a:r>
            <a:endParaRPr kumimoji="1" lang="en-US" altLang="ja-JP" dirty="0" smtClean="0"/>
          </a:p>
          <a:p>
            <a:pPr algn="ctr"/>
            <a:r>
              <a:rPr lang="ja-JP" altLang="en-US" dirty="0" err="1" smtClean="0"/>
              <a:t>への</a:t>
            </a:r>
            <a:r>
              <a:rPr lang="ja-JP" altLang="en-US" dirty="0" smtClean="0"/>
              <a:t>欲求</a:t>
            </a:r>
            <a:endParaRPr kumimoji="1" lang="ja-JP" altLang="en-US" dirty="0"/>
          </a:p>
        </p:txBody>
      </p:sp>
      <p:cxnSp>
        <p:nvCxnSpPr>
          <p:cNvPr id="4" name="曲線コネクタ 3"/>
          <p:cNvCxnSpPr>
            <a:stCxn id="9" idx="0"/>
            <a:endCxn id="11" idx="0"/>
          </p:cNvCxnSpPr>
          <p:nvPr/>
        </p:nvCxnSpPr>
        <p:spPr>
          <a:xfrm rot="16200000" flipV="1">
            <a:off x="2535528" y="674640"/>
            <a:ext cx="193092" cy="2849542"/>
          </a:xfrm>
          <a:prstGeom prst="curvedConnector3">
            <a:avLst>
              <a:gd name="adj1" fmla="val 218389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11" idx="2"/>
            <a:endCxn id="2" idx="1"/>
          </p:cNvCxnSpPr>
          <p:nvPr/>
        </p:nvCxnSpPr>
        <p:spPr>
          <a:xfrm rot="16200000" flipH="1">
            <a:off x="1124323" y="2729788"/>
            <a:ext cx="684426" cy="518466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2" idx="3"/>
            <a:endCxn id="9" idx="2"/>
          </p:cNvCxnSpPr>
          <p:nvPr/>
        </p:nvCxnSpPr>
        <p:spPr>
          <a:xfrm flipV="1">
            <a:off x="3541691" y="2839900"/>
            <a:ext cx="515154" cy="491334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線コネクタ 19"/>
          <p:cNvCxnSpPr>
            <a:stCxn id="2" idx="1"/>
            <a:endCxn id="8" idx="1"/>
          </p:cNvCxnSpPr>
          <p:nvPr/>
        </p:nvCxnSpPr>
        <p:spPr>
          <a:xfrm rot="10800000" flipH="1" flipV="1">
            <a:off x="1725769" y="3331234"/>
            <a:ext cx="90152" cy="1521474"/>
          </a:xfrm>
          <a:prstGeom prst="curvedConnector3">
            <a:avLst>
              <a:gd name="adj1" fmla="val -253572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曲線コネクタ 22"/>
          <p:cNvCxnSpPr>
            <a:stCxn id="15" idx="0"/>
            <a:endCxn id="8" idx="1"/>
          </p:cNvCxnSpPr>
          <p:nvPr/>
        </p:nvCxnSpPr>
        <p:spPr>
          <a:xfrm rot="5400000" flipH="1" flipV="1">
            <a:off x="1286187" y="4773826"/>
            <a:ext cx="450851" cy="608617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>
            <a:stCxn id="14" idx="2"/>
            <a:endCxn id="15" idx="2"/>
          </p:cNvCxnSpPr>
          <p:nvPr/>
        </p:nvCxnSpPr>
        <p:spPr>
          <a:xfrm rot="5400000" flipH="1">
            <a:off x="2471089" y="4683718"/>
            <a:ext cx="321971" cy="2849541"/>
          </a:xfrm>
          <a:prstGeom prst="curvedConnector3">
            <a:avLst>
              <a:gd name="adj1" fmla="val -71000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線コネクタ 28"/>
          <p:cNvCxnSpPr>
            <a:stCxn id="8" idx="3"/>
            <a:endCxn id="14" idx="0"/>
          </p:cNvCxnSpPr>
          <p:nvPr/>
        </p:nvCxnSpPr>
        <p:spPr>
          <a:xfrm>
            <a:off x="3631843" y="4852708"/>
            <a:ext cx="425002" cy="772822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曲線コネクタ 31"/>
          <p:cNvCxnSpPr>
            <a:stCxn id="8" idx="3"/>
            <a:endCxn id="2" idx="3"/>
          </p:cNvCxnSpPr>
          <p:nvPr/>
        </p:nvCxnSpPr>
        <p:spPr>
          <a:xfrm flipH="1" flipV="1">
            <a:off x="3541691" y="3331234"/>
            <a:ext cx="90152" cy="1521474"/>
          </a:xfrm>
          <a:prstGeom prst="curvedConnector3">
            <a:avLst>
              <a:gd name="adj1" fmla="val -253572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5573423" y="4007715"/>
            <a:ext cx="3155324" cy="6888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不均衡の構造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573423" y="4613789"/>
            <a:ext cx="3155324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「成功者には成功を」</a:t>
            </a:r>
            <a:endParaRPr kumimoji="1" lang="en-US" altLang="ja-JP" sz="2000" b="1" dirty="0" smtClean="0"/>
          </a:p>
          <a:p>
            <a:endParaRPr lang="en-US" altLang="ja-JP" sz="2000" b="1" dirty="0"/>
          </a:p>
          <a:p>
            <a:r>
              <a:rPr kumimoji="1" lang="ja-JP" altLang="en-US" dirty="0" smtClean="0"/>
              <a:t>・二つの増加プロセス</a:t>
            </a:r>
            <a:endParaRPr kumimoji="1" lang="en-US" altLang="ja-JP" dirty="0" smtClean="0"/>
          </a:p>
          <a:p>
            <a:r>
              <a:rPr lang="ja-JP" altLang="en-US" dirty="0" smtClean="0"/>
              <a:t>・一度どちらかに傾くと</a:t>
            </a:r>
            <a:endParaRPr lang="en-US" altLang="ja-JP" dirty="0" smtClean="0"/>
          </a:p>
          <a:p>
            <a:r>
              <a:rPr kumimoji="1" lang="ja-JP" altLang="en-US" dirty="0"/>
              <a:t>　</a:t>
            </a:r>
            <a:r>
              <a:rPr kumimoji="1" lang="ja-JP" altLang="en-US" dirty="0" smtClean="0"/>
              <a:t>そのまま流される傾向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1846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8186" y="49608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章</a:t>
            </a:r>
            <a:r>
              <a:rPr lang="ja-JP" altLang="en-US" sz="2800" dirty="0" smtClean="0"/>
              <a:t>の内容：「仕事と家庭の対立が終わる」</a:t>
            </a:r>
            <a:endParaRPr kumimoji="1" lang="ja-JP" altLang="en-US" sz="2800" dirty="0"/>
          </a:p>
        </p:txBody>
      </p:sp>
      <p:sp>
        <p:nvSpPr>
          <p:cNvPr id="3" name="角丸四角形 2"/>
          <p:cNvSpPr/>
          <p:nvPr/>
        </p:nvSpPr>
        <p:spPr>
          <a:xfrm>
            <a:off x="850900" y="1917700"/>
            <a:ext cx="7289800" cy="21717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2"/>
                </a:solidFill>
              </a:rPr>
              <a:t>個人の役割</a:t>
            </a:r>
            <a:endParaRPr kumimoji="1" lang="en-US" altLang="ja-JP" sz="2400" dirty="0" smtClean="0">
              <a:solidFill>
                <a:schemeClr val="tx2"/>
              </a:solidFill>
            </a:endParaRPr>
          </a:p>
          <a:p>
            <a:r>
              <a:rPr lang="en-US" altLang="ja-JP" sz="2400" dirty="0" smtClean="0">
                <a:solidFill>
                  <a:schemeClr val="tx2"/>
                </a:solidFill>
              </a:rPr>
              <a:t>【</a:t>
            </a:r>
            <a:r>
              <a:rPr lang="ja-JP" altLang="en-US" sz="2400" dirty="0" smtClean="0">
                <a:solidFill>
                  <a:schemeClr val="tx2"/>
                </a:solidFill>
              </a:rPr>
              <a:t>構造から抜け出す</a:t>
            </a:r>
            <a:r>
              <a:rPr lang="en-US" altLang="ja-JP" sz="2400" dirty="0" smtClean="0">
                <a:solidFill>
                  <a:schemeClr val="tx2"/>
                </a:solidFill>
              </a:rPr>
              <a:t>】</a:t>
            </a:r>
          </a:p>
          <a:p>
            <a:r>
              <a:rPr kumimoji="1" lang="ja-JP" altLang="en-US" sz="2400" dirty="0" smtClean="0">
                <a:solidFill>
                  <a:schemeClr val="tx2"/>
                </a:solidFill>
              </a:rPr>
              <a:t>★自分にとって何が必要か見極める</a:t>
            </a:r>
            <a:endParaRPr kumimoji="1" lang="en-US" altLang="ja-JP" sz="2400" dirty="0" smtClean="0">
              <a:solidFill>
                <a:schemeClr val="tx2"/>
              </a:solidFill>
            </a:endParaRPr>
          </a:p>
          <a:p>
            <a:r>
              <a:rPr lang="ja-JP" altLang="en-US" sz="2400" dirty="0" smtClean="0">
                <a:solidFill>
                  <a:schemeClr val="tx2"/>
                </a:solidFill>
              </a:rPr>
              <a:t>★周りの人に正直にふるまう</a:t>
            </a:r>
            <a:endParaRPr lang="en-US" altLang="ja-JP" sz="2400" dirty="0" smtClean="0">
              <a:solidFill>
                <a:schemeClr val="tx2"/>
              </a:solidFill>
            </a:endParaRPr>
          </a:p>
          <a:p>
            <a:r>
              <a:rPr kumimoji="1" lang="ja-JP" altLang="en-US" sz="2400" dirty="0" smtClean="0">
                <a:solidFill>
                  <a:schemeClr val="tx2"/>
                </a:solidFill>
              </a:rPr>
              <a:t>★うわべだけの協力は求めない</a:t>
            </a:r>
            <a:endParaRPr kumimoji="1" lang="ja-JP" altLang="en-US" sz="2400" dirty="0">
              <a:solidFill>
                <a:schemeClr val="tx2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850900" y="4330700"/>
            <a:ext cx="7289800" cy="21717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2"/>
                </a:solidFill>
              </a:rPr>
              <a:t>組織の役割</a:t>
            </a:r>
            <a:endParaRPr kumimoji="1" lang="en-US" altLang="ja-JP" sz="2400" dirty="0" smtClean="0">
              <a:solidFill>
                <a:schemeClr val="tx2"/>
              </a:solidFill>
            </a:endParaRPr>
          </a:p>
          <a:p>
            <a:r>
              <a:rPr lang="ja-JP" altLang="en-US" sz="2400" dirty="0" smtClean="0">
                <a:solidFill>
                  <a:schemeClr val="tx2"/>
                </a:solidFill>
              </a:rPr>
              <a:t>★自己マスタリーのサポート</a:t>
            </a:r>
            <a:endParaRPr lang="en-US" altLang="ja-JP" sz="2400" dirty="0" smtClean="0">
              <a:solidFill>
                <a:schemeClr val="tx2"/>
              </a:solidFill>
            </a:endParaRPr>
          </a:p>
          <a:p>
            <a:r>
              <a:rPr kumimoji="1" lang="ja-JP" altLang="en-US" sz="2400" dirty="0" smtClean="0">
                <a:solidFill>
                  <a:schemeClr val="tx2"/>
                </a:solidFill>
              </a:rPr>
              <a:t>★家庭問題の認識</a:t>
            </a:r>
            <a:endParaRPr kumimoji="1" lang="en-US" altLang="ja-JP" sz="2400" dirty="0" smtClean="0">
              <a:solidFill>
                <a:schemeClr val="tx2"/>
              </a:solidFill>
            </a:endParaRPr>
          </a:p>
          <a:p>
            <a:r>
              <a:rPr lang="ja-JP" altLang="en-US" sz="2400" dirty="0" smtClean="0">
                <a:solidFill>
                  <a:schemeClr val="tx2"/>
                </a:solidFill>
              </a:rPr>
              <a:t>★カウンセリングやガイダンス</a:t>
            </a:r>
            <a:endParaRPr kumimoji="1" lang="en-US" altLang="ja-JP" sz="2400" dirty="0" smtClean="0">
              <a:solidFill>
                <a:schemeClr val="tx2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401" y="2353789"/>
            <a:ext cx="1122362" cy="173561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919" y="4602498"/>
            <a:ext cx="1457325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68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078000" y="1762135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章の内容</a:t>
            </a:r>
            <a:endParaRPr lang="ja-JP" altLang="en-US" sz="6600" dirty="0"/>
          </a:p>
        </p:txBody>
      </p:sp>
      <p:sp>
        <p:nvSpPr>
          <p:cNvPr id="8" name="角丸四角形 7"/>
          <p:cNvSpPr/>
          <p:nvPr/>
        </p:nvSpPr>
        <p:spPr>
          <a:xfrm>
            <a:off x="1078000" y="5066206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ケース</a:t>
            </a:r>
            <a:r>
              <a:rPr lang="ja-JP" altLang="en-US" sz="6600" dirty="0"/>
              <a:t>紹介</a:t>
            </a:r>
            <a:endParaRPr lang="ja-JP" altLang="en-US" sz="6600" dirty="0"/>
          </a:p>
        </p:txBody>
      </p:sp>
      <p:sp>
        <p:nvSpPr>
          <p:cNvPr id="9" name="角丸四角形 8"/>
          <p:cNvSpPr/>
          <p:nvPr/>
        </p:nvSpPr>
        <p:spPr>
          <a:xfrm>
            <a:off x="1078000" y="3414170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6600" dirty="0" smtClean="0"/>
              <a:t>G</a:t>
            </a:r>
            <a:r>
              <a:rPr lang="en-US" altLang="ja-JP" sz="6600" dirty="0"/>
              <a:t>D</a:t>
            </a:r>
            <a:endParaRPr lang="ja-JP" altLang="en-US" sz="6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699" y="481273"/>
            <a:ext cx="37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振り返りの流れ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94339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078000" y="1762135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章の内容</a:t>
            </a:r>
            <a:endParaRPr lang="ja-JP" altLang="en-US" sz="6600" dirty="0"/>
          </a:p>
        </p:txBody>
      </p:sp>
      <p:sp>
        <p:nvSpPr>
          <p:cNvPr id="8" name="角丸四角形 7"/>
          <p:cNvSpPr/>
          <p:nvPr/>
        </p:nvSpPr>
        <p:spPr>
          <a:xfrm>
            <a:off x="1078000" y="5066206"/>
            <a:ext cx="6987997" cy="127552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6600" dirty="0" smtClean="0"/>
              <a:t>ケース</a:t>
            </a:r>
            <a:r>
              <a:rPr lang="ja-JP" altLang="en-US" sz="6600" dirty="0"/>
              <a:t>紹介</a:t>
            </a:r>
            <a:endParaRPr lang="ja-JP" altLang="en-US" sz="6600" dirty="0"/>
          </a:p>
        </p:txBody>
      </p:sp>
      <p:sp>
        <p:nvSpPr>
          <p:cNvPr id="9" name="角丸四角形 8"/>
          <p:cNvSpPr/>
          <p:nvPr/>
        </p:nvSpPr>
        <p:spPr>
          <a:xfrm>
            <a:off x="1078000" y="3414170"/>
            <a:ext cx="6987997" cy="127552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6600" dirty="0" smtClean="0"/>
              <a:t>G</a:t>
            </a:r>
            <a:r>
              <a:rPr lang="en-US" altLang="ja-JP" sz="6600" dirty="0"/>
              <a:t>D</a:t>
            </a:r>
            <a:endParaRPr lang="ja-JP" altLang="en-US" sz="6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4699" y="481273"/>
            <a:ext cx="37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振り返りの流れ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62759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292993" y="5632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GD</a:t>
            </a:r>
            <a:r>
              <a:rPr lang="ja-JP" altLang="en-US" sz="2800" dirty="0" smtClean="0"/>
              <a:t>より「構造から抜け出すためには？」</a:t>
            </a:r>
            <a:endParaRPr kumimoji="1" lang="ja-JP" altLang="en-US" sz="2800" dirty="0"/>
          </a:p>
        </p:txBody>
      </p:sp>
      <p:sp>
        <p:nvSpPr>
          <p:cNvPr id="2" name="角丸四角形 1"/>
          <p:cNvSpPr/>
          <p:nvPr/>
        </p:nvSpPr>
        <p:spPr>
          <a:xfrm>
            <a:off x="1803062" y="3293684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仕事の時間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1725769" y="4079885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家庭の時間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3398654" y="2439590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仕事で</a:t>
            </a:r>
            <a:r>
              <a:rPr kumimoji="1" lang="ja-JP" altLang="en-US" dirty="0" smtClean="0"/>
              <a:t>の成功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296260" y="2135608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仕事の時間</a:t>
            </a:r>
            <a:endParaRPr kumimoji="1" lang="en-US" altLang="ja-JP" dirty="0" smtClean="0"/>
          </a:p>
          <a:p>
            <a:pPr algn="ctr"/>
            <a:r>
              <a:rPr lang="ja-JP" altLang="en-US" dirty="0" err="1" smtClean="0"/>
              <a:t>への</a:t>
            </a:r>
            <a:r>
              <a:rPr lang="ja-JP" altLang="en-US" dirty="0" smtClean="0"/>
              <a:t>欲求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664039" y="4841382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家庭での成功</a:t>
            </a:r>
            <a:endParaRPr kumimoji="1" lang="en-US" altLang="ja-JP" dirty="0" smtClean="0"/>
          </a:p>
        </p:txBody>
      </p:sp>
      <p:sp>
        <p:nvSpPr>
          <p:cNvPr id="15" name="角丸四角形 14"/>
          <p:cNvSpPr/>
          <p:nvPr/>
        </p:nvSpPr>
        <p:spPr>
          <a:xfrm>
            <a:off x="292993" y="5331382"/>
            <a:ext cx="1815922" cy="643943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家庭の時間</a:t>
            </a:r>
            <a:endParaRPr kumimoji="1" lang="en-US" altLang="ja-JP" dirty="0" smtClean="0"/>
          </a:p>
          <a:p>
            <a:pPr algn="ctr"/>
            <a:r>
              <a:rPr lang="ja-JP" altLang="en-US" dirty="0" err="1" smtClean="0"/>
              <a:t>への</a:t>
            </a:r>
            <a:r>
              <a:rPr lang="ja-JP" altLang="en-US" dirty="0" smtClean="0"/>
              <a:t>欲求</a:t>
            </a:r>
            <a:endParaRPr kumimoji="1" lang="ja-JP" altLang="en-US" dirty="0"/>
          </a:p>
        </p:txBody>
      </p:sp>
      <p:cxnSp>
        <p:nvCxnSpPr>
          <p:cNvPr id="4" name="曲線コネクタ 3"/>
          <p:cNvCxnSpPr>
            <a:stCxn id="9" idx="0"/>
            <a:endCxn id="11" idx="0"/>
          </p:cNvCxnSpPr>
          <p:nvPr/>
        </p:nvCxnSpPr>
        <p:spPr>
          <a:xfrm rot="16200000" flipV="1">
            <a:off x="2603427" y="736402"/>
            <a:ext cx="303982" cy="3102394"/>
          </a:xfrm>
          <a:prstGeom prst="curvedConnector3">
            <a:avLst>
              <a:gd name="adj1" fmla="val 175202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11" idx="2"/>
            <a:endCxn id="2" idx="1"/>
          </p:cNvCxnSpPr>
          <p:nvPr/>
        </p:nvCxnSpPr>
        <p:spPr>
          <a:xfrm rot="16200000" flipH="1">
            <a:off x="1085589" y="2898182"/>
            <a:ext cx="836105" cy="598841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2" idx="3"/>
            <a:endCxn id="9" idx="2"/>
          </p:cNvCxnSpPr>
          <p:nvPr/>
        </p:nvCxnSpPr>
        <p:spPr>
          <a:xfrm flipV="1">
            <a:off x="3618984" y="3083533"/>
            <a:ext cx="687631" cy="532123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線コネクタ 19"/>
          <p:cNvCxnSpPr>
            <a:stCxn id="2" idx="1"/>
            <a:endCxn id="8" idx="1"/>
          </p:cNvCxnSpPr>
          <p:nvPr/>
        </p:nvCxnSpPr>
        <p:spPr>
          <a:xfrm rot="10800000" flipV="1">
            <a:off x="1725770" y="3615655"/>
            <a:ext cx="77293" cy="786201"/>
          </a:xfrm>
          <a:prstGeom prst="curvedConnector3">
            <a:avLst>
              <a:gd name="adj1" fmla="val 395758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曲線コネクタ 22"/>
          <p:cNvCxnSpPr>
            <a:stCxn id="15" idx="0"/>
            <a:endCxn id="8" idx="1"/>
          </p:cNvCxnSpPr>
          <p:nvPr/>
        </p:nvCxnSpPr>
        <p:spPr>
          <a:xfrm rot="5400000" flipH="1" flipV="1">
            <a:off x="998599" y="4604213"/>
            <a:ext cx="929525" cy="524815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>
            <a:stCxn id="14" idx="2"/>
            <a:endCxn id="15" idx="2"/>
          </p:cNvCxnSpPr>
          <p:nvPr/>
        </p:nvCxnSpPr>
        <p:spPr>
          <a:xfrm rot="5400000">
            <a:off x="2641477" y="4044802"/>
            <a:ext cx="490000" cy="3371046"/>
          </a:xfrm>
          <a:prstGeom prst="curvedConnector3">
            <a:avLst>
              <a:gd name="adj1" fmla="val 146653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線コネクタ 28"/>
          <p:cNvCxnSpPr>
            <a:stCxn id="8" idx="3"/>
            <a:endCxn id="14" idx="0"/>
          </p:cNvCxnSpPr>
          <p:nvPr/>
        </p:nvCxnSpPr>
        <p:spPr>
          <a:xfrm>
            <a:off x="3541691" y="4401857"/>
            <a:ext cx="1030309" cy="439525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曲線コネクタ 31"/>
          <p:cNvCxnSpPr>
            <a:stCxn id="8" idx="3"/>
            <a:endCxn id="2" idx="3"/>
          </p:cNvCxnSpPr>
          <p:nvPr/>
        </p:nvCxnSpPr>
        <p:spPr>
          <a:xfrm flipV="1">
            <a:off x="3541691" y="3615656"/>
            <a:ext cx="77293" cy="786201"/>
          </a:xfrm>
          <a:prstGeom prst="curvedConnector3">
            <a:avLst>
              <a:gd name="adj1" fmla="val 395758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角丸四角形 35"/>
          <p:cNvSpPr/>
          <p:nvPr/>
        </p:nvSpPr>
        <p:spPr>
          <a:xfrm>
            <a:off x="5512199" y="3435942"/>
            <a:ext cx="2266950" cy="96591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/>
              <a:t>目標</a:t>
            </a:r>
            <a:endParaRPr lang="en-US" altLang="ja-JP" sz="2400" b="1" dirty="0" smtClean="0"/>
          </a:p>
          <a:p>
            <a:pPr algn="ctr"/>
            <a:r>
              <a:rPr kumimoji="1" lang="ja-JP" altLang="en-US" dirty="0" smtClean="0"/>
              <a:t>「仕事と家庭の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バランス」</a:t>
            </a:r>
            <a:endParaRPr kumimoji="1" lang="ja-JP" altLang="en-US" dirty="0"/>
          </a:p>
        </p:txBody>
      </p:sp>
      <p:cxnSp>
        <p:nvCxnSpPr>
          <p:cNvPr id="37" name="曲線コネクタ 36"/>
          <p:cNvCxnSpPr>
            <a:stCxn id="36" idx="0"/>
          </p:cNvCxnSpPr>
          <p:nvPr/>
        </p:nvCxnSpPr>
        <p:spPr>
          <a:xfrm rot="16200000" flipV="1">
            <a:off x="4402053" y="1192320"/>
            <a:ext cx="1705498" cy="2781745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曲線コネクタ 39"/>
          <p:cNvCxnSpPr>
            <a:stCxn id="36" idx="2"/>
          </p:cNvCxnSpPr>
          <p:nvPr/>
        </p:nvCxnSpPr>
        <p:spPr>
          <a:xfrm rot="5400000">
            <a:off x="4331630" y="4050468"/>
            <a:ext cx="1962656" cy="2665433"/>
          </a:xfrm>
          <a:prstGeom prst="curvedConnector2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円/楕円 42"/>
          <p:cNvSpPr/>
          <p:nvPr/>
        </p:nvSpPr>
        <p:spPr>
          <a:xfrm>
            <a:off x="2306080" y="1411043"/>
            <a:ext cx="1376539" cy="76854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/>
              <a:t>GAP</a:t>
            </a:r>
            <a:endParaRPr kumimoji="1" lang="ja-JP" altLang="en-US" sz="2800" b="1" dirty="0"/>
          </a:p>
        </p:txBody>
      </p:sp>
      <p:sp>
        <p:nvSpPr>
          <p:cNvPr id="44" name="円/楕円 43"/>
          <p:cNvSpPr/>
          <p:nvPr/>
        </p:nvSpPr>
        <p:spPr>
          <a:xfrm>
            <a:off x="2487390" y="5910458"/>
            <a:ext cx="1376539" cy="76854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/>
              <a:t>GAP</a:t>
            </a:r>
            <a:endParaRPr kumimoji="1" lang="ja-JP" altLang="en-US" sz="28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0" y="3245559"/>
            <a:ext cx="9144000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成功＞目標　➡　時間は不要</a:t>
            </a:r>
            <a:endParaRPr kumimoji="1" lang="en-US" altLang="ja-JP" sz="4800" dirty="0" smtClean="0"/>
          </a:p>
          <a:p>
            <a:pPr algn="ctr"/>
            <a:r>
              <a:rPr lang="ja-JP" altLang="en-US" sz="4800" dirty="0" smtClean="0"/>
              <a:t>成功＜目標　➡　時間が必要</a:t>
            </a:r>
            <a:endParaRPr kumimoji="1" lang="ja-JP" altLang="en-US" sz="48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17852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3" grpId="0" animBg="1"/>
      <p:bldP spid="44" grpId="0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66048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en-US" altLang="ja-JP" sz="16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2993" y="5632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GD</a:t>
            </a:r>
            <a:r>
              <a:rPr lang="ja-JP" altLang="en-US" sz="2800" dirty="0" smtClean="0"/>
              <a:t>より「構造から抜け出すためには？」</a:t>
            </a:r>
            <a:endParaRPr kumimoji="1" lang="ja-JP" altLang="en-US" sz="28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73" y="3664643"/>
            <a:ext cx="1957320" cy="252494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888909" y="1907370"/>
            <a:ext cx="5447764" cy="364472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b="1" dirty="0" smtClean="0">
                <a:solidFill>
                  <a:schemeClr val="tx2"/>
                </a:solidFill>
              </a:rPr>
              <a:t>【</a:t>
            </a:r>
            <a:r>
              <a:rPr lang="ja-JP" altLang="en-US" sz="2400" b="1" dirty="0" smtClean="0">
                <a:solidFill>
                  <a:schemeClr val="tx2"/>
                </a:solidFill>
              </a:rPr>
              <a:t>仕事と家庭、</a:t>
            </a:r>
            <a:r>
              <a:rPr lang="ja-JP" altLang="en-US" sz="2400" b="1" dirty="0">
                <a:solidFill>
                  <a:schemeClr val="tx2"/>
                </a:solidFill>
              </a:rPr>
              <a:t>両方</a:t>
            </a:r>
            <a:r>
              <a:rPr lang="ja-JP" altLang="en-US" sz="2400" b="1" dirty="0" smtClean="0">
                <a:solidFill>
                  <a:schemeClr val="tx2"/>
                </a:solidFill>
              </a:rPr>
              <a:t>追って良い？</a:t>
            </a:r>
            <a:r>
              <a:rPr lang="en-US" altLang="ja-JP" sz="2400" b="1" dirty="0" smtClean="0">
                <a:solidFill>
                  <a:schemeClr val="tx2"/>
                </a:solidFill>
              </a:rPr>
              <a:t>】</a:t>
            </a:r>
            <a:endParaRPr lang="en-US" altLang="ja-JP" sz="2000" b="1" dirty="0" smtClean="0">
              <a:solidFill>
                <a:schemeClr val="tx2"/>
              </a:solidFill>
            </a:endParaRPr>
          </a:p>
          <a:p>
            <a:r>
              <a:rPr kumimoji="1" lang="ja-JP" altLang="en-US" sz="2000" dirty="0" smtClean="0">
                <a:solidFill>
                  <a:schemeClr val="tx2"/>
                </a:solidFill>
              </a:rPr>
              <a:t>←中途半端にならないか</a:t>
            </a:r>
            <a:endParaRPr kumimoji="1" lang="en-US" altLang="ja-JP" sz="2000" dirty="0" smtClean="0">
              <a:solidFill>
                <a:schemeClr val="tx2"/>
              </a:solidFill>
            </a:endParaRPr>
          </a:p>
          <a:p>
            <a:r>
              <a:rPr lang="ja-JP" altLang="en-US" sz="2000" dirty="0" smtClean="0">
                <a:solidFill>
                  <a:schemeClr val="tx2"/>
                </a:solidFill>
              </a:rPr>
              <a:t>←</a:t>
            </a:r>
            <a:r>
              <a:rPr lang="en-US" altLang="ja-JP" sz="2000" dirty="0" smtClean="0">
                <a:solidFill>
                  <a:schemeClr val="tx2"/>
                </a:solidFill>
              </a:rPr>
              <a:t>100</a:t>
            </a:r>
            <a:r>
              <a:rPr lang="ja-JP" altLang="en-US" sz="2000" dirty="0" smtClean="0">
                <a:solidFill>
                  <a:schemeClr val="tx2"/>
                </a:solidFill>
              </a:rPr>
              <a:t>対ゼロだと組織として成り立たない</a:t>
            </a:r>
            <a:endParaRPr lang="en-US" altLang="ja-JP" sz="2000" dirty="0" smtClean="0">
              <a:solidFill>
                <a:schemeClr val="tx2"/>
              </a:solidFill>
            </a:endParaRPr>
          </a:p>
          <a:p>
            <a:endParaRPr kumimoji="1" lang="en-US" altLang="ja-JP" sz="2000" dirty="0">
              <a:solidFill>
                <a:schemeClr val="tx2"/>
              </a:solidFill>
            </a:endParaRPr>
          </a:p>
          <a:p>
            <a:r>
              <a:rPr lang="en-US" altLang="ja-JP" sz="2800" b="1" dirty="0" smtClean="0">
                <a:solidFill>
                  <a:schemeClr val="tx2"/>
                </a:solidFill>
              </a:rPr>
              <a:t>【</a:t>
            </a:r>
            <a:r>
              <a:rPr lang="ja-JP" altLang="en-US" sz="2800" b="1" dirty="0" smtClean="0">
                <a:solidFill>
                  <a:schemeClr val="tx2"/>
                </a:solidFill>
              </a:rPr>
              <a:t>配分は時間だけの問題？</a:t>
            </a:r>
            <a:r>
              <a:rPr lang="en-US" altLang="ja-JP" sz="2800" b="1" dirty="0" smtClean="0">
                <a:solidFill>
                  <a:schemeClr val="tx2"/>
                </a:solidFill>
              </a:rPr>
              <a:t>】</a:t>
            </a:r>
            <a:endParaRPr kumimoji="1" lang="ja-JP" altLang="en-US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11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275</Words>
  <Application>Microsoft Office PowerPoint</Application>
  <PresentationFormat>画面に合わせる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メイリオ</vt:lpstr>
      <vt:lpstr>Arial</vt:lpstr>
      <vt:lpstr>Segoe UI</vt:lpstr>
      <vt:lpstr>Office Theme</vt:lpstr>
      <vt:lpstr>１５章　振り返り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１５章　振り返り</dc:title>
  <dc:creator>手塚友海</dc:creator>
  <cp:lastModifiedBy>手塚友海</cp:lastModifiedBy>
  <cp:revision>12</cp:revision>
  <dcterms:created xsi:type="dcterms:W3CDTF">2015-01-17T15:41:36Z</dcterms:created>
  <dcterms:modified xsi:type="dcterms:W3CDTF">2015-01-21T17:20:06Z</dcterms:modified>
</cp:coreProperties>
</file>