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Lst>
  <p:notesMasterIdLst>
    <p:notesMasterId r:id="rId13"/>
  </p:notesMasterIdLst>
  <p:sldIdLst>
    <p:sldId id="257" r:id="rId3"/>
    <p:sldId id="276" r:id="rId4"/>
    <p:sldId id="258" r:id="rId5"/>
    <p:sldId id="260" r:id="rId6"/>
    <p:sldId id="273" r:id="rId7"/>
    <p:sldId id="267" r:id="rId8"/>
    <p:sldId id="270" r:id="rId9"/>
    <p:sldId id="271" r:id="rId10"/>
    <p:sldId id="272" r:id="rId11"/>
    <p:sldId id="275" r:id="rId1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8" d="100"/>
          <a:sy n="68" d="100"/>
        </p:scale>
        <p:origin x="-571"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71C24B-246E-4B76-8873-F478C27E4E47}" type="doc">
      <dgm:prSet loTypeId="urn:microsoft.com/office/officeart/2005/8/layout/vList2" loCatId="list" qsTypeId="urn:microsoft.com/office/officeart/2005/8/quickstyle/simple1" qsCatId="simple" csTypeId="urn:microsoft.com/office/officeart/2005/8/colors/accent1_1" csCatId="accent1" phldr="1"/>
      <dgm:spPr/>
    </dgm:pt>
    <dgm:pt modelId="{272E03BF-B825-4BB5-8D77-849ACA16114B}">
      <dgm:prSet phldrT="[テキスト]" custT="1"/>
      <dgm:spPr/>
      <dgm:t>
        <a:bodyPr/>
        <a:lstStyle/>
        <a:p>
          <a:r>
            <a:rPr kumimoji="1" lang="ja-JP" altLang="en-US" sz="2400" b="1" dirty="0" smtClean="0">
              <a:latin typeface="メイリオ" panose="020B0604030504040204" pitchFamily="50" charset="-128"/>
              <a:ea typeface="メイリオ" panose="020B0604030504040204" pitchFamily="50" charset="-128"/>
            </a:rPr>
            <a:t>①振る舞いのリアリティ</a:t>
          </a:r>
          <a:endParaRPr kumimoji="1" lang="ja-JP" altLang="en-US" sz="2400" b="1" dirty="0">
            <a:latin typeface="メイリオ" panose="020B0604030504040204" pitchFamily="50" charset="-128"/>
            <a:ea typeface="メイリオ" panose="020B0604030504040204" pitchFamily="50" charset="-128"/>
          </a:endParaRPr>
        </a:p>
      </dgm:t>
    </dgm:pt>
    <dgm:pt modelId="{69267608-AF06-4A1E-8647-2FC91FEB54A5}" type="parTrans" cxnId="{74BB8F0B-3B2E-4E52-9F2F-61C44E5E8C1E}">
      <dgm:prSet/>
      <dgm:spPr/>
      <dgm:t>
        <a:bodyPr/>
        <a:lstStyle/>
        <a:p>
          <a:endParaRPr kumimoji="1" lang="ja-JP" altLang="en-US"/>
        </a:p>
      </dgm:t>
    </dgm:pt>
    <dgm:pt modelId="{A013C80D-E817-474E-B609-5F17F1A7C5C6}" type="sibTrans" cxnId="{74BB8F0B-3B2E-4E52-9F2F-61C44E5E8C1E}">
      <dgm:prSet/>
      <dgm:spPr/>
      <dgm:t>
        <a:bodyPr/>
        <a:lstStyle/>
        <a:p>
          <a:endParaRPr kumimoji="1" lang="ja-JP" altLang="en-US"/>
        </a:p>
      </dgm:t>
    </dgm:pt>
    <dgm:pt modelId="{FA6C6B65-E19B-4D84-9BCF-9B7D9865716E}">
      <dgm:prSet phldrT="[テキスト]" custT="1"/>
      <dgm:spPr/>
      <dgm:t>
        <a:bodyPr/>
        <a:lstStyle/>
        <a:p>
          <a:r>
            <a:rPr kumimoji="1" lang="ja-JP" altLang="en-US" sz="2400" b="1" dirty="0" smtClean="0">
              <a:latin typeface="メイリオ" panose="020B0604030504040204" pitchFamily="50" charset="-128"/>
              <a:ea typeface="メイリオ" panose="020B0604030504040204" pitchFamily="50" charset="-128"/>
            </a:rPr>
            <a:t> ②操作的リアリティ</a:t>
          </a:r>
          <a:endParaRPr kumimoji="1" lang="ja-JP" altLang="en-US" sz="2400" b="1" dirty="0">
            <a:latin typeface="メイリオ" panose="020B0604030504040204" pitchFamily="50" charset="-128"/>
            <a:ea typeface="メイリオ" panose="020B0604030504040204" pitchFamily="50" charset="-128"/>
          </a:endParaRPr>
        </a:p>
      </dgm:t>
    </dgm:pt>
    <dgm:pt modelId="{34181F96-282C-49B8-AFEF-D666494D3D21}" type="parTrans" cxnId="{ECB71963-1472-4F39-B1EE-9269E4B7DB94}">
      <dgm:prSet/>
      <dgm:spPr/>
      <dgm:t>
        <a:bodyPr/>
        <a:lstStyle/>
        <a:p>
          <a:endParaRPr kumimoji="1" lang="ja-JP" altLang="en-US"/>
        </a:p>
      </dgm:t>
    </dgm:pt>
    <dgm:pt modelId="{71291206-603E-4517-B8F0-497FFB08416D}" type="sibTrans" cxnId="{ECB71963-1472-4F39-B1EE-9269E4B7DB94}">
      <dgm:prSet/>
      <dgm:spPr/>
      <dgm:t>
        <a:bodyPr/>
        <a:lstStyle/>
        <a:p>
          <a:endParaRPr kumimoji="1" lang="ja-JP" altLang="en-US"/>
        </a:p>
      </dgm:t>
    </dgm:pt>
    <dgm:pt modelId="{1F0252CF-EA0F-4655-91D6-CA471E614690}">
      <dgm:prSet phldrT="[テキスト]" custT="1"/>
      <dgm:spPr/>
      <dgm:t>
        <a:bodyPr/>
        <a:lstStyle/>
        <a:p>
          <a:r>
            <a:rPr kumimoji="1" lang="ja-JP" altLang="en-US" sz="2400" b="1" dirty="0" smtClean="0">
              <a:latin typeface="メイリオ" panose="020B0604030504040204" pitchFamily="50" charset="-128"/>
              <a:ea typeface="メイリオ" panose="020B0604030504040204" pitchFamily="50" charset="-128"/>
            </a:rPr>
            <a:t> ③没入的リアリティ</a:t>
          </a:r>
          <a:endParaRPr kumimoji="1" lang="ja-JP" altLang="en-US" sz="2400" b="1" dirty="0">
            <a:latin typeface="メイリオ" panose="020B0604030504040204" pitchFamily="50" charset="-128"/>
            <a:ea typeface="メイリオ" panose="020B0604030504040204" pitchFamily="50" charset="-128"/>
          </a:endParaRPr>
        </a:p>
      </dgm:t>
    </dgm:pt>
    <dgm:pt modelId="{8A39DA98-F65A-455D-B906-FF03DD302579}" type="parTrans" cxnId="{914E4655-76B7-44D3-8184-41A23D784365}">
      <dgm:prSet/>
      <dgm:spPr/>
      <dgm:t>
        <a:bodyPr/>
        <a:lstStyle/>
        <a:p>
          <a:endParaRPr kumimoji="1" lang="ja-JP" altLang="en-US"/>
        </a:p>
      </dgm:t>
    </dgm:pt>
    <dgm:pt modelId="{80F80C24-2AE9-4A32-B3B9-4A3860F945BA}" type="sibTrans" cxnId="{914E4655-76B7-44D3-8184-41A23D784365}">
      <dgm:prSet/>
      <dgm:spPr/>
      <dgm:t>
        <a:bodyPr/>
        <a:lstStyle/>
        <a:p>
          <a:endParaRPr kumimoji="1" lang="ja-JP" altLang="en-US"/>
        </a:p>
      </dgm:t>
    </dgm:pt>
    <dgm:pt modelId="{1DF0935A-C806-41AA-9BE3-7A4C127D33F7}" type="pres">
      <dgm:prSet presAssocID="{7671C24B-246E-4B76-8873-F478C27E4E47}" presName="linear" presStyleCnt="0">
        <dgm:presLayoutVars>
          <dgm:animLvl val="lvl"/>
          <dgm:resizeHandles val="exact"/>
        </dgm:presLayoutVars>
      </dgm:prSet>
      <dgm:spPr/>
    </dgm:pt>
    <dgm:pt modelId="{E7638880-BCD0-4510-9C00-387DA9977C49}" type="pres">
      <dgm:prSet presAssocID="{272E03BF-B825-4BB5-8D77-849ACA16114B}" presName="parentText" presStyleLbl="node1" presStyleIdx="0" presStyleCnt="3">
        <dgm:presLayoutVars>
          <dgm:chMax val="0"/>
          <dgm:bulletEnabled val="1"/>
        </dgm:presLayoutVars>
      </dgm:prSet>
      <dgm:spPr/>
      <dgm:t>
        <a:bodyPr/>
        <a:lstStyle/>
        <a:p>
          <a:endParaRPr kumimoji="1" lang="ja-JP" altLang="en-US"/>
        </a:p>
      </dgm:t>
    </dgm:pt>
    <dgm:pt modelId="{4478E3D8-5358-4953-82BE-DFE907500E6A}" type="pres">
      <dgm:prSet presAssocID="{A013C80D-E817-474E-B609-5F17F1A7C5C6}" presName="spacer" presStyleCnt="0"/>
      <dgm:spPr/>
    </dgm:pt>
    <dgm:pt modelId="{35FB8840-E4A3-413C-97CD-EF92DC7AFBA6}" type="pres">
      <dgm:prSet presAssocID="{FA6C6B65-E19B-4D84-9BCF-9B7D9865716E}" presName="parentText" presStyleLbl="node1" presStyleIdx="1" presStyleCnt="3" custLinFactNeighborX="-118">
        <dgm:presLayoutVars>
          <dgm:chMax val="0"/>
          <dgm:bulletEnabled val="1"/>
        </dgm:presLayoutVars>
      </dgm:prSet>
      <dgm:spPr/>
      <dgm:t>
        <a:bodyPr/>
        <a:lstStyle/>
        <a:p>
          <a:endParaRPr kumimoji="1" lang="ja-JP" altLang="en-US"/>
        </a:p>
      </dgm:t>
    </dgm:pt>
    <dgm:pt modelId="{6F4FAF20-28A9-40D7-9CE9-BA595F71E361}" type="pres">
      <dgm:prSet presAssocID="{71291206-603E-4517-B8F0-497FFB08416D}" presName="spacer" presStyleCnt="0"/>
      <dgm:spPr/>
    </dgm:pt>
    <dgm:pt modelId="{A5696400-FF8A-4ADA-9ED6-4FEE3D98A81F}" type="pres">
      <dgm:prSet presAssocID="{1F0252CF-EA0F-4655-91D6-CA471E614690}" presName="parentText" presStyleLbl="node1" presStyleIdx="2" presStyleCnt="3">
        <dgm:presLayoutVars>
          <dgm:chMax val="0"/>
          <dgm:bulletEnabled val="1"/>
        </dgm:presLayoutVars>
      </dgm:prSet>
      <dgm:spPr/>
      <dgm:t>
        <a:bodyPr/>
        <a:lstStyle/>
        <a:p>
          <a:endParaRPr kumimoji="1" lang="ja-JP" altLang="en-US"/>
        </a:p>
      </dgm:t>
    </dgm:pt>
  </dgm:ptLst>
  <dgm:cxnLst>
    <dgm:cxn modelId="{914E4655-76B7-44D3-8184-41A23D784365}" srcId="{7671C24B-246E-4B76-8873-F478C27E4E47}" destId="{1F0252CF-EA0F-4655-91D6-CA471E614690}" srcOrd="2" destOrd="0" parTransId="{8A39DA98-F65A-455D-B906-FF03DD302579}" sibTransId="{80F80C24-2AE9-4A32-B3B9-4A3860F945BA}"/>
    <dgm:cxn modelId="{23131289-3E7B-4512-A266-0C11BD14BE3A}" type="presOf" srcId="{272E03BF-B825-4BB5-8D77-849ACA16114B}" destId="{E7638880-BCD0-4510-9C00-387DA9977C49}" srcOrd="0" destOrd="0" presId="urn:microsoft.com/office/officeart/2005/8/layout/vList2"/>
    <dgm:cxn modelId="{347F54D7-E0F0-4E91-AA97-4BA127F39986}" type="presOf" srcId="{1F0252CF-EA0F-4655-91D6-CA471E614690}" destId="{A5696400-FF8A-4ADA-9ED6-4FEE3D98A81F}" srcOrd="0" destOrd="0" presId="urn:microsoft.com/office/officeart/2005/8/layout/vList2"/>
    <dgm:cxn modelId="{7B36B787-20B4-4420-8357-1B752B93F79F}" type="presOf" srcId="{FA6C6B65-E19B-4D84-9BCF-9B7D9865716E}" destId="{35FB8840-E4A3-413C-97CD-EF92DC7AFBA6}" srcOrd="0" destOrd="0" presId="urn:microsoft.com/office/officeart/2005/8/layout/vList2"/>
    <dgm:cxn modelId="{ECB71963-1472-4F39-B1EE-9269E4B7DB94}" srcId="{7671C24B-246E-4B76-8873-F478C27E4E47}" destId="{FA6C6B65-E19B-4D84-9BCF-9B7D9865716E}" srcOrd="1" destOrd="0" parTransId="{34181F96-282C-49B8-AFEF-D666494D3D21}" sibTransId="{71291206-603E-4517-B8F0-497FFB08416D}"/>
    <dgm:cxn modelId="{E0AE3407-C873-428F-9163-EED309F70E4A}" type="presOf" srcId="{7671C24B-246E-4B76-8873-F478C27E4E47}" destId="{1DF0935A-C806-41AA-9BE3-7A4C127D33F7}" srcOrd="0" destOrd="0" presId="urn:microsoft.com/office/officeart/2005/8/layout/vList2"/>
    <dgm:cxn modelId="{74BB8F0B-3B2E-4E52-9F2F-61C44E5E8C1E}" srcId="{7671C24B-246E-4B76-8873-F478C27E4E47}" destId="{272E03BF-B825-4BB5-8D77-849ACA16114B}" srcOrd="0" destOrd="0" parTransId="{69267608-AF06-4A1E-8647-2FC91FEB54A5}" sibTransId="{A013C80D-E817-474E-B609-5F17F1A7C5C6}"/>
    <dgm:cxn modelId="{833694B5-8C82-4D7D-B7F9-D00B54CD0A13}" type="presParOf" srcId="{1DF0935A-C806-41AA-9BE3-7A4C127D33F7}" destId="{E7638880-BCD0-4510-9C00-387DA9977C49}" srcOrd="0" destOrd="0" presId="urn:microsoft.com/office/officeart/2005/8/layout/vList2"/>
    <dgm:cxn modelId="{B991276C-C780-4F61-A875-C886AEDE6EB9}" type="presParOf" srcId="{1DF0935A-C806-41AA-9BE3-7A4C127D33F7}" destId="{4478E3D8-5358-4953-82BE-DFE907500E6A}" srcOrd="1" destOrd="0" presId="urn:microsoft.com/office/officeart/2005/8/layout/vList2"/>
    <dgm:cxn modelId="{D90F9EB8-19F3-4D05-991C-0F08EE46D340}" type="presParOf" srcId="{1DF0935A-C806-41AA-9BE3-7A4C127D33F7}" destId="{35FB8840-E4A3-413C-97CD-EF92DC7AFBA6}" srcOrd="2" destOrd="0" presId="urn:microsoft.com/office/officeart/2005/8/layout/vList2"/>
    <dgm:cxn modelId="{BA8020B3-4B40-4AD1-A2FA-8295D0527095}" type="presParOf" srcId="{1DF0935A-C806-41AA-9BE3-7A4C127D33F7}" destId="{6F4FAF20-28A9-40D7-9CE9-BA595F71E361}" srcOrd="3" destOrd="0" presId="urn:microsoft.com/office/officeart/2005/8/layout/vList2"/>
    <dgm:cxn modelId="{B7D638FB-115C-4E9B-AF5B-8CCDD67F3128}" type="presParOf" srcId="{1DF0935A-C806-41AA-9BE3-7A4C127D33F7}" destId="{A5696400-FF8A-4ADA-9ED6-4FEE3D98A81F}"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638880-BCD0-4510-9C00-387DA9977C49}">
      <dsp:nvSpPr>
        <dsp:cNvPr id="0" name=""/>
        <dsp:cNvSpPr/>
      </dsp:nvSpPr>
      <dsp:spPr>
        <a:xfrm>
          <a:off x="0" y="19225"/>
          <a:ext cx="7315199" cy="992160"/>
        </a:xfrm>
        <a:prstGeom prst="roundRect">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kumimoji="1" lang="ja-JP" altLang="en-US" sz="2400" b="1" kern="1200" dirty="0" smtClean="0">
              <a:latin typeface="メイリオ" panose="020B0604030504040204" pitchFamily="50" charset="-128"/>
              <a:ea typeface="メイリオ" panose="020B0604030504040204" pitchFamily="50" charset="-128"/>
            </a:rPr>
            <a:t>①振る舞いのリアリティ</a:t>
          </a:r>
          <a:endParaRPr kumimoji="1" lang="ja-JP" altLang="en-US" sz="2400" b="1" kern="1200" dirty="0">
            <a:latin typeface="メイリオ" panose="020B0604030504040204" pitchFamily="50" charset="-128"/>
            <a:ea typeface="メイリオ" panose="020B0604030504040204" pitchFamily="50" charset="-128"/>
          </a:endParaRPr>
        </a:p>
      </dsp:txBody>
      <dsp:txXfrm>
        <a:off x="48433" y="67658"/>
        <a:ext cx="7218333" cy="895294"/>
      </dsp:txXfrm>
    </dsp:sp>
    <dsp:sp modelId="{35FB8840-E4A3-413C-97CD-EF92DC7AFBA6}">
      <dsp:nvSpPr>
        <dsp:cNvPr id="0" name=""/>
        <dsp:cNvSpPr/>
      </dsp:nvSpPr>
      <dsp:spPr>
        <a:xfrm>
          <a:off x="0" y="1164025"/>
          <a:ext cx="7315199" cy="992160"/>
        </a:xfrm>
        <a:prstGeom prst="roundRect">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kumimoji="1" lang="ja-JP" altLang="en-US" sz="2400" b="1" kern="1200" dirty="0" smtClean="0">
              <a:latin typeface="メイリオ" panose="020B0604030504040204" pitchFamily="50" charset="-128"/>
              <a:ea typeface="メイリオ" panose="020B0604030504040204" pitchFamily="50" charset="-128"/>
            </a:rPr>
            <a:t> ②操作的リアリティ</a:t>
          </a:r>
          <a:endParaRPr kumimoji="1" lang="ja-JP" altLang="en-US" sz="2400" b="1" kern="1200" dirty="0">
            <a:latin typeface="メイリオ" panose="020B0604030504040204" pitchFamily="50" charset="-128"/>
            <a:ea typeface="メイリオ" panose="020B0604030504040204" pitchFamily="50" charset="-128"/>
          </a:endParaRPr>
        </a:p>
      </dsp:txBody>
      <dsp:txXfrm>
        <a:off x="48433" y="1212458"/>
        <a:ext cx="7218333" cy="895294"/>
      </dsp:txXfrm>
    </dsp:sp>
    <dsp:sp modelId="{A5696400-FF8A-4ADA-9ED6-4FEE3D98A81F}">
      <dsp:nvSpPr>
        <dsp:cNvPr id="0" name=""/>
        <dsp:cNvSpPr/>
      </dsp:nvSpPr>
      <dsp:spPr>
        <a:xfrm>
          <a:off x="0" y="2308825"/>
          <a:ext cx="7315199" cy="992160"/>
        </a:xfrm>
        <a:prstGeom prst="roundRect">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kumimoji="1" lang="ja-JP" altLang="en-US" sz="2400" b="1" kern="1200" dirty="0" smtClean="0">
              <a:latin typeface="メイリオ" panose="020B0604030504040204" pitchFamily="50" charset="-128"/>
              <a:ea typeface="メイリオ" panose="020B0604030504040204" pitchFamily="50" charset="-128"/>
            </a:rPr>
            <a:t> ③没入的リアリティ</a:t>
          </a:r>
          <a:endParaRPr kumimoji="1" lang="ja-JP" altLang="en-US" sz="2400" b="1" kern="1200" dirty="0">
            <a:latin typeface="メイリオ" panose="020B0604030504040204" pitchFamily="50" charset="-128"/>
            <a:ea typeface="メイリオ" panose="020B0604030504040204" pitchFamily="50" charset="-128"/>
          </a:endParaRPr>
        </a:p>
      </dsp:txBody>
      <dsp:txXfrm>
        <a:off x="48433" y="2357258"/>
        <a:ext cx="7218333" cy="89529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233ADD-A989-4782-990A-C893CD51A525}" type="datetimeFigureOut">
              <a:rPr kumimoji="1" lang="ja-JP" altLang="en-US" smtClean="0"/>
              <a:t>2015/1/22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942D8D-3D14-4C0F-8E2F-0B2F1C7ED418}" type="slidenum">
              <a:rPr kumimoji="1" lang="ja-JP" altLang="en-US" smtClean="0"/>
              <a:t>‹#›</a:t>
            </a:fld>
            <a:endParaRPr kumimoji="1" lang="ja-JP" altLang="en-US"/>
          </a:p>
        </p:txBody>
      </p:sp>
    </p:spTree>
    <p:extLst>
      <p:ext uri="{BB962C8B-B14F-4D97-AF65-F5344CB8AC3E}">
        <p14:creationId xmlns:p14="http://schemas.microsoft.com/office/powerpoint/2010/main" val="381586321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EFA5E3C-E9FA-490E-8A2F-0CA4F70066F0}" type="slidenum">
              <a:rPr kumimoji="1" lang="ja-JP" altLang="en-US" smtClean="0">
                <a:solidFill>
                  <a:prstClr val="black"/>
                </a:solidFill>
              </a:rPr>
              <a:pPr/>
              <a:t>8</a:t>
            </a:fld>
            <a:endParaRPr kumimoji="1" lang="ja-JP" altLang="en-US">
              <a:solidFill>
                <a:prstClr val="black"/>
              </a:solidFill>
            </a:endParaRPr>
          </a:p>
        </p:txBody>
      </p:sp>
    </p:spTree>
    <p:extLst>
      <p:ext uri="{BB962C8B-B14F-4D97-AF65-F5344CB8AC3E}">
        <p14:creationId xmlns:p14="http://schemas.microsoft.com/office/powerpoint/2010/main" val="3173014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931080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36694884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11496998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2837291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3784908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5738396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8" name="Date Placeholder 7"/>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9" name="Footer Placeholder 8"/>
          <p:cNvSpPr>
            <a:spLocks noGrp="1"/>
          </p:cNvSpPr>
          <p:nvPr>
            <p:ph type="ftr" sz="quarter" idx="11"/>
          </p:nvPr>
        </p:nvSpPr>
        <p:spPr/>
        <p:txBody>
          <a:bodyPr/>
          <a:lstStyle/>
          <a:p>
            <a:endParaRPr kumimoji="1" lang="ja-JP" altLang="en-US"/>
          </a:p>
        </p:txBody>
      </p:sp>
      <p:sp>
        <p:nvSpPr>
          <p:cNvPr id="10" name="Slide Number Placeholder 9"/>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27586510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2" name="Date Placeholder 1"/>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11" name="Footer Placeholder 10"/>
          <p:cNvSpPr>
            <a:spLocks noGrp="1"/>
          </p:cNvSpPr>
          <p:nvPr>
            <p:ph type="ftr" sz="quarter" idx="11"/>
          </p:nvPr>
        </p:nvSpPr>
        <p:spPr/>
        <p:txBody>
          <a:bodyPr/>
          <a:lstStyle/>
          <a:p>
            <a:endParaRPr kumimoji="1" lang="ja-JP" altLang="en-US"/>
          </a:p>
        </p:txBody>
      </p:sp>
      <p:sp>
        <p:nvSpPr>
          <p:cNvPr id="12" name="Slide Number Placeholder 11"/>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347528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ja-JP" altLang="en-US" smtClean="0"/>
              <a:t>マスター タイトルの書式設定</a:t>
            </a:r>
            <a:endParaRPr lang="en-US" dirty="0"/>
          </a:p>
        </p:txBody>
      </p:sp>
      <p:sp>
        <p:nvSpPr>
          <p:cNvPr id="2" name="Date Placeholder 1"/>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7" name="Footer Placeholder 6"/>
          <p:cNvSpPr>
            <a:spLocks noGrp="1"/>
          </p:cNvSpPr>
          <p:nvPr>
            <p:ph type="ftr" sz="quarter" idx="11"/>
          </p:nvPr>
        </p:nvSpPr>
        <p:spPr/>
        <p:txBody>
          <a:bodyPr/>
          <a:lstStyle/>
          <a:p>
            <a:endParaRPr kumimoji="1" lang="ja-JP" altLang="en-US"/>
          </a:p>
        </p:txBody>
      </p:sp>
      <p:sp>
        <p:nvSpPr>
          <p:cNvPr id="8" name="Slide Number Placeholder 7"/>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3135662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20700876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8" name="Date Placeholder 7"/>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9" name="Footer Placeholder 8"/>
          <p:cNvSpPr>
            <a:spLocks noGrp="1"/>
          </p:cNvSpPr>
          <p:nvPr>
            <p:ph type="ftr" sz="quarter" idx="11"/>
          </p:nvPr>
        </p:nvSpPr>
        <p:spPr/>
        <p:txBody>
          <a:bodyPr/>
          <a:lstStyle/>
          <a:p>
            <a:endParaRPr kumimoji="1" lang="ja-JP" altLang="en-US"/>
          </a:p>
        </p:txBody>
      </p:sp>
      <p:sp>
        <p:nvSpPr>
          <p:cNvPr id="10" name="Slide Number Placeholder 9"/>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269194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24102092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8" name="Date Placeholder 7"/>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9" name="Footer Placeholder 8"/>
          <p:cNvSpPr>
            <a:spLocks noGrp="1"/>
          </p:cNvSpPr>
          <p:nvPr>
            <p:ph type="ftr" sz="quarter" idx="11"/>
          </p:nvPr>
        </p:nvSpPr>
        <p:spPr>
          <a:xfrm>
            <a:off x="3499101" y="6356350"/>
            <a:ext cx="5911517" cy="365125"/>
          </a:xfrm>
        </p:spPr>
        <p:txBody>
          <a:bodyPr/>
          <a:lstStyle/>
          <a:p>
            <a:endParaRPr kumimoji="1" lang="ja-JP" altLang="en-US"/>
          </a:p>
        </p:txBody>
      </p:sp>
      <p:sp>
        <p:nvSpPr>
          <p:cNvPr id="10" name="Slide Number Placeholder 9"/>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36567080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9060719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2170166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2360344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2634513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220625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2927090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3588763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1643379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F9D3729-3F08-447B-B315-C9CF2D0A55EE}" type="datetimeFigureOut">
              <a:rPr kumimoji="1" lang="ja-JP" altLang="en-US" smtClean="0"/>
              <a:t>2015/1/22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1437193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9D3729-3F08-447B-B315-C9CF2D0A55EE}" type="datetimeFigureOut">
              <a:rPr kumimoji="1" lang="ja-JP" altLang="en-US" smtClean="0"/>
              <a:t>2015/1/22</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13572937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F9D3729-3F08-447B-B315-C9CF2D0A55EE}" type="datetimeFigureOut">
              <a:rPr kumimoji="1" lang="ja-JP" altLang="en-US" smtClean="0"/>
              <a:t>2015/1/22</a:t>
            </a:fld>
            <a:endParaRPr kumimoji="1" lang="ja-JP" altLang="en-US"/>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kumimoji="1" lang="ja-JP" altLang="en-US"/>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ED7ED2-1170-49E0-96E9-DFA1F4312987}" type="slidenum">
              <a:rPr kumimoji="1" lang="ja-JP" altLang="en-US" smtClean="0"/>
              <a:t>‹#›</a:t>
            </a:fld>
            <a:endParaRPr kumimoji="1" lang="ja-JP" altLang="en-US"/>
          </a:p>
        </p:txBody>
      </p:sp>
    </p:spTree>
    <p:extLst>
      <p:ext uri="{BB962C8B-B14F-4D97-AF65-F5344CB8AC3E}">
        <p14:creationId xmlns:p14="http://schemas.microsoft.com/office/powerpoint/2010/main" val="317921622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kumimoji="1"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kumimoji="1"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kumimoji="1"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kumimoji="1"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em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0"/>
            <a:ext cx="12192000" cy="6957392"/>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4" name="グループ化 3"/>
          <p:cNvGrpSpPr/>
          <p:nvPr/>
        </p:nvGrpSpPr>
        <p:grpSpPr>
          <a:xfrm>
            <a:off x="927279" y="1942590"/>
            <a:ext cx="10367493" cy="2592288"/>
            <a:chOff x="-452705" y="1942590"/>
            <a:chExt cx="10367493" cy="2592288"/>
          </a:xfrm>
          <a:solidFill>
            <a:schemeClr val="bg1"/>
          </a:solidFill>
        </p:grpSpPr>
        <p:sp>
          <p:nvSpPr>
            <p:cNvPr id="2" name="角丸四角形 1"/>
            <p:cNvSpPr/>
            <p:nvPr/>
          </p:nvSpPr>
          <p:spPr>
            <a:xfrm>
              <a:off x="-452705" y="1942590"/>
              <a:ext cx="10367493" cy="2592288"/>
            </a:xfrm>
            <a:prstGeom prst="roundRect">
              <a:avLst/>
            </a:prstGeom>
            <a:grpFill/>
            <a:ln w="7620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400"/>
            </a:p>
          </p:txBody>
        </p:sp>
        <p:sp>
          <p:nvSpPr>
            <p:cNvPr id="3" name="テキスト ボックス 2"/>
            <p:cNvSpPr txBox="1"/>
            <p:nvPr/>
          </p:nvSpPr>
          <p:spPr>
            <a:xfrm>
              <a:off x="-227994" y="2636912"/>
              <a:ext cx="9810699" cy="1384995"/>
            </a:xfrm>
            <a:prstGeom prst="rect">
              <a:avLst/>
            </a:prstGeom>
            <a:grpFill/>
          </p:spPr>
          <p:txBody>
            <a:bodyPr wrap="none" rtlCol="0">
              <a:spAutoFit/>
            </a:bodyPr>
            <a:lstStyle/>
            <a:p>
              <a:pPr algn="ctr"/>
              <a:r>
                <a:rPr lang="ja-JP" altLang="en-US" sz="4400" dirty="0">
                  <a:latin typeface="AR P丸ゴシック体M" panose="020B0600010101010101" pitchFamily="50" charset="-128"/>
                  <a:ea typeface="AR P丸ゴシック体M" panose="020B0600010101010101" pitchFamily="50" charset="-128"/>
                </a:rPr>
                <a:t>第</a:t>
              </a:r>
              <a:r>
                <a:rPr lang="en-US" altLang="ja-JP" sz="4400" dirty="0">
                  <a:latin typeface="AR P丸ゴシック体M" panose="020B0600010101010101" pitchFamily="50" charset="-128"/>
                  <a:ea typeface="AR P丸ゴシック体M" panose="020B0600010101010101" pitchFamily="50" charset="-128"/>
                </a:rPr>
                <a:t>1</a:t>
              </a:r>
              <a:r>
                <a:rPr lang="ja-JP" altLang="en-US" sz="4400" dirty="0">
                  <a:latin typeface="AR P丸ゴシック体M" panose="020B0600010101010101" pitchFamily="50" charset="-128"/>
                  <a:ea typeface="AR P丸ゴシック体M" panose="020B0600010101010101" pitchFamily="50" charset="-128"/>
                </a:rPr>
                <a:t>６章　マイクロワールド①</a:t>
              </a:r>
              <a:endParaRPr lang="en-US" altLang="ja-JP" sz="4400" dirty="0">
                <a:latin typeface="AR P丸ゴシック体M" panose="020B0600010101010101" pitchFamily="50" charset="-128"/>
                <a:ea typeface="AR P丸ゴシック体M" panose="020B0600010101010101" pitchFamily="50" charset="-128"/>
              </a:endParaRPr>
            </a:p>
            <a:p>
              <a:pPr algn="ctr"/>
              <a:r>
                <a:rPr lang="ja-JP" altLang="en-US" sz="4000" dirty="0">
                  <a:latin typeface="AR P丸ゴシック体M" panose="020B0600010101010101" pitchFamily="50" charset="-128"/>
                  <a:ea typeface="AR P丸ゴシック体M" panose="020B0600010101010101" pitchFamily="50" charset="-128"/>
                </a:rPr>
                <a:t>未来の経営戦略にひそむ危険性を予測する</a:t>
              </a:r>
            </a:p>
          </p:txBody>
        </p:sp>
      </p:grpSp>
    </p:spTree>
    <p:extLst>
      <p:ext uri="{BB962C8B-B14F-4D97-AF65-F5344CB8AC3E}">
        <p14:creationId xmlns:p14="http://schemas.microsoft.com/office/powerpoint/2010/main" val="17486953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848684" y="2828836"/>
            <a:ext cx="8494633" cy="1200329"/>
          </a:xfrm>
          <a:prstGeom prst="rect">
            <a:avLst/>
          </a:prstGeom>
          <a:noFill/>
        </p:spPr>
        <p:txBody>
          <a:bodyPr wrap="none" rtlCol="0" anchor="ctr">
            <a:spAutoFit/>
          </a:bodyPr>
          <a:lstStyle/>
          <a:p>
            <a:r>
              <a:rPr kumimoji="1" lang="ja-JP" altLang="en-US" sz="7200" b="1" dirty="0" smtClean="0">
                <a:solidFill>
                  <a:srgbClr val="FF3399"/>
                </a:solidFill>
                <a:effectLst>
                  <a:outerShdw blurRad="38100" dist="38100" dir="2700000" algn="tl">
                    <a:srgbClr val="000000">
                      <a:alpha val="43137"/>
                    </a:srgbClr>
                  </a:outerShdw>
                </a:effectLst>
              </a:rPr>
              <a:t>振り返りおしまい！</a:t>
            </a:r>
            <a:endParaRPr kumimoji="1" lang="ja-JP" altLang="en-US" sz="7200" b="1" dirty="0">
              <a:solidFill>
                <a:srgbClr val="FF3399"/>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26073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171564" y="1196752"/>
            <a:ext cx="7848872" cy="144016"/>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テキスト ボックス 3"/>
          <p:cNvSpPr txBox="1"/>
          <p:nvPr/>
        </p:nvSpPr>
        <p:spPr>
          <a:xfrm>
            <a:off x="2120132" y="476673"/>
            <a:ext cx="4762842" cy="769441"/>
          </a:xfrm>
          <a:prstGeom prst="rect">
            <a:avLst/>
          </a:prstGeom>
          <a:noFill/>
        </p:spPr>
        <p:txBody>
          <a:bodyPr wrap="none" rtlCol="0">
            <a:spAutoFit/>
          </a:bodyPr>
          <a:lstStyle/>
          <a:p>
            <a:r>
              <a:rPr lang="ja-JP" altLang="en-US" sz="4400" dirty="0" smtClean="0">
                <a:latin typeface="AR P丸ゴシック体M" panose="020B0600010101010101" pitchFamily="50" charset="-128"/>
                <a:ea typeface="AR P丸ゴシック体M" panose="020B0600010101010101" pitchFamily="50" charset="-128"/>
              </a:rPr>
              <a:t>マイクロワールド</a:t>
            </a:r>
            <a:r>
              <a:rPr lang="ja-JP" altLang="en-US" sz="4400" dirty="0">
                <a:latin typeface="AR P丸ゴシック体M" panose="020B0600010101010101" pitchFamily="50" charset="-128"/>
                <a:ea typeface="AR P丸ゴシック体M" panose="020B0600010101010101" pitchFamily="50" charset="-128"/>
              </a:rPr>
              <a:t>①</a:t>
            </a:r>
            <a:endParaRPr lang="en-US" altLang="ja-JP" sz="4400" dirty="0">
              <a:latin typeface="AR P丸ゴシック体M" panose="020B0600010101010101" pitchFamily="50" charset="-128"/>
              <a:ea typeface="AR P丸ゴシック体M" panose="020B0600010101010101" pitchFamily="50" charset="-128"/>
            </a:endParaRPr>
          </a:p>
        </p:txBody>
      </p:sp>
      <p:grpSp>
        <p:nvGrpSpPr>
          <p:cNvPr id="8" name="グループ化 7"/>
          <p:cNvGrpSpPr/>
          <p:nvPr/>
        </p:nvGrpSpPr>
        <p:grpSpPr>
          <a:xfrm>
            <a:off x="1389642" y="5267838"/>
            <a:ext cx="9918006" cy="1168097"/>
            <a:chOff x="-416975" y="2677583"/>
            <a:chExt cx="8263937" cy="1168097"/>
          </a:xfrm>
        </p:grpSpPr>
        <p:sp>
          <p:nvSpPr>
            <p:cNvPr id="6" name="角丸四角形 5"/>
            <p:cNvSpPr/>
            <p:nvPr/>
          </p:nvSpPr>
          <p:spPr>
            <a:xfrm>
              <a:off x="-351524" y="2677583"/>
              <a:ext cx="8177901" cy="1168097"/>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4" name="テキスト ボックス 23"/>
            <p:cNvSpPr txBox="1"/>
            <p:nvPr/>
          </p:nvSpPr>
          <p:spPr>
            <a:xfrm>
              <a:off x="-416975" y="2953621"/>
              <a:ext cx="8263937" cy="646331"/>
            </a:xfrm>
            <a:prstGeom prst="rect">
              <a:avLst/>
            </a:prstGeom>
            <a:noFill/>
          </p:spPr>
          <p:txBody>
            <a:bodyPr wrap="none" rtlCol="0">
              <a:spAutoFit/>
            </a:bodyPr>
            <a:lstStyle/>
            <a:p>
              <a:pPr algn="ctr"/>
              <a:r>
                <a:rPr lang="ja-JP" altLang="en-US" sz="3600" dirty="0">
                  <a:solidFill>
                    <a:prstClr val="black"/>
                  </a:solidFill>
                  <a:latin typeface="AR P丸ゴシック体M" panose="020B0600010101010101" pitchFamily="50" charset="-128"/>
                  <a:ea typeface="AR P丸ゴシック体M" panose="020B0600010101010101" pitchFamily="50" charset="-128"/>
                </a:rPr>
                <a:t>ブランコに乗る</a:t>
              </a:r>
              <a:r>
                <a:rPr lang="ja-JP" altLang="en-US" sz="3600" b="1" dirty="0">
                  <a:solidFill>
                    <a:srgbClr val="FF0000"/>
                  </a:solidFill>
                  <a:latin typeface="AR P丸ゴシック体M" panose="020B0600010101010101" pitchFamily="50" charset="-128"/>
                  <a:ea typeface="AR P丸ゴシック体M" panose="020B0600010101010101" pitchFamily="50" charset="-128"/>
                </a:rPr>
                <a:t>行動</a:t>
              </a:r>
              <a:r>
                <a:rPr lang="ja-JP" altLang="en-US" sz="3600" dirty="0" smtClean="0">
                  <a:solidFill>
                    <a:prstClr val="black"/>
                  </a:solidFill>
                  <a:latin typeface="AR P丸ゴシック体M" panose="020B0600010101010101" pitchFamily="50" charset="-128"/>
                  <a:ea typeface="AR P丸ゴシック体M" panose="020B0600010101010101" pitchFamily="50" charset="-128"/>
                </a:rPr>
                <a:t>で振り子</a:t>
              </a:r>
              <a:r>
                <a:rPr lang="ja-JP" altLang="en-US" sz="3600" dirty="0">
                  <a:solidFill>
                    <a:prstClr val="black"/>
                  </a:solidFill>
                  <a:latin typeface="AR P丸ゴシック体M" panose="020B0600010101010101" pitchFamily="50" charset="-128"/>
                  <a:ea typeface="AR P丸ゴシック体M" panose="020B0600010101010101" pitchFamily="50" charset="-128"/>
                </a:rPr>
                <a:t>の法則を</a:t>
              </a:r>
              <a:r>
                <a:rPr lang="ja-JP" altLang="en-US" sz="3600" b="1" dirty="0">
                  <a:solidFill>
                    <a:srgbClr val="FF0000"/>
                  </a:solidFill>
                  <a:latin typeface="AR P丸ゴシック体M" panose="020B0600010101010101" pitchFamily="50" charset="-128"/>
                  <a:ea typeface="AR P丸ゴシック体M" panose="020B0600010101010101" pitchFamily="50" charset="-128"/>
                </a:rPr>
                <a:t>学習</a:t>
              </a:r>
              <a:r>
                <a:rPr lang="ja-JP" altLang="en-US" sz="3600" dirty="0">
                  <a:solidFill>
                    <a:prstClr val="black"/>
                  </a:solidFill>
                  <a:latin typeface="AR P丸ゴシック体M" panose="020B0600010101010101" pitchFamily="50" charset="-128"/>
                  <a:ea typeface="AR P丸ゴシック体M" panose="020B0600010101010101" pitchFamily="50" charset="-128"/>
                </a:rPr>
                <a:t>する</a:t>
              </a:r>
              <a:endParaRPr lang="en-US" altLang="ja-JP" sz="3600" b="1" dirty="0">
                <a:solidFill>
                  <a:schemeClr val="bg1"/>
                </a:solidFill>
                <a:effectLst>
                  <a:outerShdw blurRad="38100" dist="38100" dir="2700000" algn="tl">
                    <a:srgbClr val="000000">
                      <a:alpha val="43137"/>
                    </a:srgbClr>
                  </a:outerShdw>
                </a:effectLst>
                <a:latin typeface="AR P丸ゴシック体M" panose="020B0600010101010101" pitchFamily="50" charset="-128"/>
                <a:ea typeface="AR P丸ゴシック体M" panose="020B0600010101010101" pitchFamily="50" charset="-128"/>
              </a:endParaRPr>
            </a:p>
          </p:txBody>
        </p:sp>
      </p:grpSp>
      <p:grpSp>
        <p:nvGrpSpPr>
          <p:cNvPr id="7" name="グループ化 6"/>
          <p:cNvGrpSpPr/>
          <p:nvPr/>
        </p:nvGrpSpPr>
        <p:grpSpPr>
          <a:xfrm>
            <a:off x="2135560" y="2360545"/>
            <a:ext cx="5472608" cy="2721919"/>
            <a:chOff x="2135560" y="2360545"/>
            <a:chExt cx="5472608" cy="2721919"/>
          </a:xfrm>
        </p:grpSpPr>
        <p:sp>
          <p:nvSpPr>
            <p:cNvPr id="5" name="テキスト ボックス 4"/>
            <p:cNvSpPr txBox="1"/>
            <p:nvPr/>
          </p:nvSpPr>
          <p:spPr>
            <a:xfrm>
              <a:off x="2135560" y="2360545"/>
              <a:ext cx="1725152" cy="446276"/>
            </a:xfrm>
            <a:prstGeom prst="rect">
              <a:avLst/>
            </a:prstGeom>
            <a:noFill/>
          </p:spPr>
          <p:txBody>
            <a:bodyPr wrap="none" rtlCol="0">
              <a:spAutoFit/>
            </a:bodyPr>
            <a:lstStyle/>
            <a:p>
              <a:r>
                <a:rPr lang="ja-JP" altLang="en-US" sz="2300" dirty="0" smtClean="0">
                  <a:latin typeface="AR P丸ゴシック体M" panose="020B0600010101010101" pitchFamily="50" charset="-128"/>
                  <a:ea typeface="AR P丸ゴシック体M" panose="020B0600010101010101" pitchFamily="50" charset="-128"/>
                </a:rPr>
                <a:t>例）ブラ</a:t>
              </a:r>
              <a:r>
                <a:rPr lang="ja-JP" altLang="en-US" sz="2300" dirty="0">
                  <a:latin typeface="AR P丸ゴシック体M" panose="020B0600010101010101" pitchFamily="50" charset="-128"/>
                  <a:ea typeface="AR P丸ゴシック体M" panose="020B0600010101010101" pitchFamily="50" charset="-128"/>
                </a:rPr>
                <a:t>ンコ</a:t>
              </a:r>
              <a:endParaRPr lang="en-US" altLang="ja-JP" sz="2300" dirty="0">
                <a:latin typeface="AR P丸ゴシック体M" panose="020B0600010101010101" pitchFamily="50" charset="-128"/>
                <a:ea typeface="AR P丸ゴシック体M" panose="020B0600010101010101" pitchFamily="50" charset="-128"/>
              </a:endParaRPr>
            </a:p>
          </p:txBody>
        </p:sp>
        <p:pic>
          <p:nvPicPr>
            <p:cNvPr id="4098" name="Picture 2" descr="クリックすると新しいウィンドウで開きます"/>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82603" y="2577457"/>
              <a:ext cx="3525565" cy="2505007"/>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テキスト ボックス 1"/>
          <p:cNvSpPr txBox="1"/>
          <p:nvPr/>
        </p:nvSpPr>
        <p:spPr>
          <a:xfrm>
            <a:off x="2135560" y="1653067"/>
            <a:ext cx="3284874" cy="584775"/>
          </a:xfrm>
          <a:prstGeom prst="rect">
            <a:avLst/>
          </a:prstGeom>
          <a:noFill/>
        </p:spPr>
        <p:txBody>
          <a:bodyPr wrap="none" rtlCol="0">
            <a:spAutoFit/>
          </a:bodyPr>
          <a:lstStyle/>
          <a:p>
            <a:r>
              <a:rPr kumimoji="1" lang="ja-JP" altLang="en-US" sz="3200" b="1" dirty="0" smtClean="0">
                <a:solidFill>
                  <a:schemeClr val="tx1">
                    <a:lumMod val="85000"/>
                    <a:lumOff val="15000"/>
                  </a:schemeClr>
                </a:solidFill>
              </a:rPr>
              <a:t>行動を通して学習</a:t>
            </a:r>
            <a:endParaRPr kumimoji="1" lang="ja-JP" altLang="en-US" sz="3200" b="1" dirty="0">
              <a:solidFill>
                <a:schemeClr val="tx1">
                  <a:lumMod val="85000"/>
                  <a:lumOff val="15000"/>
                </a:schemeClr>
              </a:solidFill>
            </a:endParaRPr>
          </a:p>
        </p:txBody>
      </p:sp>
    </p:spTree>
    <p:extLst>
      <p:ext uri="{BB962C8B-B14F-4D97-AF65-F5344CB8AC3E}">
        <p14:creationId xmlns:p14="http://schemas.microsoft.com/office/powerpoint/2010/main" val="2563676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171564" y="1196752"/>
            <a:ext cx="7848872" cy="144016"/>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テキスト ボックス 3"/>
          <p:cNvSpPr txBox="1"/>
          <p:nvPr/>
        </p:nvSpPr>
        <p:spPr>
          <a:xfrm>
            <a:off x="2120132" y="476673"/>
            <a:ext cx="6808274" cy="769441"/>
          </a:xfrm>
          <a:prstGeom prst="rect">
            <a:avLst/>
          </a:prstGeom>
          <a:noFill/>
        </p:spPr>
        <p:txBody>
          <a:bodyPr wrap="none" rtlCol="0">
            <a:spAutoFit/>
          </a:bodyPr>
          <a:lstStyle/>
          <a:p>
            <a:r>
              <a:rPr lang="ja-JP" altLang="en-US" sz="4400" dirty="0">
                <a:latin typeface="AR P丸ゴシック体M" panose="020B0600010101010101" pitchFamily="50" charset="-128"/>
                <a:ea typeface="AR P丸ゴシック体M" panose="020B0600010101010101" pitchFamily="50" charset="-128"/>
              </a:rPr>
              <a:t>行動</a:t>
            </a:r>
            <a:r>
              <a:rPr lang="ja-JP" altLang="en-US" sz="4400" dirty="0" smtClean="0">
                <a:latin typeface="AR P丸ゴシック体M" panose="020B0600010101010101" pitchFamily="50" charset="-128"/>
                <a:ea typeface="AR P丸ゴシック体M" panose="020B0600010101010101" pitchFamily="50" charset="-128"/>
              </a:rPr>
              <a:t>を通した学習の問題点</a:t>
            </a:r>
            <a:endParaRPr lang="en-US" altLang="ja-JP" sz="4400" dirty="0">
              <a:latin typeface="AR P丸ゴシック体M" panose="020B0600010101010101" pitchFamily="50" charset="-128"/>
              <a:ea typeface="AR P丸ゴシック体M" panose="020B0600010101010101" pitchFamily="50" charset="-128"/>
            </a:endParaRPr>
          </a:p>
        </p:txBody>
      </p:sp>
      <p:grpSp>
        <p:nvGrpSpPr>
          <p:cNvPr id="8" name="グループ化 7"/>
          <p:cNvGrpSpPr/>
          <p:nvPr/>
        </p:nvGrpSpPr>
        <p:grpSpPr>
          <a:xfrm>
            <a:off x="1854558" y="5229201"/>
            <a:ext cx="8976575" cy="1168097"/>
            <a:chOff x="-141014" y="2638946"/>
            <a:chExt cx="7795695" cy="1168097"/>
          </a:xfrm>
        </p:grpSpPr>
        <p:sp>
          <p:nvSpPr>
            <p:cNvPr id="6" name="角丸四角形 5"/>
            <p:cNvSpPr/>
            <p:nvPr/>
          </p:nvSpPr>
          <p:spPr>
            <a:xfrm>
              <a:off x="-141014" y="2638946"/>
              <a:ext cx="7795695" cy="1168097"/>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4" name="テキスト ボックス 23"/>
            <p:cNvSpPr txBox="1"/>
            <p:nvPr/>
          </p:nvSpPr>
          <p:spPr>
            <a:xfrm>
              <a:off x="-3703" y="2708920"/>
              <a:ext cx="7347918" cy="954107"/>
            </a:xfrm>
            <a:prstGeom prst="rect">
              <a:avLst/>
            </a:prstGeom>
            <a:noFill/>
          </p:spPr>
          <p:txBody>
            <a:bodyPr wrap="none" rtlCol="0">
              <a:spAutoFit/>
            </a:bodyPr>
            <a:lstStyle/>
            <a:p>
              <a:pPr algn="ctr"/>
              <a:r>
                <a:rPr lang="ja-JP" altLang="en-US" sz="2800" b="1" dirty="0">
                  <a:solidFill>
                    <a:schemeClr val="tx1">
                      <a:lumMod val="85000"/>
                      <a:lumOff val="15000"/>
                    </a:schemeClr>
                  </a:solidFill>
                  <a:effectLst>
                    <a:outerShdw blurRad="38100" dist="38100" dir="2700000" algn="tl">
                      <a:srgbClr val="000000">
                        <a:alpha val="43137"/>
                      </a:srgbClr>
                    </a:outerShdw>
                  </a:effectLst>
                  <a:latin typeface="AR P丸ゴシック体M" panose="020B0600010101010101" pitchFamily="50" charset="-128"/>
                  <a:ea typeface="AR P丸ゴシック体M" panose="020B0600010101010101" pitchFamily="50" charset="-128"/>
                </a:rPr>
                <a:t>マイクロワールドを使えば</a:t>
              </a:r>
              <a:r>
                <a:rPr lang="ja-JP" altLang="en-US" sz="2800" b="1" dirty="0" smtClean="0">
                  <a:solidFill>
                    <a:schemeClr val="tx1">
                      <a:lumMod val="85000"/>
                      <a:lumOff val="15000"/>
                    </a:schemeClr>
                  </a:solidFill>
                  <a:effectLst>
                    <a:outerShdw blurRad="38100" dist="38100" dir="2700000" algn="tl">
                      <a:srgbClr val="000000">
                        <a:alpha val="43137"/>
                      </a:srgbClr>
                    </a:outerShdw>
                  </a:effectLst>
                  <a:latin typeface="AR P丸ゴシック体M" panose="020B0600010101010101" pitchFamily="50" charset="-128"/>
                  <a:ea typeface="AR P丸ゴシック体M" panose="020B0600010101010101" pitchFamily="50" charset="-128"/>
                </a:rPr>
                <a:t>、</a:t>
              </a:r>
              <a:r>
                <a:rPr lang="ja-JP" altLang="en-US" sz="2800" b="1" dirty="0" smtClean="0">
                  <a:solidFill>
                    <a:srgbClr val="FF0000"/>
                  </a:solidFill>
                  <a:effectLst>
                    <a:outerShdw blurRad="38100" dist="38100" dir="2700000" algn="tl">
                      <a:srgbClr val="000000">
                        <a:alpha val="43137"/>
                      </a:srgbClr>
                    </a:outerShdw>
                  </a:effectLst>
                  <a:latin typeface="AR P丸ゴシック体M" panose="020B0600010101010101" pitchFamily="50" charset="-128"/>
                  <a:ea typeface="AR P丸ゴシック体M" panose="020B0600010101010101" pitchFamily="50" charset="-128"/>
                </a:rPr>
                <a:t>「時間と空間を圧縮」</a:t>
              </a:r>
              <a:r>
                <a:rPr lang="ja-JP" altLang="en-US" sz="2800" b="1" dirty="0" smtClean="0">
                  <a:solidFill>
                    <a:schemeClr val="tx1">
                      <a:lumMod val="85000"/>
                      <a:lumOff val="15000"/>
                    </a:schemeClr>
                  </a:solidFill>
                  <a:effectLst>
                    <a:outerShdw blurRad="38100" dist="38100" dir="2700000" algn="tl">
                      <a:srgbClr val="000000">
                        <a:alpha val="43137"/>
                      </a:srgbClr>
                    </a:outerShdw>
                  </a:effectLst>
                  <a:latin typeface="AR P丸ゴシック体M" panose="020B0600010101010101" pitchFamily="50" charset="-128"/>
                  <a:ea typeface="AR P丸ゴシック体M" panose="020B0600010101010101" pitchFamily="50" charset="-128"/>
                </a:rPr>
                <a:t>でき、</a:t>
              </a:r>
              <a:endParaRPr lang="en-US" altLang="ja-JP" sz="2800" b="1" dirty="0">
                <a:solidFill>
                  <a:schemeClr val="tx1">
                    <a:lumMod val="85000"/>
                    <a:lumOff val="15000"/>
                  </a:schemeClr>
                </a:solidFill>
                <a:effectLst>
                  <a:outerShdw blurRad="38100" dist="38100" dir="2700000" algn="tl">
                    <a:srgbClr val="000000">
                      <a:alpha val="43137"/>
                    </a:srgbClr>
                  </a:outerShdw>
                </a:effectLst>
                <a:latin typeface="AR P丸ゴシック体M" panose="020B0600010101010101" pitchFamily="50" charset="-128"/>
                <a:ea typeface="AR P丸ゴシック体M" panose="020B0600010101010101" pitchFamily="50" charset="-128"/>
              </a:endParaRPr>
            </a:p>
            <a:p>
              <a:pPr algn="ctr"/>
              <a:r>
                <a:rPr lang="ja-JP" altLang="en-US" sz="2800" b="1" dirty="0">
                  <a:solidFill>
                    <a:schemeClr val="tx1">
                      <a:lumMod val="85000"/>
                      <a:lumOff val="15000"/>
                    </a:schemeClr>
                  </a:solidFill>
                  <a:effectLst>
                    <a:outerShdw blurRad="38100" dist="38100" dir="2700000" algn="tl">
                      <a:srgbClr val="000000">
                        <a:alpha val="43137"/>
                      </a:srgbClr>
                    </a:outerShdw>
                  </a:effectLst>
                  <a:latin typeface="AR P丸ゴシック体M" panose="020B0600010101010101" pitchFamily="50" charset="-128"/>
                  <a:ea typeface="AR P丸ゴシック体M" panose="020B0600010101010101" pitchFamily="50" charset="-128"/>
                </a:rPr>
                <a:t>「行動を通して学習」できるようになる</a:t>
              </a:r>
              <a:endParaRPr lang="en-US" altLang="ja-JP" sz="2800" b="1" dirty="0">
                <a:solidFill>
                  <a:schemeClr val="tx1">
                    <a:lumMod val="85000"/>
                    <a:lumOff val="15000"/>
                  </a:schemeClr>
                </a:solidFill>
                <a:effectLst>
                  <a:outerShdw blurRad="38100" dist="38100" dir="2700000" algn="tl">
                    <a:srgbClr val="000000">
                      <a:alpha val="43137"/>
                    </a:srgbClr>
                  </a:outerShdw>
                </a:effectLst>
                <a:latin typeface="AR P丸ゴシック体M" panose="020B0600010101010101" pitchFamily="50" charset="-128"/>
                <a:ea typeface="AR P丸ゴシック体M" panose="020B0600010101010101" pitchFamily="50" charset="-128"/>
              </a:endParaRPr>
            </a:p>
          </p:txBody>
        </p:sp>
      </p:grpSp>
      <p:sp>
        <p:nvSpPr>
          <p:cNvPr id="10" name="テキスト ボックス 9"/>
          <p:cNvSpPr txBox="1"/>
          <p:nvPr/>
        </p:nvSpPr>
        <p:spPr>
          <a:xfrm>
            <a:off x="2382592" y="1803043"/>
            <a:ext cx="7497565" cy="523220"/>
          </a:xfrm>
          <a:prstGeom prst="rect">
            <a:avLst/>
          </a:prstGeom>
          <a:noFill/>
        </p:spPr>
        <p:txBody>
          <a:bodyPr wrap="none" rtlCol="0">
            <a:spAutoFit/>
          </a:bodyPr>
          <a:lstStyle/>
          <a:p>
            <a:r>
              <a:rPr kumimoji="1" lang="ja-JP" altLang="en-US" sz="2800" dirty="0" smtClean="0"/>
              <a:t>行動のフィードバックが遅く、学習につながらない</a:t>
            </a:r>
            <a:endParaRPr kumimoji="1" lang="ja-JP" altLang="en-US" sz="2800" dirty="0"/>
          </a:p>
        </p:txBody>
      </p:sp>
      <p:grpSp>
        <p:nvGrpSpPr>
          <p:cNvPr id="18" name="グループ化 17"/>
          <p:cNvGrpSpPr/>
          <p:nvPr/>
        </p:nvGrpSpPr>
        <p:grpSpPr>
          <a:xfrm>
            <a:off x="2240928" y="2577457"/>
            <a:ext cx="7224201" cy="2505007"/>
            <a:chOff x="2240928" y="2577457"/>
            <a:chExt cx="7224201" cy="2505007"/>
          </a:xfrm>
        </p:grpSpPr>
        <p:pic>
          <p:nvPicPr>
            <p:cNvPr id="15" name="Picture 2" descr="クリックすると新しいウィンドウで開きます"/>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82603" y="2577457"/>
              <a:ext cx="3525565" cy="2505007"/>
            </a:xfrm>
            <a:prstGeom prst="rect">
              <a:avLst/>
            </a:prstGeom>
            <a:noFill/>
            <a:extLst>
              <a:ext uri="{909E8E84-426E-40DD-AFC4-6F175D3DCCD1}">
                <a14:hiddenFill xmlns:a14="http://schemas.microsoft.com/office/drawing/2010/main">
                  <a:solidFill>
                    <a:srgbClr val="FFFFFF"/>
                  </a:solidFill>
                </a14:hiddenFill>
              </a:ext>
            </a:extLst>
          </p:spPr>
        </p:pic>
        <p:sp>
          <p:nvSpPr>
            <p:cNvPr id="11" name="右カーブ矢印 10"/>
            <p:cNvSpPr/>
            <p:nvPr/>
          </p:nvSpPr>
          <p:spPr>
            <a:xfrm>
              <a:off x="3258355" y="2910625"/>
              <a:ext cx="978794" cy="141667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右カーブ矢印 16"/>
            <p:cNvSpPr/>
            <p:nvPr/>
          </p:nvSpPr>
          <p:spPr>
            <a:xfrm rot="10549130">
              <a:off x="7441845" y="2831203"/>
              <a:ext cx="978794" cy="141667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テキスト ボックス 11"/>
            <p:cNvSpPr txBox="1"/>
            <p:nvPr/>
          </p:nvSpPr>
          <p:spPr>
            <a:xfrm>
              <a:off x="2240928" y="3258355"/>
              <a:ext cx="902811" cy="523220"/>
            </a:xfrm>
            <a:prstGeom prst="rect">
              <a:avLst/>
            </a:prstGeom>
            <a:ln w="57150"/>
          </p:spPr>
          <p:style>
            <a:lnRef idx="2">
              <a:schemeClr val="accent2"/>
            </a:lnRef>
            <a:fillRef idx="1">
              <a:schemeClr val="lt1"/>
            </a:fillRef>
            <a:effectRef idx="0">
              <a:schemeClr val="accent2"/>
            </a:effectRef>
            <a:fontRef idx="minor">
              <a:schemeClr val="dk1"/>
            </a:fontRef>
          </p:style>
          <p:txBody>
            <a:bodyPr wrap="none" rtlCol="0">
              <a:spAutoFit/>
            </a:bodyPr>
            <a:lstStyle/>
            <a:p>
              <a:r>
                <a:rPr kumimoji="1" lang="ja-JP" altLang="en-US" sz="2800" dirty="0" smtClean="0"/>
                <a:t>行動</a:t>
              </a:r>
              <a:endParaRPr kumimoji="1" lang="ja-JP" altLang="en-US" sz="2800" dirty="0"/>
            </a:p>
          </p:txBody>
        </p:sp>
        <p:sp>
          <p:nvSpPr>
            <p:cNvPr id="19" name="テキスト ボックス 18"/>
            <p:cNvSpPr txBox="1"/>
            <p:nvPr/>
          </p:nvSpPr>
          <p:spPr>
            <a:xfrm>
              <a:off x="8562318" y="3269086"/>
              <a:ext cx="902811" cy="523220"/>
            </a:xfrm>
            <a:prstGeom prst="rect">
              <a:avLst/>
            </a:prstGeom>
            <a:ln w="57150"/>
          </p:spPr>
          <p:style>
            <a:lnRef idx="2">
              <a:schemeClr val="accent2"/>
            </a:lnRef>
            <a:fillRef idx="1">
              <a:schemeClr val="lt1"/>
            </a:fillRef>
            <a:effectRef idx="0">
              <a:schemeClr val="accent2"/>
            </a:effectRef>
            <a:fontRef idx="minor">
              <a:schemeClr val="dk1"/>
            </a:fontRef>
          </p:style>
          <p:txBody>
            <a:bodyPr wrap="none" rtlCol="0">
              <a:spAutoFit/>
            </a:bodyPr>
            <a:lstStyle/>
            <a:p>
              <a:r>
                <a:rPr kumimoji="1" lang="ja-JP" altLang="en-US" sz="2800" dirty="0" smtClean="0"/>
                <a:t>学習</a:t>
              </a:r>
              <a:endParaRPr kumimoji="1" lang="ja-JP" altLang="en-US" sz="2800" dirty="0"/>
            </a:p>
          </p:txBody>
        </p:sp>
      </p:grpSp>
      <p:sp>
        <p:nvSpPr>
          <p:cNvPr id="16" name="円/楕円 15"/>
          <p:cNvSpPr/>
          <p:nvPr/>
        </p:nvSpPr>
        <p:spPr>
          <a:xfrm>
            <a:off x="3836608" y="2777663"/>
            <a:ext cx="4019503" cy="1648496"/>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smtClean="0"/>
              <a:t>コンピュータを使ったマイクロワールド</a:t>
            </a:r>
            <a:endParaRPr kumimoji="1" lang="ja-JP" altLang="en-US" sz="2400" dirty="0"/>
          </a:p>
        </p:txBody>
      </p:sp>
    </p:spTree>
    <p:extLst>
      <p:ext uri="{BB962C8B-B14F-4D97-AF65-F5344CB8AC3E}">
        <p14:creationId xmlns:p14="http://schemas.microsoft.com/office/powerpoint/2010/main" val="4114925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barn(inVertical)">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171564" y="1196752"/>
            <a:ext cx="7848872" cy="144016"/>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テキスト ボックス 3"/>
          <p:cNvSpPr txBox="1"/>
          <p:nvPr/>
        </p:nvSpPr>
        <p:spPr>
          <a:xfrm>
            <a:off x="2120132" y="476673"/>
            <a:ext cx="5883342" cy="769441"/>
          </a:xfrm>
          <a:prstGeom prst="rect">
            <a:avLst/>
          </a:prstGeom>
          <a:noFill/>
        </p:spPr>
        <p:txBody>
          <a:bodyPr wrap="none" rtlCol="0">
            <a:spAutoFit/>
          </a:bodyPr>
          <a:lstStyle/>
          <a:p>
            <a:r>
              <a:rPr lang="ja-JP" altLang="en-US" sz="4400" dirty="0">
                <a:latin typeface="AR P丸ゴシック体M" panose="020B0600010101010101" pitchFamily="50" charset="-128"/>
                <a:ea typeface="AR P丸ゴシック体M" panose="020B0600010101010101" pitchFamily="50" charset="-128"/>
              </a:rPr>
              <a:t>マイクロワールドの活用</a:t>
            </a:r>
            <a:endParaRPr lang="en-US" altLang="ja-JP" sz="4400" dirty="0">
              <a:latin typeface="AR P丸ゴシック体M" panose="020B0600010101010101" pitchFamily="50" charset="-128"/>
              <a:ea typeface="AR P丸ゴシック体M" panose="020B0600010101010101" pitchFamily="50" charset="-128"/>
            </a:endParaRPr>
          </a:p>
        </p:txBody>
      </p:sp>
      <p:sp>
        <p:nvSpPr>
          <p:cNvPr id="10" name="テキスト ボックス 9"/>
          <p:cNvSpPr txBox="1"/>
          <p:nvPr/>
        </p:nvSpPr>
        <p:spPr>
          <a:xfrm>
            <a:off x="4567378" y="1556792"/>
            <a:ext cx="3057247" cy="523220"/>
          </a:xfrm>
          <a:prstGeom prst="rect">
            <a:avLst/>
          </a:prstGeom>
          <a:noFill/>
        </p:spPr>
        <p:txBody>
          <a:bodyPr wrap="none" rtlCol="0">
            <a:spAutoFit/>
          </a:bodyPr>
          <a:lstStyle/>
          <a:p>
            <a:r>
              <a:rPr lang="ja-JP" altLang="en-US" sz="2800" b="1" dirty="0">
                <a:solidFill>
                  <a:srgbClr val="92D050"/>
                </a:solidFill>
                <a:latin typeface="メイリオ" panose="020B0604030504040204" pitchFamily="50" charset="-128"/>
                <a:ea typeface="メイリオ" panose="020B0604030504040204" pitchFamily="50" charset="-128"/>
                <a:cs typeface="メイリオ" panose="020B0604030504040204" pitchFamily="50" charset="-128"/>
              </a:rPr>
              <a:t>予想</a:t>
            </a:r>
            <a:r>
              <a:rPr lang="ja-JP" altLang="en-US" sz="2800" b="1"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ではなく</a:t>
            </a:r>
            <a:r>
              <a:rPr lang="ja-JP" altLang="en-US" sz="28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予測</a:t>
            </a:r>
          </a:p>
        </p:txBody>
      </p:sp>
      <p:grpSp>
        <p:nvGrpSpPr>
          <p:cNvPr id="2" name="グループ化 1"/>
          <p:cNvGrpSpPr/>
          <p:nvPr/>
        </p:nvGrpSpPr>
        <p:grpSpPr>
          <a:xfrm>
            <a:off x="2927648" y="1988840"/>
            <a:ext cx="6624736" cy="1080120"/>
            <a:chOff x="1187625" y="1988840"/>
            <a:chExt cx="6624736" cy="1080120"/>
          </a:xfrm>
        </p:grpSpPr>
        <p:sp>
          <p:nvSpPr>
            <p:cNvPr id="11" name="テキスト ボックス 10"/>
            <p:cNvSpPr txBox="1"/>
            <p:nvPr/>
          </p:nvSpPr>
          <p:spPr>
            <a:xfrm>
              <a:off x="2142798" y="2076093"/>
              <a:ext cx="4584909" cy="877163"/>
            </a:xfrm>
            <a:prstGeom prst="rect">
              <a:avLst/>
            </a:prstGeom>
            <a:noFill/>
          </p:spPr>
          <p:txBody>
            <a:bodyPr wrap="none" rtlCol="0">
              <a:spAutoFit/>
            </a:bodyPr>
            <a:lstStyle/>
            <a:p>
              <a:r>
                <a:rPr lang="ja-JP" altLang="en-US" sz="2300" dirty="0">
                  <a:latin typeface="AR P丸ゴシック体M" panose="020B0600010101010101" pitchFamily="50" charset="-128"/>
                  <a:ea typeface="AR P丸ゴシック体M" panose="020B0600010101010101" pitchFamily="50" charset="-128"/>
                </a:rPr>
                <a:t>予想 ： 未来の事柄を思い描くこと</a:t>
              </a:r>
              <a:endParaRPr lang="en-US" altLang="ja-JP" sz="2300" dirty="0">
                <a:latin typeface="AR P丸ゴシック体M" panose="020B0600010101010101" pitchFamily="50" charset="-128"/>
                <a:ea typeface="AR P丸ゴシック体M" panose="020B0600010101010101" pitchFamily="50" charset="-128"/>
              </a:endParaRPr>
            </a:p>
            <a:p>
              <a:endParaRPr lang="en-US" altLang="ja-JP" sz="300" dirty="0">
                <a:latin typeface="AR P丸ゴシック体M" panose="020B0600010101010101" pitchFamily="50" charset="-128"/>
                <a:ea typeface="AR P丸ゴシック体M" panose="020B0600010101010101" pitchFamily="50" charset="-128"/>
              </a:endParaRPr>
            </a:p>
            <a:p>
              <a:r>
                <a:rPr lang="ja-JP" altLang="en-US" sz="2300" dirty="0">
                  <a:latin typeface="AR P丸ゴシック体M" panose="020B0600010101010101" pitchFamily="50" charset="-128"/>
                  <a:ea typeface="AR P丸ゴシック体M" panose="020B0600010101010101" pitchFamily="50" charset="-128"/>
                </a:rPr>
                <a:t>予測 ： 未来の事柄を推し測ること</a:t>
              </a:r>
              <a:endParaRPr lang="en-US" altLang="ja-JP" sz="2300" dirty="0">
                <a:latin typeface="AR P丸ゴシック体M" panose="020B0600010101010101" pitchFamily="50" charset="-128"/>
                <a:ea typeface="AR P丸ゴシック体M" panose="020B0600010101010101" pitchFamily="50" charset="-128"/>
              </a:endParaRPr>
            </a:p>
          </p:txBody>
        </p:sp>
        <p:sp>
          <p:nvSpPr>
            <p:cNvPr id="12" name="正方形/長方形 11"/>
            <p:cNvSpPr/>
            <p:nvPr/>
          </p:nvSpPr>
          <p:spPr>
            <a:xfrm>
              <a:off x="1187625" y="1988840"/>
              <a:ext cx="6624736" cy="1080120"/>
            </a:xfrm>
            <a:prstGeom prst="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13" name="コンテンツ プレースホルダー 2"/>
          <p:cNvSpPr>
            <a:spLocks noGrp="1"/>
          </p:cNvSpPr>
          <p:nvPr/>
        </p:nvSpPr>
        <p:spPr>
          <a:xfrm>
            <a:off x="2855640" y="3402300"/>
            <a:ext cx="7319728" cy="261898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300" dirty="0">
                <a:solidFill>
                  <a:srgbClr val="92D050"/>
                </a:solidFill>
              </a:rPr>
              <a:t>▼</a:t>
            </a:r>
            <a:r>
              <a:rPr lang="ja-JP" altLang="en-US" sz="2300" dirty="0"/>
              <a:t>インデックス・コンピューター社の例</a:t>
            </a:r>
            <a:endParaRPr lang="en-US" altLang="ja-JP" sz="2300" dirty="0"/>
          </a:p>
          <a:p>
            <a:pPr marL="0" indent="0">
              <a:buNone/>
            </a:pPr>
            <a:r>
              <a:rPr lang="ja-JP" altLang="en-US" sz="2300" dirty="0"/>
              <a:t>　　・</a:t>
            </a:r>
            <a:r>
              <a:rPr lang="en-US" altLang="ja-JP" sz="2300" dirty="0"/>
              <a:t>4</a:t>
            </a:r>
            <a:r>
              <a:rPr lang="ja-JP" altLang="en-US" sz="2300" dirty="0"/>
              <a:t>カ月前からの戦略目標</a:t>
            </a:r>
            <a:endParaRPr lang="en-US" altLang="ja-JP" sz="2300" dirty="0"/>
          </a:p>
          <a:p>
            <a:pPr marL="0" indent="0">
              <a:buNone/>
            </a:pPr>
            <a:r>
              <a:rPr lang="ja-JP" altLang="en-US" sz="2300" dirty="0"/>
              <a:t>　　・マイクロワールドで結果をシミュレート</a:t>
            </a:r>
            <a:endParaRPr lang="en-US" altLang="ja-JP" sz="2300" dirty="0"/>
          </a:p>
          <a:p>
            <a:pPr marL="0" indent="0">
              <a:buNone/>
            </a:pPr>
            <a:r>
              <a:rPr lang="ja-JP" altLang="en-US" sz="2300" dirty="0"/>
              <a:t>　　→目標と計画の矛盾が明らかに！</a:t>
            </a:r>
            <a:endParaRPr lang="en-US" altLang="ja-JP" sz="2300" dirty="0"/>
          </a:p>
        </p:txBody>
      </p:sp>
      <p:pic>
        <p:nvPicPr>
          <p:cNvPr id="3074" name="Picture 2" descr="クリックすると新しいウィンドウで開きます"/>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205" b="98394" l="3000" r="100000"/>
                    </a14:imgEffect>
                  </a14:imgLayer>
                </a14:imgProps>
              </a:ext>
              <a:ext uri="{28A0092B-C50C-407E-A947-70E740481C1C}">
                <a14:useLocalDpi xmlns:a14="http://schemas.microsoft.com/office/drawing/2010/main" val="0"/>
              </a:ext>
            </a:extLst>
          </a:blip>
          <a:srcRect/>
          <a:stretch>
            <a:fillRect/>
          </a:stretch>
        </p:blipFill>
        <p:spPr bwMode="auto">
          <a:xfrm>
            <a:off x="8393316" y="4365104"/>
            <a:ext cx="1735133" cy="2160240"/>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グループ化 13"/>
          <p:cNvGrpSpPr/>
          <p:nvPr/>
        </p:nvGrpSpPr>
        <p:grpSpPr>
          <a:xfrm>
            <a:off x="4079776" y="5301208"/>
            <a:ext cx="3528392" cy="1008112"/>
            <a:chOff x="890776" y="5301208"/>
            <a:chExt cx="3096344" cy="1008112"/>
          </a:xfrm>
        </p:grpSpPr>
        <p:sp>
          <p:nvSpPr>
            <p:cNvPr id="15" name="テキスト ボックス 14"/>
            <p:cNvSpPr txBox="1"/>
            <p:nvPr/>
          </p:nvSpPr>
          <p:spPr>
            <a:xfrm>
              <a:off x="941107" y="5575012"/>
              <a:ext cx="2976894" cy="446276"/>
            </a:xfrm>
            <a:prstGeom prst="rect">
              <a:avLst/>
            </a:prstGeom>
            <a:noFill/>
          </p:spPr>
          <p:txBody>
            <a:bodyPr wrap="none" rtlCol="0">
              <a:spAutoFit/>
            </a:bodyPr>
            <a:lstStyle/>
            <a:p>
              <a:pPr algn="ctr"/>
              <a:r>
                <a:rPr lang="ja-JP" altLang="en-US" sz="2300" dirty="0">
                  <a:latin typeface="AR P丸ゴシック体M" panose="020B0600010101010101" pitchFamily="50" charset="-128"/>
                  <a:ea typeface="AR P丸ゴシック体M" panose="020B0600010101010101" pitchFamily="50" charset="-128"/>
                </a:rPr>
                <a:t>仮説を立てて検証する！</a:t>
              </a:r>
              <a:endParaRPr lang="en-US" altLang="ja-JP" sz="2300" dirty="0">
                <a:latin typeface="AR P丸ゴシック体M" panose="020B0600010101010101" pitchFamily="50" charset="-128"/>
                <a:ea typeface="AR P丸ゴシック体M" panose="020B0600010101010101" pitchFamily="50" charset="-128"/>
              </a:endParaRPr>
            </a:p>
          </p:txBody>
        </p:sp>
        <p:sp>
          <p:nvSpPr>
            <p:cNvPr id="16" name="角丸四角形吹き出し 15"/>
            <p:cNvSpPr/>
            <p:nvPr/>
          </p:nvSpPr>
          <p:spPr>
            <a:xfrm>
              <a:off x="890776" y="5301208"/>
              <a:ext cx="3096344" cy="1008112"/>
            </a:xfrm>
            <a:prstGeom prst="wedgeRoundRectCallout">
              <a:avLst>
                <a:gd name="adj1" fmla="val 65418"/>
                <a:gd name="adj2" fmla="val -28515"/>
                <a:gd name="adj3" fmla="val 16667"/>
              </a:avLst>
            </a:prstGeom>
            <a:noFill/>
            <a:ln w="762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Tree>
    <p:extLst>
      <p:ext uri="{BB962C8B-B14F-4D97-AF65-F5344CB8AC3E}">
        <p14:creationId xmlns:p14="http://schemas.microsoft.com/office/powerpoint/2010/main" val="1804178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2"/>
          <a:srcRect r="1695"/>
          <a:stretch/>
        </p:blipFill>
        <p:spPr>
          <a:xfrm>
            <a:off x="3592804" y="3635484"/>
            <a:ext cx="3735276" cy="2759145"/>
          </a:xfrm>
          <a:prstGeom prst="rect">
            <a:avLst/>
          </a:prstGeom>
        </p:spPr>
      </p:pic>
      <p:sp>
        <p:nvSpPr>
          <p:cNvPr id="2" name="正方形/長方形 1"/>
          <p:cNvSpPr/>
          <p:nvPr/>
        </p:nvSpPr>
        <p:spPr>
          <a:xfrm>
            <a:off x="2171564" y="1196752"/>
            <a:ext cx="7848872" cy="144016"/>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テキスト ボックス 2"/>
          <p:cNvSpPr txBox="1"/>
          <p:nvPr/>
        </p:nvSpPr>
        <p:spPr>
          <a:xfrm>
            <a:off x="2120132" y="476673"/>
            <a:ext cx="5705408" cy="769441"/>
          </a:xfrm>
          <a:prstGeom prst="rect">
            <a:avLst/>
          </a:prstGeom>
          <a:noFill/>
        </p:spPr>
        <p:txBody>
          <a:bodyPr wrap="none" rtlCol="0">
            <a:spAutoFit/>
          </a:bodyPr>
          <a:lstStyle/>
          <a:p>
            <a:r>
              <a:rPr lang="ja-JP" altLang="en-US" sz="4400" dirty="0" smtClean="0">
                <a:latin typeface="AR P丸ゴシック体M" panose="020B0600010101010101" pitchFamily="50" charset="-128"/>
                <a:ea typeface="AR P丸ゴシック体M" panose="020B0600010101010101" pitchFamily="50" charset="-128"/>
              </a:rPr>
              <a:t>グループワークの質問</a:t>
            </a:r>
            <a:endParaRPr lang="en-US" altLang="ja-JP" sz="4400" dirty="0">
              <a:latin typeface="AR P丸ゴシック体M" panose="020B0600010101010101" pitchFamily="50" charset="-128"/>
              <a:ea typeface="AR P丸ゴシック体M" panose="020B0600010101010101" pitchFamily="50" charset="-128"/>
            </a:endParaRPr>
          </a:p>
        </p:txBody>
      </p:sp>
      <p:sp>
        <p:nvSpPr>
          <p:cNvPr id="4" name="コンテンツ プレースホルダー 2"/>
          <p:cNvSpPr>
            <a:spLocks noGrp="1"/>
          </p:cNvSpPr>
          <p:nvPr/>
        </p:nvSpPr>
        <p:spPr>
          <a:xfrm>
            <a:off x="2044275" y="1663651"/>
            <a:ext cx="11079302" cy="2618989"/>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3200" dirty="0" smtClean="0">
                <a:solidFill>
                  <a:srgbClr val="92D050"/>
                </a:solidFill>
              </a:rPr>
              <a:t>▼</a:t>
            </a:r>
            <a:r>
              <a:rPr lang="ja-JP" altLang="en-US" sz="3200" dirty="0" smtClean="0"/>
              <a:t>マイクロワールドでシミュレートすれば</a:t>
            </a:r>
            <a:endParaRPr lang="en-US" altLang="ja-JP" sz="3200" dirty="0" smtClean="0"/>
          </a:p>
          <a:p>
            <a:pPr marL="0" indent="0">
              <a:buNone/>
            </a:pPr>
            <a:r>
              <a:rPr lang="ja-JP" altLang="en-US" sz="3200" dirty="0"/>
              <a:t>　</a:t>
            </a:r>
            <a:r>
              <a:rPr lang="ja-JP" altLang="en-US" sz="3200" dirty="0" smtClean="0"/>
              <a:t>想定外の事態に対処できるの</a:t>
            </a:r>
            <a:r>
              <a:rPr lang="en-US" altLang="ja-JP" sz="3200" dirty="0" smtClean="0"/>
              <a:t>…</a:t>
            </a:r>
            <a:r>
              <a:rPr lang="ja-JP" altLang="en-US" sz="3200" dirty="0" smtClean="0"/>
              <a:t>？</a:t>
            </a:r>
            <a:endParaRPr lang="en-US" altLang="ja-JP" sz="3200" dirty="0" smtClean="0"/>
          </a:p>
          <a:p>
            <a:pPr marL="0" indent="0">
              <a:buNone/>
            </a:pPr>
            <a:endParaRPr lang="en-US" altLang="ja-JP" sz="3200" dirty="0"/>
          </a:p>
          <a:p>
            <a:pPr marL="0" indent="0">
              <a:buNone/>
            </a:pPr>
            <a:r>
              <a:rPr lang="ja-JP" altLang="en-US" sz="3200" dirty="0" smtClean="0"/>
              <a:t>　対処できるとは限らない</a:t>
            </a:r>
            <a:endParaRPr lang="en-US" altLang="ja-JP" sz="3200" dirty="0" smtClean="0"/>
          </a:p>
          <a:p>
            <a:pPr marL="0" indent="0">
              <a:buNone/>
            </a:pPr>
            <a:r>
              <a:rPr lang="ja-JP" altLang="en-US" sz="3200" dirty="0"/>
              <a:t>　</a:t>
            </a:r>
            <a:endParaRPr lang="en-US" altLang="ja-JP" sz="3200" dirty="0"/>
          </a:p>
        </p:txBody>
      </p:sp>
      <p:grpSp>
        <p:nvGrpSpPr>
          <p:cNvPr id="9" name="グループ化 8"/>
          <p:cNvGrpSpPr/>
          <p:nvPr/>
        </p:nvGrpSpPr>
        <p:grpSpPr>
          <a:xfrm>
            <a:off x="7222221" y="3239087"/>
            <a:ext cx="4736442" cy="1350954"/>
            <a:chOff x="4079775" y="4958366"/>
            <a:chExt cx="4736442" cy="1350954"/>
          </a:xfrm>
        </p:grpSpPr>
        <p:sp>
          <p:nvSpPr>
            <p:cNvPr id="5" name="テキスト ボックス 4"/>
            <p:cNvSpPr txBox="1"/>
            <p:nvPr/>
          </p:nvSpPr>
          <p:spPr>
            <a:xfrm>
              <a:off x="4322679" y="5156789"/>
              <a:ext cx="4493538" cy="954107"/>
            </a:xfrm>
            <a:prstGeom prst="rect">
              <a:avLst/>
            </a:prstGeom>
            <a:noFill/>
          </p:spPr>
          <p:txBody>
            <a:bodyPr wrap="none" rtlCol="0">
              <a:spAutoFit/>
            </a:bodyPr>
            <a:lstStyle/>
            <a:p>
              <a:r>
                <a:rPr lang="ja-JP" altLang="en-US" sz="2800" b="1" dirty="0" smtClean="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色々な人から意見を聞き、</a:t>
              </a:r>
              <a:endParaRPr lang="en-US" altLang="ja-JP" sz="2800" b="1" dirty="0" smtClean="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b="1" dirty="0" smtClean="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案を考える</a:t>
              </a:r>
              <a:r>
                <a:rPr lang="ja-JP" altLang="en-US" sz="2800" b="1" dirty="0" smtClean="0">
                  <a:solidFill>
                    <a:srgbClr val="92D050"/>
                  </a:solidFill>
                  <a:latin typeface="メイリオ" panose="020B0604030504040204" pitchFamily="50" charset="-128"/>
                  <a:ea typeface="メイリオ" panose="020B0604030504040204" pitchFamily="50" charset="-128"/>
                  <a:cs typeface="メイリオ" panose="020B0604030504040204" pitchFamily="50" charset="-128"/>
                </a:rPr>
                <a:t>過程</a:t>
              </a:r>
              <a:r>
                <a:rPr lang="ja-JP" altLang="en-US" sz="2800" b="1" dirty="0" smtClean="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が大事！</a:t>
              </a:r>
              <a:endParaRPr lang="ja-JP" altLang="en-US" sz="28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角丸四角形吹き出し 7"/>
            <p:cNvSpPr/>
            <p:nvPr/>
          </p:nvSpPr>
          <p:spPr>
            <a:xfrm>
              <a:off x="4079775" y="4958366"/>
              <a:ext cx="4639221" cy="1350954"/>
            </a:xfrm>
            <a:prstGeom prst="wedgeRoundRectCallout">
              <a:avLst>
                <a:gd name="adj1" fmla="val -40906"/>
                <a:gd name="adj2" fmla="val 78256"/>
                <a:gd name="adj3" fmla="val 16667"/>
              </a:avLst>
            </a:prstGeom>
            <a:noFill/>
            <a:ln w="762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10" name="右矢印 9"/>
          <p:cNvSpPr/>
          <p:nvPr/>
        </p:nvSpPr>
        <p:spPr>
          <a:xfrm>
            <a:off x="1944712" y="3013656"/>
            <a:ext cx="540913" cy="798490"/>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74635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メイリオ" panose="020B0604030504040204" pitchFamily="50" charset="-128"/>
                <a:ea typeface="メイリオ" panose="020B0604030504040204" pitchFamily="50" charset="-128"/>
              </a:rPr>
              <a:t>ケース紹介</a:t>
            </a:r>
            <a:endParaRPr kumimoji="1" lang="ja-JP" altLang="en-US" dirty="0">
              <a:latin typeface="メイリオ" panose="020B0604030504040204" pitchFamily="50" charset="-128"/>
              <a:ea typeface="メイリオ" panose="020B0604030504040204" pitchFamily="50" charset="-128"/>
            </a:endParaRPr>
          </a:p>
        </p:txBody>
      </p:sp>
      <p:pic>
        <p:nvPicPr>
          <p:cNvPr id="7" name="コンテンツ プレースホルダー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90512" y="4190627"/>
            <a:ext cx="2660870" cy="2374019"/>
          </a:xfrm>
        </p:spPr>
      </p:pic>
      <p:sp>
        <p:nvSpPr>
          <p:cNvPr id="4" name="スライド番号プレースホルダー 3"/>
          <p:cNvSpPr>
            <a:spLocks noGrp="1"/>
          </p:cNvSpPr>
          <p:nvPr>
            <p:ph type="sldNum" sz="quarter" idx="12"/>
          </p:nvPr>
        </p:nvSpPr>
        <p:spPr/>
        <p:txBody>
          <a:bodyPr/>
          <a:lstStyle/>
          <a:p>
            <a:fld id="{4FAB73BC-B049-4115-A692-8D63A059BFB8}" type="slidenum">
              <a:rPr lang="en-US" smtClean="0">
                <a:solidFill>
                  <a:srgbClr val="31B6FD"/>
                </a:solidFill>
              </a:rPr>
              <a:pPr/>
              <a:t>6</a:t>
            </a:fld>
            <a:endParaRPr lang="en-US" dirty="0">
              <a:solidFill>
                <a:srgbClr val="31B6FD"/>
              </a:solidFill>
            </a:endParaRPr>
          </a:p>
        </p:txBody>
      </p:sp>
      <p:sp>
        <p:nvSpPr>
          <p:cNvPr id="6" name="テキスト ボックス 5"/>
          <p:cNvSpPr txBox="1"/>
          <p:nvPr/>
        </p:nvSpPr>
        <p:spPr>
          <a:xfrm>
            <a:off x="3890512" y="1269716"/>
            <a:ext cx="5693434" cy="646331"/>
          </a:xfrm>
          <a:prstGeom prst="rect">
            <a:avLst/>
          </a:prstGeom>
          <a:noFill/>
        </p:spPr>
        <p:txBody>
          <a:bodyPr wrap="square" rtlCol="0">
            <a:spAutoFit/>
          </a:bodyPr>
          <a:lstStyle/>
          <a:p>
            <a:pPr defTabSz="457200"/>
            <a:r>
              <a:rPr lang="ja-JP" altLang="en-US" sz="3600" b="1" dirty="0">
                <a:solidFill>
                  <a:prstClr val="black"/>
                </a:solidFill>
                <a:latin typeface="メイリオ" panose="020B0604030504040204" pitchFamily="50" charset="-128"/>
              </a:rPr>
              <a:t>社会福祉士</a:t>
            </a:r>
          </a:p>
        </p:txBody>
      </p:sp>
      <p:sp>
        <p:nvSpPr>
          <p:cNvPr id="8" name="角丸四角形吹き出し 7"/>
          <p:cNvSpPr/>
          <p:nvPr/>
        </p:nvSpPr>
        <p:spPr>
          <a:xfrm>
            <a:off x="5591908" y="2123759"/>
            <a:ext cx="5934808" cy="2066868"/>
          </a:xfrm>
          <a:prstGeom prst="wedgeRoundRectCallout">
            <a:avLst>
              <a:gd name="adj1" fmla="val -32845"/>
              <a:gd name="adj2" fmla="val 693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ja-JP" altLang="en-US" sz="2400" b="1" dirty="0">
                <a:solidFill>
                  <a:prstClr val="white"/>
                </a:solidFill>
                <a:latin typeface="メイリオ" panose="020B0604030504040204" pitchFamily="50" charset="-128"/>
              </a:rPr>
              <a:t>専門的な知識を持ち、身体上・精神上の障害があるために日常生活を営むのに支障がある人の福祉に関する相談に応じて、助言や指導、援助を行う人。</a:t>
            </a:r>
            <a:endParaRPr lang="en-US" altLang="ja-JP" sz="2400" b="1" dirty="0">
              <a:solidFill>
                <a:prstClr val="white"/>
              </a:solidFill>
              <a:latin typeface="メイリオ" panose="020B0604030504040204" pitchFamily="50" charset="-128"/>
            </a:endParaRPr>
          </a:p>
          <a:p>
            <a:pPr algn="r" defTabSz="457200"/>
            <a:r>
              <a:rPr lang="ja-JP" altLang="en-US" sz="2000" dirty="0">
                <a:solidFill>
                  <a:prstClr val="white"/>
                </a:solidFill>
                <a:latin typeface="メイリオ" panose="020B0604030504040204" pitchFamily="50" charset="-128"/>
              </a:rPr>
              <a:t>出典：ブリタニカ国際大百科</a:t>
            </a:r>
            <a:r>
              <a:rPr lang="ja-JP" altLang="en-US" sz="2000" dirty="0" smtClean="0">
                <a:solidFill>
                  <a:prstClr val="white"/>
                </a:solidFill>
                <a:latin typeface="メイリオ" panose="020B0604030504040204" pitchFamily="50" charset="-128"/>
              </a:rPr>
              <a:t>事典６</a:t>
            </a:r>
            <a:endParaRPr lang="en-US" altLang="ja-JP" sz="2000" dirty="0">
              <a:solidFill>
                <a:prstClr val="white"/>
              </a:solidFill>
              <a:latin typeface="メイリオ" panose="020B0604030504040204" pitchFamily="50" charset="-128"/>
            </a:endParaRPr>
          </a:p>
        </p:txBody>
      </p:sp>
      <p:sp>
        <p:nvSpPr>
          <p:cNvPr id="3" name="テキスト ボックス 2"/>
          <p:cNvSpPr txBox="1"/>
          <p:nvPr/>
        </p:nvSpPr>
        <p:spPr>
          <a:xfrm>
            <a:off x="6211229" y="6367347"/>
            <a:ext cx="5657318" cy="415498"/>
          </a:xfrm>
          <a:prstGeom prst="rect">
            <a:avLst/>
          </a:prstGeom>
          <a:noFill/>
        </p:spPr>
        <p:txBody>
          <a:bodyPr wrap="none" rtlCol="0">
            <a:spAutoFit/>
          </a:bodyPr>
          <a:lstStyle/>
          <a:p>
            <a:pPr defTabSz="457200"/>
            <a:r>
              <a:rPr lang="ja-JP" altLang="en-US" sz="1050" dirty="0">
                <a:solidFill>
                  <a:prstClr val="black"/>
                </a:solidFill>
              </a:rPr>
              <a:t>出典　コトバンク</a:t>
            </a:r>
            <a:endParaRPr lang="en-US" altLang="ja-JP" sz="1050" dirty="0">
              <a:solidFill>
                <a:prstClr val="black"/>
              </a:solidFill>
            </a:endParaRPr>
          </a:p>
          <a:p>
            <a:pPr defTabSz="457200"/>
            <a:r>
              <a:rPr lang="en-US" altLang="ja-JP" sz="1050" dirty="0">
                <a:solidFill>
                  <a:prstClr val="black"/>
                </a:solidFill>
              </a:rPr>
              <a:t>https://kotobank.jp/word/%E7%A4%BE%E4%BC%9A%E7%A6%8F%E7%A5%89%E5%A3%AB-178140</a:t>
            </a:r>
            <a:endParaRPr lang="ja-JP" altLang="en-US" sz="1050" dirty="0">
              <a:solidFill>
                <a:prstClr val="black"/>
              </a:solidFill>
            </a:endParaRPr>
          </a:p>
        </p:txBody>
      </p:sp>
    </p:spTree>
    <p:extLst>
      <p:ext uri="{BB962C8B-B14F-4D97-AF65-F5344CB8AC3E}">
        <p14:creationId xmlns:p14="http://schemas.microsoft.com/office/powerpoint/2010/main" val="39407021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メイリオ" panose="020B0604030504040204" pitchFamily="50" charset="-128"/>
                <a:ea typeface="メイリオ" panose="020B0604030504040204" pitchFamily="50" charset="-128"/>
              </a:rPr>
              <a:t>ケース紹介</a:t>
            </a:r>
            <a:endParaRPr kumimoji="1" lang="ja-JP" altLang="en-US" dirty="0">
              <a:latin typeface="メイリオ" panose="020B0604030504040204" pitchFamily="50" charset="-128"/>
              <a:ea typeface="メイリオ" panose="020B0604030504040204" pitchFamily="50" charset="-128"/>
            </a:endParaRPr>
          </a:p>
        </p:txBody>
      </p:sp>
      <p:pic>
        <p:nvPicPr>
          <p:cNvPr id="5" name="コンテンツ プレースホルダー 4"/>
          <p:cNvPicPr>
            <a:picLocks noGrp="1" noChangeAspect="1"/>
          </p:cNvPicPr>
          <p:nvPr>
            <p:ph idx="1"/>
          </p:nvPr>
        </p:nvPicPr>
        <p:blipFill rotWithShape="1">
          <a:blip r:embed="rId2"/>
          <a:stretch/>
        </p:blipFill>
        <p:spPr>
          <a:xfrm>
            <a:off x="3868738" y="1366837"/>
            <a:ext cx="7315200" cy="4114800"/>
          </a:xfrm>
          <a:prstGeom prst="rect">
            <a:avLst/>
          </a:prstGeom>
        </p:spPr>
      </p:pic>
      <p:sp>
        <p:nvSpPr>
          <p:cNvPr id="8" name="スライド番号プレースホルダー 7"/>
          <p:cNvSpPr>
            <a:spLocks noGrp="1"/>
          </p:cNvSpPr>
          <p:nvPr>
            <p:ph type="sldNum" sz="quarter" idx="12"/>
          </p:nvPr>
        </p:nvSpPr>
        <p:spPr/>
        <p:txBody>
          <a:bodyPr/>
          <a:lstStyle/>
          <a:p>
            <a:fld id="{4FAB73BC-B049-4115-A692-8D63A059BFB8}" type="slidenum">
              <a:rPr lang="en-US" smtClean="0">
                <a:solidFill>
                  <a:srgbClr val="31B6FD"/>
                </a:solidFill>
              </a:rPr>
              <a:pPr/>
              <a:t>7</a:t>
            </a:fld>
            <a:endParaRPr lang="en-US" dirty="0">
              <a:solidFill>
                <a:srgbClr val="31B6FD"/>
              </a:solidFill>
            </a:endParaRPr>
          </a:p>
        </p:txBody>
      </p:sp>
      <p:sp>
        <p:nvSpPr>
          <p:cNvPr id="6" name="テキスト ボックス 5"/>
          <p:cNvSpPr txBox="1"/>
          <p:nvPr/>
        </p:nvSpPr>
        <p:spPr>
          <a:xfrm>
            <a:off x="3864883" y="642311"/>
            <a:ext cx="7599871" cy="954107"/>
          </a:xfrm>
          <a:prstGeom prst="rect">
            <a:avLst/>
          </a:prstGeom>
          <a:noFill/>
        </p:spPr>
        <p:txBody>
          <a:bodyPr wrap="square" rtlCol="0">
            <a:spAutoFit/>
          </a:bodyPr>
          <a:lstStyle/>
          <a:p>
            <a:pPr defTabSz="457200"/>
            <a:r>
              <a:rPr lang="ja-JP" altLang="en-US" sz="2800" b="1" dirty="0">
                <a:solidFill>
                  <a:prstClr val="black"/>
                </a:solidFill>
                <a:latin typeface="メイリオ" panose="020B0604030504040204" pitchFamily="50" charset="-128"/>
              </a:rPr>
              <a:t>社会福祉士養成教育の現状</a:t>
            </a:r>
            <a:endParaRPr lang="en-US" altLang="ja-JP" sz="2800" b="1" dirty="0">
              <a:solidFill>
                <a:prstClr val="black"/>
              </a:solidFill>
              <a:latin typeface="メイリオ" panose="020B0604030504040204" pitchFamily="50" charset="-128"/>
            </a:endParaRPr>
          </a:p>
          <a:p>
            <a:pPr defTabSz="457200"/>
            <a:r>
              <a:rPr lang="en-US" altLang="ja-JP" sz="2800" b="1" dirty="0">
                <a:solidFill>
                  <a:prstClr val="black"/>
                </a:solidFill>
                <a:latin typeface="メイリオ" panose="020B0604030504040204" pitchFamily="50" charset="-128"/>
              </a:rPr>
              <a:t>―</a:t>
            </a:r>
            <a:r>
              <a:rPr lang="ja-JP" altLang="en-US" sz="2800" b="1" dirty="0">
                <a:solidFill>
                  <a:prstClr val="black"/>
                </a:solidFill>
                <a:latin typeface="メイリオ" panose="020B0604030504040204" pitchFamily="50" charset="-128"/>
              </a:rPr>
              <a:t>養成教育に絡む</a:t>
            </a:r>
            <a:r>
              <a:rPr lang="en-US" altLang="ja-JP" sz="2800" b="1" dirty="0">
                <a:solidFill>
                  <a:prstClr val="black"/>
                </a:solidFill>
                <a:latin typeface="メイリオ" panose="020B0604030504040204" pitchFamily="50" charset="-128"/>
              </a:rPr>
              <a:t>〝</a:t>
            </a:r>
            <a:r>
              <a:rPr lang="ja-JP" altLang="en-US" sz="2800" b="1" dirty="0">
                <a:solidFill>
                  <a:prstClr val="black"/>
                </a:solidFill>
                <a:latin typeface="メイリオ" panose="020B0604030504040204" pitchFamily="50" charset="-128"/>
              </a:rPr>
              <a:t>負の循環</a:t>
            </a:r>
            <a:r>
              <a:rPr lang="en-US" altLang="ja-JP" sz="2800" b="1" dirty="0">
                <a:solidFill>
                  <a:prstClr val="black"/>
                </a:solidFill>
                <a:latin typeface="メイリオ" panose="020B0604030504040204" pitchFamily="50" charset="-128"/>
              </a:rPr>
              <a:t>" ―</a:t>
            </a:r>
            <a:endParaRPr lang="ja-JP" altLang="en-US" sz="2800" b="1" dirty="0">
              <a:solidFill>
                <a:prstClr val="black"/>
              </a:solidFill>
              <a:latin typeface="メイリオ" panose="020B0604030504040204" pitchFamily="50" charset="-128"/>
            </a:endParaRPr>
          </a:p>
        </p:txBody>
      </p:sp>
      <p:sp>
        <p:nvSpPr>
          <p:cNvPr id="3" name="円/楕円 2"/>
          <p:cNvSpPr/>
          <p:nvPr/>
        </p:nvSpPr>
        <p:spPr>
          <a:xfrm>
            <a:off x="6921619" y="2676291"/>
            <a:ext cx="1486402" cy="141620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ja-JP" altLang="en-US" sz="8000" b="1" dirty="0">
                <a:solidFill>
                  <a:prstClr val="white"/>
                </a:solidFill>
              </a:rPr>
              <a:t>－</a:t>
            </a:r>
          </a:p>
        </p:txBody>
      </p:sp>
      <p:sp>
        <p:nvSpPr>
          <p:cNvPr id="7" name="フローチャート: 代替処理 6"/>
          <p:cNvSpPr/>
          <p:nvPr/>
        </p:nvSpPr>
        <p:spPr>
          <a:xfrm>
            <a:off x="4412068" y="2150450"/>
            <a:ext cx="6435306" cy="1423358"/>
          </a:xfrm>
          <a:prstGeom prst="flowChartAlternateProcess">
            <a:avLst/>
          </a:prstGeom>
          <a:solidFill>
            <a:schemeClr val="bg2">
              <a:lumMod val="75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defTabSz="457200"/>
            <a:r>
              <a:rPr lang="ja-JP" altLang="en-US" sz="2400" b="1" dirty="0">
                <a:solidFill>
                  <a:prstClr val="black"/>
                </a:solidFill>
                <a:latin typeface="メイリオ" panose="020B0604030504040204" pitchFamily="50" charset="-128"/>
              </a:rPr>
              <a:t>実践学習が必要とされているにも関わらず</a:t>
            </a:r>
            <a:endParaRPr lang="en-US" altLang="ja-JP" sz="2400" b="1" dirty="0">
              <a:solidFill>
                <a:prstClr val="black"/>
              </a:solidFill>
              <a:latin typeface="メイリオ" panose="020B0604030504040204" pitchFamily="50" charset="-128"/>
            </a:endParaRPr>
          </a:p>
          <a:p>
            <a:pPr algn="ctr" defTabSz="457200"/>
            <a:r>
              <a:rPr lang="ja-JP" altLang="en-US" sz="2400" b="1" dirty="0">
                <a:solidFill>
                  <a:prstClr val="black"/>
                </a:solidFill>
                <a:latin typeface="メイリオ" panose="020B0604030504040204" pitchFamily="50" charset="-128"/>
              </a:rPr>
              <a:t>学生たちはその機会を与えられていない</a:t>
            </a:r>
          </a:p>
        </p:txBody>
      </p:sp>
      <p:pic>
        <p:nvPicPr>
          <p:cNvPr id="10" name="図 9"/>
          <p:cNvPicPr>
            <a:picLocks noChangeAspect="1"/>
          </p:cNvPicPr>
          <p:nvPr/>
        </p:nvPicPr>
        <p:blipFill>
          <a:blip r:embed="rId3"/>
          <a:stretch>
            <a:fillRect/>
          </a:stretch>
        </p:blipFill>
        <p:spPr>
          <a:xfrm>
            <a:off x="3829785" y="3384393"/>
            <a:ext cx="7980119" cy="1873578"/>
          </a:xfrm>
          <a:prstGeom prst="rect">
            <a:avLst/>
          </a:prstGeom>
        </p:spPr>
      </p:pic>
      <p:sp>
        <p:nvSpPr>
          <p:cNvPr id="4" name="テキスト ボックス 3"/>
          <p:cNvSpPr txBox="1"/>
          <p:nvPr/>
        </p:nvSpPr>
        <p:spPr>
          <a:xfrm>
            <a:off x="3680756" y="6102393"/>
            <a:ext cx="8129148" cy="553998"/>
          </a:xfrm>
          <a:prstGeom prst="rect">
            <a:avLst/>
          </a:prstGeom>
          <a:noFill/>
        </p:spPr>
        <p:txBody>
          <a:bodyPr wrap="none" rtlCol="0">
            <a:spAutoFit/>
          </a:bodyPr>
          <a:lstStyle/>
          <a:p>
            <a:pPr defTabSz="457200"/>
            <a:r>
              <a:rPr lang="ja-JP" altLang="en-US" sz="1000" dirty="0">
                <a:solidFill>
                  <a:prstClr val="black"/>
                </a:solidFill>
              </a:rPr>
              <a:t>出典　社会福祉実践の教育・訓練で求められる</a:t>
            </a:r>
          </a:p>
          <a:p>
            <a:pPr defTabSz="457200"/>
            <a:r>
              <a:rPr lang="ja-JP" altLang="en-US" sz="1000" dirty="0">
                <a:solidFill>
                  <a:prstClr val="black"/>
                </a:solidFill>
              </a:rPr>
              <a:t>学習支援システムの提案</a:t>
            </a:r>
            <a:endParaRPr lang="en-US" altLang="ja-JP" sz="1000" dirty="0">
              <a:solidFill>
                <a:prstClr val="black"/>
              </a:solidFill>
            </a:endParaRPr>
          </a:p>
          <a:p>
            <a:pPr defTabSz="457200"/>
            <a:r>
              <a:rPr lang="en-US" altLang="ja-JP" sz="1000" dirty="0">
                <a:solidFill>
                  <a:prstClr val="black"/>
                </a:solidFill>
              </a:rPr>
              <a:t>http://ci.nii.ac.jp/els/110004786387.pdf?id=ART0007524159&amp;type=pdf&amp;lang=jp&amp;host=cinii&amp;order_no=&amp;ppv_type=0&amp;lang_sw=&amp;no=1420691098&amp;cp=</a:t>
            </a:r>
            <a:endParaRPr lang="ja-JP" altLang="en-US" sz="1000" dirty="0">
              <a:solidFill>
                <a:prstClr val="black"/>
              </a:solidFill>
            </a:endParaRPr>
          </a:p>
        </p:txBody>
      </p:sp>
    </p:spTree>
    <p:extLst>
      <p:ext uri="{BB962C8B-B14F-4D97-AF65-F5344CB8AC3E}">
        <p14:creationId xmlns:p14="http://schemas.microsoft.com/office/powerpoint/2010/main" val="843415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メイリオ" panose="020B0604030504040204" pitchFamily="50" charset="-128"/>
                <a:ea typeface="メイリオ" panose="020B0604030504040204" pitchFamily="50" charset="-128"/>
              </a:rPr>
              <a:t>ケース紹介</a:t>
            </a:r>
            <a:endParaRPr kumimoji="1" lang="ja-JP" altLang="en-US" dirty="0">
              <a:latin typeface="メイリオ" panose="020B0604030504040204" pitchFamily="50" charset="-128"/>
              <a:ea typeface="メイリオ" panose="020B0604030504040204" pitchFamily="50" charset="-128"/>
            </a:endParaRPr>
          </a:p>
        </p:txBody>
      </p:sp>
      <p:graphicFrame>
        <p:nvGraphicFramePr>
          <p:cNvPr id="5" name="コンテンツ プレースホルダー 4"/>
          <p:cNvGraphicFramePr>
            <a:graphicFrameLocks noGrp="1"/>
          </p:cNvGraphicFramePr>
          <p:nvPr>
            <p:ph idx="1"/>
            <p:extLst/>
          </p:nvPr>
        </p:nvGraphicFramePr>
        <p:xfrm>
          <a:off x="3804249" y="1684554"/>
          <a:ext cx="7315200" cy="33202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スライド番号プレースホルダー 6"/>
          <p:cNvSpPr>
            <a:spLocks noGrp="1"/>
          </p:cNvSpPr>
          <p:nvPr>
            <p:ph type="sldNum" sz="quarter" idx="12"/>
          </p:nvPr>
        </p:nvSpPr>
        <p:spPr/>
        <p:txBody>
          <a:bodyPr/>
          <a:lstStyle/>
          <a:p>
            <a:fld id="{4FAB73BC-B049-4115-A692-8D63A059BFB8}" type="slidenum">
              <a:rPr lang="en-US" smtClean="0">
                <a:solidFill>
                  <a:srgbClr val="31B6FD"/>
                </a:solidFill>
              </a:rPr>
              <a:pPr/>
              <a:t>8</a:t>
            </a:fld>
            <a:endParaRPr lang="en-US" dirty="0">
              <a:solidFill>
                <a:srgbClr val="31B6FD"/>
              </a:solidFill>
            </a:endParaRPr>
          </a:p>
        </p:txBody>
      </p:sp>
      <p:sp>
        <p:nvSpPr>
          <p:cNvPr id="6" name="フローチャート: 代替処理 5"/>
          <p:cNvSpPr/>
          <p:nvPr/>
        </p:nvSpPr>
        <p:spPr>
          <a:xfrm>
            <a:off x="3933645" y="735648"/>
            <a:ext cx="7056408" cy="776377"/>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457200"/>
            <a:r>
              <a:rPr lang="ja-JP" altLang="en-US" sz="2800" b="1" dirty="0">
                <a:solidFill>
                  <a:prstClr val="black"/>
                </a:solidFill>
              </a:rPr>
              <a:t>教材に盛り込まれる“３つのリアリティ”</a:t>
            </a:r>
          </a:p>
        </p:txBody>
      </p:sp>
      <p:pic>
        <p:nvPicPr>
          <p:cNvPr id="10243"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19602" y="6087141"/>
            <a:ext cx="8029575"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角丸四角形 2"/>
          <p:cNvSpPr/>
          <p:nvPr/>
        </p:nvSpPr>
        <p:spPr>
          <a:xfrm>
            <a:off x="3397956" y="4804914"/>
            <a:ext cx="8351221" cy="1403975"/>
          </a:xfrm>
          <a:prstGeom prst="roundRect">
            <a:avLst/>
          </a:prstGeom>
          <a:solidFill>
            <a:srgbClr val="92D050"/>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defTabSz="457200"/>
            <a:r>
              <a:rPr lang="ja-JP" altLang="en-US" b="1" dirty="0">
                <a:solidFill>
                  <a:prstClr val="white"/>
                </a:solidFill>
                <a:effectLst>
                  <a:outerShdw blurRad="38100" dist="38100" dir="2700000" algn="tl">
                    <a:srgbClr val="000000">
                      <a:alpha val="43137"/>
                    </a:srgbClr>
                  </a:outerShdw>
                </a:effectLst>
              </a:rPr>
              <a:t>没入的リアリティ＝”実践現場で起こっている様々な現象“を最大限に表現し，そこで発生する問題の因果関係を様々な脈絡のなかで学ぶ。</a:t>
            </a:r>
            <a:endParaRPr lang="en-US" altLang="ja-JP" b="1" dirty="0">
              <a:solidFill>
                <a:prstClr val="white"/>
              </a:solidFill>
              <a:effectLst>
                <a:outerShdw blurRad="38100" dist="38100" dir="2700000" algn="tl">
                  <a:srgbClr val="000000">
                    <a:alpha val="43137"/>
                  </a:srgbClr>
                </a:outerShdw>
              </a:effectLst>
            </a:endParaRPr>
          </a:p>
          <a:p>
            <a:pPr algn="ctr" defTabSz="457200"/>
            <a:r>
              <a:rPr lang="ja-JP" altLang="en-US" sz="3200" b="1" dirty="0">
                <a:solidFill>
                  <a:prstClr val="white"/>
                </a:solidFill>
                <a:effectLst>
                  <a:outerShdw blurRad="38100" dist="38100" dir="2700000" algn="tl">
                    <a:srgbClr val="000000">
                      <a:alpha val="43137"/>
                    </a:srgbClr>
                  </a:outerShdw>
                </a:effectLst>
              </a:rPr>
              <a:t>マイクロワールド</a:t>
            </a:r>
          </a:p>
        </p:txBody>
      </p:sp>
      <p:sp>
        <p:nvSpPr>
          <p:cNvPr id="4" name="右矢印 3"/>
          <p:cNvSpPr/>
          <p:nvPr/>
        </p:nvSpPr>
        <p:spPr>
          <a:xfrm>
            <a:off x="5091289" y="5585923"/>
            <a:ext cx="767644" cy="474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ja-JP" altLang="en-US">
              <a:solidFill>
                <a:prstClr val="white"/>
              </a:solidFill>
            </a:endParaRPr>
          </a:p>
        </p:txBody>
      </p:sp>
    </p:spTree>
    <p:extLst>
      <p:ext uri="{BB962C8B-B14F-4D97-AF65-F5344CB8AC3E}">
        <p14:creationId xmlns:p14="http://schemas.microsoft.com/office/powerpoint/2010/main" val="2877150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3" grpId="0" animBg="1"/>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メイリオ" panose="020B0604030504040204" pitchFamily="50" charset="-128"/>
                <a:ea typeface="メイリオ" panose="020B0604030504040204" pitchFamily="50" charset="-128"/>
              </a:rPr>
              <a:t>ケース紹介</a:t>
            </a:r>
            <a:r>
              <a:rPr kumimoji="1" lang="en-US" altLang="ja-JP" dirty="0" smtClean="0">
                <a:latin typeface="メイリオ" panose="020B0604030504040204" pitchFamily="50" charset="-128"/>
                <a:ea typeface="メイリオ" panose="020B0604030504040204" pitchFamily="50" charset="-128"/>
              </a:rPr>
              <a:t/>
            </a:r>
            <a:br>
              <a:rPr kumimoji="1" lang="en-US" altLang="ja-JP" dirty="0" smtClean="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社会福祉士課程</a:t>
            </a:r>
            <a:r>
              <a:rPr lang="ja-JP" altLang="en-US" sz="2400" dirty="0" smtClean="0">
                <a:latin typeface="メイリオ" panose="020B0604030504040204" pitchFamily="50" charset="-128"/>
                <a:ea typeface="メイリオ" panose="020B0604030504040204" pitchFamily="50" charset="-128"/>
              </a:rPr>
              <a:t>に</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在籍</a:t>
            </a:r>
            <a:r>
              <a:rPr lang="ja-JP" altLang="en-US" sz="2400" dirty="0">
                <a:latin typeface="メイリオ" panose="020B0604030504040204" pitchFamily="50" charset="-128"/>
                <a:ea typeface="メイリオ" panose="020B0604030504040204" pitchFamily="50" charset="-128"/>
              </a:rPr>
              <a:t>する児童福祉施設実習の</a:t>
            </a:r>
            <a:r>
              <a:rPr lang="ja-JP" altLang="en-US" sz="2400" dirty="0" smtClean="0">
                <a:latin typeface="メイリオ" panose="020B0604030504040204" pitchFamily="50" charset="-128"/>
                <a:ea typeface="メイリオ" panose="020B0604030504040204" pitchFamily="50" charset="-128"/>
              </a:rPr>
              <a:t>予定者への</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シミュレーション</a:t>
            </a:r>
            <a:endParaRPr kumimoji="1" lang="ja-JP" altLang="en-US" sz="2400" dirty="0">
              <a:latin typeface="メイリオ" panose="020B0604030504040204" pitchFamily="50" charset="-128"/>
              <a:ea typeface="メイリオ" panose="020B0604030504040204" pitchFamily="50" charset="-128"/>
            </a:endParaRPr>
          </a:p>
        </p:txBody>
      </p:sp>
      <p:pic>
        <p:nvPicPr>
          <p:cNvPr id="6" name="コンテンツ プレースホルダー 5"/>
          <p:cNvPicPr>
            <a:picLocks noGrp="1" noChangeAspect="1"/>
          </p:cNvPicPr>
          <p:nvPr>
            <p:ph idx="1"/>
          </p:nvPr>
        </p:nvPicPr>
        <p:blipFill rotWithShape="1">
          <a:blip r:embed="rId2"/>
          <a:srcRect l="13746" b="18958"/>
          <a:stretch/>
        </p:blipFill>
        <p:spPr>
          <a:xfrm>
            <a:off x="4541096" y="1915542"/>
            <a:ext cx="5517578" cy="3762769"/>
          </a:xfrm>
          <a:prstGeom prst="rect">
            <a:avLst/>
          </a:prstGeom>
        </p:spPr>
      </p:pic>
      <p:sp>
        <p:nvSpPr>
          <p:cNvPr id="5" name="スライド番号プレースホルダー 4"/>
          <p:cNvSpPr>
            <a:spLocks noGrp="1"/>
          </p:cNvSpPr>
          <p:nvPr>
            <p:ph type="sldNum" sz="quarter" idx="12"/>
          </p:nvPr>
        </p:nvSpPr>
        <p:spPr/>
        <p:txBody>
          <a:bodyPr/>
          <a:lstStyle/>
          <a:p>
            <a:fld id="{4FAB73BC-B049-4115-A692-8D63A059BFB8}" type="slidenum">
              <a:rPr lang="en-US" smtClean="0">
                <a:solidFill>
                  <a:srgbClr val="31B6FD"/>
                </a:solidFill>
              </a:rPr>
              <a:pPr/>
              <a:t>9</a:t>
            </a:fld>
            <a:endParaRPr lang="en-US" dirty="0">
              <a:solidFill>
                <a:srgbClr val="31B6FD"/>
              </a:solidFill>
            </a:endParaRPr>
          </a:p>
        </p:txBody>
      </p:sp>
      <p:sp>
        <p:nvSpPr>
          <p:cNvPr id="10" name="テキスト ボックス 9"/>
          <p:cNvSpPr txBox="1"/>
          <p:nvPr/>
        </p:nvSpPr>
        <p:spPr>
          <a:xfrm>
            <a:off x="3677494" y="739580"/>
            <a:ext cx="6629262" cy="954107"/>
          </a:xfrm>
          <a:prstGeom prst="rect">
            <a:avLst/>
          </a:prstGeom>
          <a:noFill/>
        </p:spPr>
        <p:txBody>
          <a:bodyPr wrap="square" rtlCol="0">
            <a:spAutoFit/>
          </a:bodyPr>
          <a:lstStyle/>
          <a:p>
            <a:pPr defTabSz="457200"/>
            <a:r>
              <a:rPr kumimoji="0" lang="ja-JP" altLang="en-US" sz="2800" b="1" dirty="0">
                <a:solidFill>
                  <a:prstClr val="black"/>
                </a:solidFill>
                <a:latin typeface="メイリオ" panose="020B0604030504040204" pitchFamily="50" charset="-128"/>
              </a:rPr>
              <a:t>実習先玄関での子ども達との関わり場面</a:t>
            </a:r>
            <a:r>
              <a:rPr kumimoji="0" lang="en-US" altLang="ja-JP" sz="2800" b="1" dirty="0">
                <a:solidFill>
                  <a:prstClr val="black"/>
                </a:solidFill>
                <a:latin typeface="メイリオ" panose="020B0604030504040204" pitchFamily="50" charset="-128"/>
              </a:rPr>
              <a:t>(</a:t>
            </a:r>
            <a:r>
              <a:rPr kumimoji="0" lang="ja-JP" altLang="en-US" sz="2800" b="1" dirty="0">
                <a:solidFill>
                  <a:prstClr val="black"/>
                </a:solidFill>
                <a:latin typeface="メイリオ" panose="020B0604030504040204" pitchFamily="50" charset="-128"/>
              </a:rPr>
              <a:t>出勤時</a:t>
            </a:r>
            <a:r>
              <a:rPr kumimoji="0" lang="en-US" altLang="ja-JP" sz="2000" b="1" dirty="0">
                <a:solidFill>
                  <a:prstClr val="black"/>
                </a:solidFill>
                <a:latin typeface="メイリオ" panose="020B0604030504040204" pitchFamily="50" charset="-128"/>
              </a:rPr>
              <a:t>)</a:t>
            </a:r>
            <a:endParaRPr kumimoji="0" lang="ja-JP" altLang="en-US" sz="2000" b="1" dirty="0">
              <a:solidFill>
                <a:prstClr val="black"/>
              </a:solidFill>
              <a:latin typeface="メイリオ" panose="020B0604030504040204" pitchFamily="50" charset="-128"/>
            </a:endParaRPr>
          </a:p>
        </p:txBody>
      </p:sp>
      <p:sp>
        <p:nvSpPr>
          <p:cNvPr id="3" name="雲形吹き出し 2"/>
          <p:cNvSpPr/>
          <p:nvPr/>
        </p:nvSpPr>
        <p:spPr>
          <a:xfrm>
            <a:off x="8904111" y="1490487"/>
            <a:ext cx="2805289" cy="1467200"/>
          </a:xfrm>
          <a:prstGeom prst="cloudCallout">
            <a:avLst>
              <a:gd name="adj1" fmla="val -34377"/>
              <a:gd name="adj2" fmla="val 85119"/>
            </a:avLst>
          </a:prstGeom>
          <a:ln w="38100">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457200"/>
            <a:r>
              <a:rPr lang="ja-JP" altLang="en-US" b="1" dirty="0">
                <a:solidFill>
                  <a:prstClr val="black"/>
                </a:solidFill>
              </a:rPr>
              <a:t>朝、子供たちにはどう声をかけようかな</a:t>
            </a: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1089" y="6080390"/>
            <a:ext cx="8029575"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雲形吹き出し 3"/>
          <p:cNvSpPr/>
          <p:nvPr/>
        </p:nvSpPr>
        <p:spPr>
          <a:xfrm>
            <a:off x="3677494" y="4989689"/>
            <a:ext cx="2994239" cy="1377245"/>
          </a:xfrm>
          <a:prstGeom prst="cloudCallout">
            <a:avLst>
              <a:gd name="adj1" fmla="val 42389"/>
              <a:gd name="adj2" fmla="val -80123"/>
            </a:avLst>
          </a:prstGeom>
          <a:ln w="38100">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457200"/>
            <a:r>
              <a:rPr lang="ja-JP" altLang="en-US" b="1" dirty="0">
                <a:solidFill>
                  <a:prstClr val="black"/>
                </a:solidFill>
              </a:rPr>
              <a:t>　まだ眠そうだな、元気がないのかな？</a:t>
            </a:r>
            <a:endParaRPr lang="en-US" altLang="ja-JP" b="1" dirty="0">
              <a:solidFill>
                <a:prstClr val="black"/>
              </a:solidFill>
            </a:endParaRPr>
          </a:p>
        </p:txBody>
      </p:sp>
      <p:sp>
        <p:nvSpPr>
          <p:cNvPr id="9" name="円/楕円 8"/>
          <p:cNvSpPr/>
          <p:nvPr/>
        </p:nvSpPr>
        <p:spPr>
          <a:xfrm>
            <a:off x="3849510" y="2609385"/>
            <a:ext cx="7696545" cy="2463730"/>
          </a:xfrm>
          <a:prstGeom prst="ellipse">
            <a:avLst/>
          </a:prstGeom>
          <a:ln/>
        </p:spPr>
        <p:style>
          <a:lnRef idx="1">
            <a:schemeClr val="accent1"/>
          </a:lnRef>
          <a:fillRef idx="2">
            <a:schemeClr val="accent1"/>
          </a:fillRef>
          <a:effectRef idx="1">
            <a:schemeClr val="accent1"/>
          </a:effectRef>
          <a:fontRef idx="minor">
            <a:schemeClr val="dk1"/>
          </a:fontRef>
        </p:style>
        <p:txBody>
          <a:bodyPr rtlCol="0" anchor="ctr"/>
          <a:lstStyle/>
          <a:p>
            <a:pPr algn="just" defTabSz="457200"/>
            <a:r>
              <a:rPr lang="ja-JP" altLang="en-US" b="1" dirty="0">
                <a:solidFill>
                  <a:prstClr val="black"/>
                </a:solidFill>
              </a:rPr>
              <a:t>起こりうる状況や問題に事前に触れておくこと</a:t>
            </a:r>
            <a:r>
              <a:rPr lang="ja-JP" altLang="en-US" b="1" dirty="0" smtClean="0">
                <a:solidFill>
                  <a:prstClr val="black"/>
                </a:solidFill>
              </a:rPr>
              <a:t>で</a:t>
            </a:r>
            <a:endParaRPr lang="en-US" altLang="ja-JP" b="1" dirty="0" smtClean="0">
              <a:solidFill>
                <a:prstClr val="black"/>
              </a:solidFill>
            </a:endParaRPr>
          </a:p>
          <a:p>
            <a:pPr algn="just" defTabSz="457200"/>
            <a:r>
              <a:rPr lang="ja-JP" altLang="en-US" b="1" dirty="0" smtClean="0">
                <a:solidFill>
                  <a:prstClr val="black"/>
                </a:solidFill>
              </a:rPr>
              <a:t>本番</a:t>
            </a:r>
            <a:r>
              <a:rPr lang="ja-JP" altLang="en-US" b="1" dirty="0">
                <a:solidFill>
                  <a:prstClr val="black"/>
                </a:solidFill>
              </a:rPr>
              <a:t>の意思決定をスムーズに行うことができる。</a:t>
            </a:r>
            <a:endParaRPr lang="en-US" altLang="ja-JP" b="1" dirty="0">
              <a:solidFill>
                <a:prstClr val="black"/>
              </a:solidFill>
            </a:endParaRPr>
          </a:p>
          <a:p>
            <a:pPr algn="ctr" defTabSz="457200"/>
            <a:r>
              <a:rPr lang="ja-JP" altLang="en-US" sz="3200" b="1" dirty="0">
                <a:solidFill>
                  <a:prstClr val="black"/>
                </a:solidFill>
              </a:rPr>
              <a:t>＝</a:t>
            </a:r>
            <a:r>
              <a:rPr lang="ja-JP" altLang="en-US" sz="3200" b="1" dirty="0">
                <a:solidFill>
                  <a:prstClr val="black"/>
                </a:solidFill>
                <a:effectLst>
                  <a:outerShdw blurRad="38100" dist="38100" dir="2700000" algn="tl">
                    <a:srgbClr val="000000">
                      <a:alpha val="43137"/>
                    </a:srgbClr>
                  </a:outerShdw>
                </a:effectLst>
              </a:rPr>
              <a:t>マイクロワールドによる</a:t>
            </a:r>
            <a:endParaRPr lang="en-US" altLang="ja-JP" sz="3200" b="1" dirty="0">
              <a:solidFill>
                <a:prstClr val="black"/>
              </a:solidFill>
              <a:effectLst>
                <a:outerShdw blurRad="38100" dist="38100" dir="2700000" algn="tl">
                  <a:srgbClr val="000000">
                    <a:alpha val="43137"/>
                  </a:srgbClr>
                </a:outerShdw>
              </a:effectLst>
            </a:endParaRPr>
          </a:p>
          <a:p>
            <a:pPr algn="ctr" defTabSz="457200"/>
            <a:r>
              <a:rPr lang="ja-JP" altLang="en-US" sz="3200" b="1" dirty="0">
                <a:solidFill>
                  <a:prstClr val="black"/>
                </a:solidFill>
                <a:effectLst>
                  <a:outerShdw blurRad="38100" dist="38100" dir="2700000" algn="tl">
                    <a:srgbClr val="000000">
                      <a:alpha val="43137"/>
                    </a:srgbClr>
                  </a:outerShdw>
                </a:effectLst>
              </a:rPr>
              <a:t>未来の学習</a:t>
            </a:r>
            <a:endParaRPr lang="en-US" altLang="ja-JP" sz="3200" b="1" dirty="0">
              <a:solidFill>
                <a:prstClr val="black"/>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31233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9"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フレーム">
  <a:themeElements>
    <a:clrScheme name="フレーム">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フレーム">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xmlns="" name="Frame" id="{F226E7A2-7162-461C-9490-D27D9DC04E43}" vid="{39D77354-939E-4A26-AE51-B3F9618B14B7}"/>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TotalTime>
  <Words>341</Words>
  <Application>Microsoft Office PowerPoint</Application>
  <PresentationFormat>ユーザー設定</PresentationFormat>
  <Paragraphs>67</Paragraphs>
  <Slides>10</Slides>
  <Notes>1</Notes>
  <HiddenSlides>0</HiddenSlides>
  <MMClips>0</MMClips>
  <ScaleCrop>false</ScaleCrop>
  <HeadingPairs>
    <vt:vector size="4" baseType="variant">
      <vt:variant>
        <vt:lpstr>テーマ</vt:lpstr>
      </vt:variant>
      <vt:variant>
        <vt:i4>2</vt:i4>
      </vt:variant>
      <vt:variant>
        <vt:lpstr>スライド タイトル</vt:lpstr>
      </vt:variant>
      <vt:variant>
        <vt:i4>10</vt:i4>
      </vt:variant>
    </vt:vector>
  </HeadingPairs>
  <TitlesOfParts>
    <vt:vector size="12" baseType="lpstr">
      <vt:lpstr>Office テーマ</vt:lpstr>
      <vt:lpstr>フレーム</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ケース紹介</vt:lpstr>
      <vt:lpstr>ケース紹介</vt:lpstr>
      <vt:lpstr>ケース紹介</vt:lpstr>
      <vt:lpstr>ケース紹介 社会福祉士課程に 在籍する児童福祉施設実習の予定者への シミュレーション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梅木美幸</dc:creator>
  <cp:lastModifiedBy>経営学実験室</cp:lastModifiedBy>
  <cp:revision>12</cp:revision>
  <dcterms:created xsi:type="dcterms:W3CDTF">2015-01-09T02:41:05Z</dcterms:created>
  <dcterms:modified xsi:type="dcterms:W3CDTF">2015-01-22T08:03:05Z</dcterms:modified>
</cp:coreProperties>
</file>