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6" r:id="rId4"/>
    <p:sldId id="261" r:id="rId5"/>
    <p:sldId id="264" r:id="rId6"/>
    <p:sldId id="265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ECC"/>
    <a:srgbClr val="006600"/>
    <a:srgbClr val="339933"/>
    <a:srgbClr val="FFFF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3699" autoAdjust="0"/>
  </p:normalViewPr>
  <p:slideViewPr>
    <p:cSldViewPr snapToGrid="0">
      <p:cViewPr varScale="1">
        <p:scale>
          <a:sx n="66" d="100"/>
          <a:sy n="66" d="100"/>
        </p:scale>
        <p:origin x="9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75E1B-9AA0-485E-BBB2-235D458EE3E6}" type="datetimeFigureOut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4549E-5BD8-49BE-836A-AE10BB6CE75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9158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4549E-5BD8-49BE-836A-AE10BB6CE750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7161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4549E-5BD8-49BE-836A-AE10BB6CE750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9576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4549E-5BD8-49BE-836A-AE10BB6CE750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826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6FA5A-B3FF-4EB2-AA0E-CC5C59A6C579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635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524-D8B1-4301-8EC3-C918E564B008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8448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0210-A66D-4064-83BF-7B4BB643ABFD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73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1CE7-E807-4118-8AB1-20F7EDD932A2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099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2C43-5896-4CAC-8E0C-8A8750FB1D8E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530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6B061-0910-4CA5-9823-D6BC205F43BE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576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2615-B3BB-4482-96F9-C73FF1466789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1903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BEBE-573A-4617-9B5F-A83C13EBE74C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544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AB19-8214-4BCC-BB9A-389E1FB75CD3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644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572B-ECF2-423F-AF13-C0296B120946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26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503F5-A8BC-43F9-9567-77ADF7C49CBE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610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dirty="0" smtClean="0"/>
              <a:t>図を追加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F374-256A-4635-9D06-607E7ADDF11C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685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51BD8-6C53-4BF2-B231-43FD427F23D1}" type="datetime1">
              <a:rPr kumimoji="1" lang="ja-JP" altLang="en-US" smtClean="0"/>
              <a:t>2014/11/12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E907A-49DB-42F4-89E5-DFA7BD89A32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09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g"/><Relationship Id="rId1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g"/><Relationship Id="rId1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洋書ディスプレイ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07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7353300" y="1238250"/>
            <a:ext cx="4171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rgbClr val="006600"/>
                </a:solidFill>
                <a:latin typeface="+mj-ea"/>
                <a:ea typeface="+mj-ea"/>
              </a:rPr>
              <a:t>第７</a:t>
            </a:r>
            <a:r>
              <a:rPr lang="ja-JP" altLang="en-US" sz="6000" dirty="0" smtClean="0">
                <a:solidFill>
                  <a:srgbClr val="006600"/>
                </a:solidFill>
                <a:latin typeface="+mj-ea"/>
                <a:ea typeface="+mj-ea"/>
              </a:rPr>
              <a:t>・８</a:t>
            </a:r>
            <a:r>
              <a:rPr kumimoji="1" lang="ja-JP" altLang="en-US" sz="6000" dirty="0" smtClean="0">
                <a:solidFill>
                  <a:srgbClr val="006600"/>
                </a:solidFill>
                <a:latin typeface="+mj-ea"/>
                <a:ea typeface="+mj-ea"/>
              </a:rPr>
              <a:t>章</a:t>
            </a:r>
            <a:endParaRPr kumimoji="1" lang="en-US" altLang="ja-JP" sz="6000" dirty="0" smtClean="0">
              <a:solidFill>
                <a:srgbClr val="006600"/>
              </a:solidFill>
              <a:latin typeface="+mj-ea"/>
              <a:ea typeface="+mj-ea"/>
            </a:endParaRPr>
          </a:p>
          <a:p>
            <a:r>
              <a:rPr lang="ja-JP" altLang="en-US" sz="6000" dirty="0">
                <a:solidFill>
                  <a:srgbClr val="006600"/>
                </a:solidFill>
                <a:latin typeface="+mj-ea"/>
                <a:ea typeface="+mj-ea"/>
              </a:rPr>
              <a:t>振り返</a:t>
            </a:r>
            <a:r>
              <a:rPr lang="ja-JP" altLang="en-US" sz="6000" dirty="0" smtClean="0">
                <a:solidFill>
                  <a:srgbClr val="006600"/>
                </a:solidFill>
                <a:latin typeface="+mj-ea"/>
                <a:ea typeface="+mj-ea"/>
              </a:rPr>
              <a:t>り</a:t>
            </a:r>
            <a:endParaRPr kumimoji="1" lang="en-US" altLang="ja-JP" sz="6000" dirty="0" smtClean="0">
              <a:solidFill>
                <a:srgbClr val="006600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48850" y="3015317"/>
            <a:ext cx="4381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>
                <a:solidFill>
                  <a:srgbClr val="339933"/>
                </a:solidFill>
              </a:rPr>
              <a:t>d</a:t>
            </a:r>
            <a:r>
              <a:rPr kumimoji="1" lang="en-US" altLang="ja-JP" sz="4000" dirty="0" smtClean="0">
                <a:solidFill>
                  <a:srgbClr val="339933"/>
                </a:solidFill>
              </a:rPr>
              <a:t>yson  </a:t>
            </a:r>
            <a:r>
              <a:rPr kumimoji="1" lang="en-US" altLang="ja-JP" sz="2400" dirty="0" smtClean="0">
                <a:solidFill>
                  <a:srgbClr val="339933"/>
                </a:solidFill>
              </a:rPr>
              <a:t> </a:t>
            </a:r>
            <a:endParaRPr kumimoji="1" lang="ja-JP" altLang="en-US" sz="2400" dirty="0">
              <a:solidFill>
                <a:srgbClr val="339933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001250" y="309056"/>
            <a:ext cx="18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387EE24-BA03-456D-BDA4-5AF1F413BE24}" type="datetime1">
              <a:rPr kumimoji="1" lang="ja-JP" altLang="en-US" sz="2400" smtClean="0">
                <a:solidFill>
                  <a:schemeClr val="bg1">
                    <a:lumMod val="50000"/>
                  </a:schemeClr>
                </a:solidFill>
              </a:rPr>
              <a:t>2014/11/12</a:t>
            </a:fld>
            <a:endParaRPr kumimoji="1" lang="ja-JP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864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http://pds.exblog.jp/pds/1/201211/04/75/a0299175_2032435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" t="23486" r="-235" b="71667"/>
          <a:stretch/>
        </p:blipFill>
        <p:spPr bwMode="auto">
          <a:xfrm>
            <a:off x="1" y="6476205"/>
            <a:ext cx="12192000" cy="38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pds.exblog.jp/pds/1/201211/04/75/a0299175_2032435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" t="39449" r="234" b="44346"/>
          <a:stretch/>
        </p:blipFill>
        <p:spPr bwMode="auto">
          <a:xfrm>
            <a:off x="1" y="0"/>
            <a:ext cx="121920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" y="6459932"/>
            <a:ext cx="12191999" cy="361553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" y="0"/>
            <a:ext cx="12191999" cy="12954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400" dirty="0" smtClean="0">
                <a:solidFill>
                  <a:srgbClr val="006600"/>
                </a:solidFill>
              </a:rPr>
              <a:t>　第</a:t>
            </a:r>
            <a:r>
              <a:rPr lang="ja-JP" altLang="en-US" sz="4400" dirty="0">
                <a:solidFill>
                  <a:srgbClr val="006600"/>
                </a:solidFill>
              </a:rPr>
              <a:t>７</a:t>
            </a:r>
            <a:r>
              <a:rPr kumimoji="1" lang="ja-JP" altLang="en-US" sz="4400" dirty="0" smtClean="0">
                <a:solidFill>
                  <a:srgbClr val="006600"/>
                </a:solidFill>
              </a:rPr>
              <a:t>章</a:t>
            </a:r>
            <a:r>
              <a:rPr kumimoji="1" lang="ja-JP" altLang="en-US" sz="4400" dirty="0" smtClean="0">
                <a:solidFill>
                  <a:srgbClr val="006600"/>
                </a:solidFill>
              </a:rPr>
              <a:t>｜</a:t>
            </a:r>
            <a:r>
              <a:rPr lang="ja-JP" altLang="en-US" sz="4400" dirty="0">
                <a:solidFill>
                  <a:srgbClr val="006600"/>
                </a:solidFill>
              </a:rPr>
              <a:t>要点</a:t>
            </a:r>
            <a:endParaRPr kumimoji="1" lang="ja-JP" altLang="en-US" sz="4400" dirty="0">
              <a:solidFill>
                <a:srgbClr val="0066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315450" y="6456360"/>
            <a:ext cx="2743200" cy="365125"/>
          </a:xfrm>
        </p:spPr>
        <p:txBody>
          <a:bodyPr/>
          <a:lstStyle/>
          <a:p>
            <a:fld id="{E81E907A-49DB-42F4-89E5-DFA7BD89A32E}" type="slidenum">
              <a:rPr kumimoji="1" lang="ja-JP" altLang="en-US" sz="2400" smtClean="0">
                <a:solidFill>
                  <a:srgbClr val="006600"/>
                </a:solidFill>
              </a:rPr>
              <a:t>2</a:t>
            </a:fld>
            <a:endParaRPr kumimoji="1" lang="ja-JP" altLang="en-US" sz="2400" dirty="0">
              <a:solidFill>
                <a:srgbClr val="0066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7650" y="6504941"/>
            <a:ext cx="127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6600"/>
                </a:solidFill>
              </a:rPr>
              <a:t>P.133~134</a:t>
            </a:r>
            <a:endParaRPr kumimoji="1" lang="ja-JP" altLang="en-US" dirty="0">
              <a:solidFill>
                <a:srgbClr val="0066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49015" y="2812265"/>
            <a:ext cx="116776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 smtClean="0"/>
              <a:t>システム原型を利用して、</a:t>
            </a:r>
            <a:endParaRPr lang="en-US" altLang="ja-JP" sz="6600" dirty="0" smtClean="0"/>
          </a:p>
          <a:p>
            <a:r>
              <a:rPr lang="ja-JP" altLang="en-US" sz="6600" dirty="0" smtClean="0"/>
              <a:t>真のレバレッジを見出そう！</a:t>
            </a:r>
            <a:endParaRPr lang="en-US" altLang="ja-JP" sz="6600" dirty="0"/>
          </a:p>
        </p:txBody>
      </p:sp>
    </p:spTree>
    <p:extLst>
      <p:ext uri="{BB962C8B-B14F-4D97-AF65-F5344CB8AC3E}">
        <p14:creationId xmlns:p14="http://schemas.microsoft.com/office/powerpoint/2010/main" val="20344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http://pds.exblog.jp/pds/1/201211/04/75/a0299175_2032435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" t="23486" r="-235" b="71667"/>
          <a:stretch/>
        </p:blipFill>
        <p:spPr bwMode="auto">
          <a:xfrm>
            <a:off x="1" y="6476205"/>
            <a:ext cx="12192000" cy="38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pds.exblog.jp/pds/1/201211/04/75/a0299175_2032435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" t="39449" r="234" b="44346"/>
          <a:stretch/>
        </p:blipFill>
        <p:spPr bwMode="auto">
          <a:xfrm>
            <a:off x="1" y="0"/>
            <a:ext cx="121920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" y="6459932"/>
            <a:ext cx="12191999" cy="361553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" y="0"/>
            <a:ext cx="12191999" cy="12954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400" dirty="0" smtClean="0">
                <a:solidFill>
                  <a:srgbClr val="006600"/>
                </a:solidFill>
              </a:rPr>
              <a:t>　第</a:t>
            </a:r>
            <a:r>
              <a:rPr lang="ja-JP" altLang="en-US" sz="4400" dirty="0">
                <a:solidFill>
                  <a:srgbClr val="006600"/>
                </a:solidFill>
              </a:rPr>
              <a:t>７</a:t>
            </a:r>
            <a:r>
              <a:rPr kumimoji="1" lang="ja-JP" altLang="en-US" sz="4400" dirty="0" smtClean="0">
                <a:solidFill>
                  <a:srgbClr val="006600"/>
                </a:solidFill>
              </a:rPr>
              <a:t>章</a:t>
            </a:r>
            <a:r>
              <a:rPr kumimoji="1" lang="ja-JP" altLang="en-US" sz="4400" dirty="0" smtClean="0">
                <a:solidFill>
                  <a:srgbClr val="006600"/>
                </a:solidFill>
              </a:rPr>
              <a:t>｜ケーススタディ</a:t>
            </a:r>
            <a:endParaRPr kumimoji="1" lang="ja-JP" altLang="en-US" sz="4400" dirty="0">
              <a:solidFill>
                <a:srgbClr val="0066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315450" y="6456360"/>
            <a:ext cx="2743200" cy="365125"/>
          </a:xfrm>
        </p:spPr>
        <p:txBody>
          <a:bodyPr/>
          <a:lstStyle/>
          <a:p>
            <a:fld id="{E81E907A-49DB-42F4-89E5-DFA7BD89A32E}" type="slidenum">
              <a:rPr kumimoji="1" lang="ja-JP" altLang="en-US" sz="2400" smtClean="0">
                <a:solidFill>
                  <a:srgbClr val="006600"/>
                </a:solidFill>
              </a:rPr>
              <a:t>3</a:t>
            </a:fld>
            <a:endParaRPr kumimoji="1" lang="ja-JP" altLang="en-US" sz="2400" dirty="0">
              <a:solidFill>
                <a:srgbClr val="0066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7650" y="6504941"/>
            <a:ext cx="127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6600"/>
                </a:solidFill>
              </a:rPr>
              <a:t>P.133~134</a:t>
            </a:r>
            <a:endParaRPr kumimoji="1" lang="ja-JP" altLang="en-US" dirty="0">
              <a:solidFill>
                <a:srgbClr val="0066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49015" y="2812265"/>
            <a:ext cx="116776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 smtClean="0"/>
              <a:t>ワンダーテック</a:t>
            </a:r>
            <a:r>
              <a:rPr lang="ja-JP" altLang="en-US" sz="6600" dirty="0"/>
              <a:t>社</a:t>
            </a:r>
            <a:r>
              <a:rPr lang="ja-JP" altLang="en-US" sz="6600" dirty="0" smtClean="0"/>
              <a:t>の例</a:t>
            </a:r>
            <a:endParaRPr lang="en-US" altLang="ja-JP" sz="6600" dirty="0" smtClean="0"/>
          </a:p>
          <a:p>
            <a:r>
              <a:rPr lang="ja-JP" altLang="en-US" sz="6600" dirty="0" smtClean="0"/>
              <a:t>「成長と投資不足」</a:t>
            </a:r>
            <a:endParaRPr lang="en-US" altLang="ja-JP" sz="6600" dirty="0" smtClean="0"/>
          </a:p>
        </p:txBody>
      </p:sp>
    </p:spTree>
    <p:extLst>
      <p:ext uri="{BB962C8B-B14F-4D97-AF65-F5344CB8AC3E}">
        <p14:creationId xmlns:p14="http://schemas.microsoft.com/office/powerpoint/2010/main" val="3376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74971">
            <a:off x="10301551" y="5297387"/>
            <a:ext cx="811232" cy="1167241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4623">
            <a:off x="8724110" y="5188848"/>
            <a:ext cx="1310478" cy="105464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9050">
            <a:off x="4909443" y="5153189"/>
            <a:ext cx="1612557" cy="1297755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2305">
            <a:off x="6279255" y="3088997"/>
            <a:ext cx="655553" cy="97678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363">
            <a:off x="5065674" y="3516965"/>
            <a:ext cx="1612557" cy="129775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1130">
            <a:off x="4935925" y="1604650"/>
            <a:ext cx="655553" cy="97678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15016">
            <a:off x="6233336" y="-767690"/>
            <a:ext cx="2218160" cy="319159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6328">
            <a:off x="3559884" y="2121573"/>
            <a:ext cx="1701870" cy="136963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363">
            <a:off x="2149747" y="336734"/>
            <a:ext cx="1771476" cy="142565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14" y="1905509"/>
            <a:ext cx="630564" cy="8260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453" y="1858722"/>
            <a:ext cx="1057275" cy="68370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585" y="4489856"/>
            <a:ext cx="1057275" cy="683705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615891" y="3849678"/>
            <a:ext cx="980795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収益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13494" y="991775"/>
            <a:ext cx="1271889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受注数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016280" y="2711099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受注残高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049043" y="3449111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配達</a:t>
            </a:r>
            <a:r>
              <a:rPr lang="ja-JP" altLang="en-US" sz="2800" dirty="0">
                <a:solidFill>
                  <a:schemeClr val="tx1"/>
                </a:solidFill>
              </a:rPr>
              <a:t>時間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32971" y="1410814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営業人員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868157" y="974608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販売不振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872906" y="4563371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生産能力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63766" y="5597377"/>
            <a:ext cx="1680973" cy="11240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生産能力拡大計画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295644" y="6081297"/>
            <a:ext cx="2243004" cy="640178"/>
          </a:xfrm>
          <a:prstGeom prst="rect">
            <a:avLst/>
          </a:prstGeom>
          <a:solidFill>
            <a:srgbClr val="FEDE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長期的</a:t>
            </a:r>
            <a:r>
              <a:rPr lang="ja-JP" altLang="en-US" sz="2800" dirty="0">
                <a:solidFill>
                  <a:schemeClr val="tx1"/>
                </a:solidFill>
              </a:rPr>
              <a:t>計画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9570680" y="4403919"/>
            <a:ext cx="2272977" cy="7696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配達時間短縮の必要性を認識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0311662" y="5854080"/>
            <a:ext cx="1531995" cy="834798"/>
          </a:xfrm>
          <a:prstGeom prst="rect">
            <a:avLst/>
          </a:prstGeom>
          <a:solidFill>
            <a:srgbClr val="FEDE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配達時間基準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96503">
            <a:off x="1399273" y="2368221"/>
            <a:ext cx="1575020" cy="126754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85321">
            <a:off x="8930323" y="1739218"/>
            <a:ext cx="1377656" cy="2052739"/>
          </a:xfrm>
          <a:prstGeom prst="rect">
            <a:avLst/>
          </a:prstGeom>
        </p:spPr>
      </p:pic>
      <p:sp>
        <p:nvSpPr>
          <p:cNvPr id="29" name="爆発 1 28"/>
          <p:cNvSpPr/>
          <p:nvPr/>
        </p:nvSpPr>
        <p:spPr>
          <a:xfrm>
            <a:off x="9039852" y="2063030"/>
            <a:ext cx="1884695" cy="1070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遅れ</a:t>
            </a:r>
            <a:endParaRPr kumimoji="1" lang="ja-JP" altLang="en-US" sz="3200" dirty="0"/>
          </a:p>
        </p:txBody>
      </p:sp>
      <p:sp>
        <p:nvSpPr>
          <p:cNvPr id="32" name="爆発 1 31"/>
          <p:cNvSpPr/>
          <p:nvPr/>
        </p:nvSpPr>
        <p:spPr>
          <a:xfrm>
            <a:off x="4567677" y="5335678"/>
            <a:ext cx="1884695" cy="1070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遅れ</a:t>
            </a:r>
            <a:endParaRPr kumimoji="1" lang="ja-JP" altLang="en-US" sz="32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6723">
            <a:off x="8948444" y="3495303"/>
            <a:ext cx="1314024" cy="1057501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20604">
            <a:off x="5104598" y="5494278"/>
            <a:ext cx="1222245" cy="1758627"/>
          </a:xfrm>
          <a:prstGeom prst="rect">
            <a:avLst/>
          </a:prstGeom>
        </p:spPr>
      </p:pic>
      <p:sp>
        <p:nvSpPr>
          <p:cNvPr id="37" name="上矢印 36"/>
          <p:cNvSpPr/>
          <p:nvPr/>
        </p:nvSpPr>
        <p:spPr>
          <a:xfrm>
            <a:off x="1136325" y="1315919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上矢印 37"/>
          <p:cNvSpPr/>
          <p:nvPr/>
        </p:nvSpPr>
        <p:spPr>
          <a:xfrm>
            <a:off x="2807911" y="3712671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上矢印 38"/>
          <p:cNvSpPr/>
          <p:nvPr/>
        </p:nvSpPr>
        <p:spPr>
          <a:xfrm>
            <a:off x="4429547" y="855397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135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74971">
            <a:off x="10301551" y="5297387"/>
            <a:ext cx="811232" cy="1167241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4623">
            <a:off x="8724110" y="5188848"/>
            <a:ext cx="1310478" cy="105464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9050">
            <a:off x="4909443" y="5153189"/>
            <a:ext cx="1612557" cy="1297755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2305">
            <a:off x="6279255" y="3088997"/>
            <a:ext cx="655553" cy="97678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363">
            <a:off x="5065674" y="3516965"/>
            <a:ext cx="1612557" cy="129775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1130">
            <a:off x="4935925" y="1604650"/>
            <a:ext cx="655553" cy="97678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15016">
            <a:off x="6233336" y="-767690"/>
            <a:ext cx="2218160" cy="319159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6328">
            <a:off x="3559884" y="2121573"/>
            <a:ext cx="1701870" cy="136963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363">
            <a:off x="2149747" y="336734"/>
            <a:ext cx="1771476" cy="142565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14" y="1905509"/>
            <a:ext cx="630564" cy="8260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453" y="1858722"/>
            <a:ext cx="1057275" cy="68370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585" y="4489856"/>
            <a:ext cx="1057275" cy="683705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615891" y="3849678"/>
            <a:ext cx="980795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収益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13494" y="991775"/>
            <a:ext cx="1271889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受注数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016280" y="2711099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受注残高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049043" y="3449111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配達</a:t>
            </a:r>
            <a:r>
              <a:rPr lang="ja-JP" altLang="en-US" sz="2800" dirty="0">
                <a:solidFill>
                  <a:schemeClr val="tx1"/>
                </a:solidFill>
              </a:rPr>
              <a:t>時間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32971" y="1410814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営業人員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868157" y="974608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販売不振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872906" y="4563371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生産能力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63766" y="5597377"/>
            <a:ext cx="1680973" cy="11240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生産能力拡大計画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295644" y="6081297"/>
            <a:ext cx="2243004" cy="640178"/>
          </a:xfrm>
          <a:prstGeom prst="rect">
            <a:avLst/>
          </a:prstGeom>
          <a:solidFill>
            <a:srgbClr val="FEDE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長期的</a:t>
            </a:r>
            <a:r>
              <a:rPr lang="ja-JP" altLang="en-US" sz="2800" dirty="0">
                <a:solidFill>
                  <a:schemeClr val="tx1"/>
                </a:solidFill>
              </a:rPr>
              <a:t>計画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9570680" y="4403919"/>
            <a:ext cx="2272977" cy="7696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配達時間短縮の必要性を認識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0311662" y="5854080"/>
            <a:ext cx="1531995" cy="834798"/>
          </a:xfrm>
          <a:prstGeom prst="rect">
            <a:avLst/>
          </a:prstGeom>
          <a:solidFill>
            <a:srgbClr val="FEDE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配達時間基準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96503">
            <a:off x="1399273" y="2368221"/>
            <a:ext cx="1575020" cy="126754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85321">
            <a:off x="8930323" y="1739218"/>
            <a:ext cx="1377656" cy="2052739"/>
          </a:xfrm>
          <a:prstGeom prst="rect">
            <a:avLst/>
          </a:prstGeom>
        </p:spPr>
      </p:pic>
      <p:sp>
        <p:nvSpPr>
          <p:cNvPr id="29" name="爆発 1 28"/>
          <p:cNvSpPr/>
          <p:nvPr/>
        </p:nvSpPr>
        <p:spPr>
          <a:xfrm>
            <a:off x="9039852" y="2063030"/>
            <a:ext cx="1884695" cy="1070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遅れ</a:t>
            </a:r>
            <a:endParaRPr kumimoji="1" lang="ja-JP" altLang="en-US" sz="3200" dirty="0"/>
          </a:p>
        </p:txBody>
      </p:sp>
      <p:sp>
        <p:nvSpPr>
          <p:cNvPr id="32" name="爆発 1 31"/>
          <p:cNvSpPr/>
          <p:nvPr/>
        </p:nvSpPr>
        <p:spPr>
          <a:xfrm>
            <a:off x="4567677" y="5335678"/>
            <a:ext cx="1884695" cy="1070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遅れ</a:t>
            </a:r>
            <a:endParaRPr kumimoji="1" lang="ja-JP" altLang="en-US" sz="32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6723">
            <a:off x="8948444" y="3495303"/>
            <a:ext cx="1314024" cy="1057501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20604">
            <a:off x="5104598" y="5494278"/>
            <a:ext cx="1222245" cy="1758627"/>
          </a:xfrm>
          <a:prstGeom prst="rect">
            <a:avLst/>
          </a:prstGeom>
        </p:spPr>
      </p:pic>
      <p:sp>
        <p:nvSpPr>
          <p:cNvPr id="37" name="上矢印 36"/>
          <p:cNvSpPr/>
          <p:nvPr/>
        </p:nvSpPr>
        <p:spPr>
          <a:xfrm>
            <a:off x="4410819" y="868761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上矢印 37"/>
          <p:cNvSpPr/>
          <p:nvPr/>
        </p:nvSpPr>
        <p:spPr>
          <a:xfrm rot="10800000">
            <a:off x="5380303" y="2752331"/>
            <a:ext cx="648733" cy="722587"/>
          </a:xfrm>
          <a:prstGeom prst="upArrow">
            <a:avLst/>
          </a:prstGeom>
          <a:solidFill>
            <a:srgbClr val="00B0F0">
              <a:alpha val="45098"/>
            </a:srgb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上矢印 38"/>
          <p:cNvSpPr/>
          <p:nvPr/>
        </p:nvSpPr>
        <p:spPr>
          <a:xfrm>
            <a:off x="7593998" y="3433853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上矢印 39"/>
          <p:cNvSpPr/>
          <p:nvPr/>
        </p:nvSpPr>
        <p:spPr>
          <a:xfrm>
            <a:off x="9452254" y="926690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上矢印 40"/>
          <p:cNvSpPr/>
          <p:nvPr/>
        </p:nvSpPr>
        <p:spPr>
          <a:xfrm rot="10800000">
            <a:off x="4872213" y="974608"/>
            <a:ext cx="648733" cy="722587"/>
          </a:xfrm>
          <a:prstGeom prst="upArrow">
            <a:avLst/>
          </a:prstGeom>
          <a:solidFill>
            <a:srgbClr val="00B0F0">
              <a:alpha val="45098"/>
            </a:srgb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980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  <p:bldP spid="38" grpId="0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74971">
            <a:off x="10301551" y="5297387"/>
            <a:ext cx="811232" cy="1167241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4623">
            <a:off x="8724110" y="5188848"/>
            <a:ext cx="1310478" cy="105464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9050">
            <a:off x="4909443" y="5153189"/>
            <a:ext cx="1612557" cy="1297755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2305">
            <a:off x="6279255" y="3088997"/>
            <a:ext cx="655553" cy="97678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363">
            <a:off x="5065674" y="3516965"/>
            <a:ext cx="1612557" cy="129775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1130">
            <a:off x="4935925" y="1604650"/>
            <a:ext cx="655553" cy="97678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15016">
            <a:off x="6233336" y="-767690"/>
            <a:ext cx="2218160" cy="319159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6328">
            <a:off x="3559884" y="2121573"/>
            <a:ext cx="1701870" cy="136963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53363">
            <a:off x="2149747" y="336734"/>
            <a:ext cx="1771476" cy="142565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907A-49DB-42F4-89E5-DFA7BD89A32E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14" y="1905509"/>
            <a:ext cx="630564" cy="8260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453" y="1858722"/>
            <a:ext cx="1057275" cy="68370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585" y="4489856"/>
            <a:ext cx="1057275" cy="683705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615891" y="3849678"/>
            <a:ext cx="980795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収益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13494" y="991775"/>
            <a:ext cx="1271889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受注数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016280" y="2711099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受注残高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049043" y="3449111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配達</a:t>
            </a:r>
            <a:r>
              <a:rPr lang="ja-JP" altLang="en-US" sz="2800" dirty="0">
                <a:solidFill>
                  <a:schemeClr val="tx1"/>
                </a:solidFill>
              </a:rPr>
              <a:t>時間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32971" y="1410814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営業人員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868157" y="974608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販売不振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872906" y="4563371"/>
            <a:ext cx="1680973" cy="640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生産能力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63766" y="5597377"/>
            <a:ext cx="1680973" cy="11240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生産能力拡大計画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295644" y="6081297"/>
            <a:ext cx="2243004" cy="640178"/>
          </a:xfrm>
          <a:prstGeom prst="rect">
            <a:avLst/>
          </a:prstGeom>
          <a:solidFill>
            <a:srgbClr val="FEDE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長期的</a:t>
            </a:r>
            <a:r>
              <a:rPr lang="ja-JP" altLang="en-US" sz="2800" dirty="0">
                <a:solidFill>
                  <a:schemeClr val="tx1"/>
                </a:solidFill>
              </a:rPr>
              <a:t>計画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9570680" y="4403919"/>
            <a:ext cx="2272977" cy="7696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配達時間短縮の必要性を認識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0311662" y="5854080"/>
            <a:ext cx="1531995" cy="834798"/>
          </a:xfrm>
          <a:prstGeom prst="rect">
            <a:avLst/>
          </a:prstGeom>
          <a:solidFill>
            <a:srgbClr val="FEDE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配達時間基準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96503">
            <a:off x="1399273" y="2368221"/>
            <a:ext cx="1575020" cy="126754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85321">
            <a:off x="8930323" y="1739218"/>
            <a:ext cx="1377656" cy="2052739"/>
          </a:xfrm>
          <a:prstGeom prst="rect">
            <a:avLst/>
          </a:prstGeom>
        </p:spPr>
      </p:pic>
      <p:sp>
        <p:nvSpPr>
          <p:cNvPr id="29" name="爆発 1 28"/>
          <p:cNvSpPr/>
          <p:nvPr/>
        </p:nvSpPr>
        <p:spPr>
          <a:xfrm>
            <a:off x="9039852" y="2063030"/>
            <a:ext cx="1884695" cy="1070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遅れ</a:t>
            </a:r>
            <a:endParaRPr kumimoji="1" lang="ja-JP" altLang="en-US" sz="3200" dirty="0"/>
          </a:p>
        </p:txBody>
      </p:sp>
      <p:sp>
        <p:nvSpPr>
          <p:cNvPr id="32" name="爆発 1 31"/>
          <p:cNvSpPr/>
          <p:nvPr/>
        </p:nvSpPr>
        <p:spPr>
          <a:xfrm>
            <a:off x="4567677" y="5335678"/>
            <a:ext cx="1884695" cy="107074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遅れ</a:t>
            </a:r>
            <a:endParaRPr kumimoji="1" lang="ja-JP" altLang="en-US" sz="3200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6723">
            <a:off x="8948444" y="3495303"/>
            <a:ext cx="1314024" cy="1057501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20604">
            <a:off x="5104598" y="5494278"/>
            <a:ext cx="1222245" cy="1758627"/>
          </a:xfrm>
          <a:prstGeom prst="rect">
            <a:avLst/>
          </a:prstGeom>
        </p:spPr>
      </p:pic>
      <p:sp>
        <p:nvSpPr>
          <p:cNvPr id="37" name="上矢印 36"/>
          <p:cNvSpPr/>
          <p:nvPr/>
        </p:nvSpPr>
        <p:spPr>
          <a:xfrm>
            <a:off x="7485784" y="3361426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上矢印 37"/>
          <p:cNvSpPr/>
          <p:nvPr/>
        </p:nvSpPr>
        <p:spPr>
          <a:xfrm>
            <a:off x="10272052" y="4394580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上矢印 38"/>
          <p:cNvSpPr/>
          <p:nvPr/>
        </p:nvSpPr>
        <p:spPr>
          <a:xfrm>
            <a:off x="7334250" y="5881359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上矢印 39"/>
          <p:cNvSpPr/>
          <p:nvPr/>
        </p:nvSpPr>
        <p:spPr>
          <a:xfrm>
            <a:off x="4415792" y="4563371"/>
            <a:ext cx="641929" cy="727863"/>
          </a:xfrm>
          <a:prstGeom prst="upArrow">
            <a:avLst/>
          </a:prstGeom>
          <a:solidFill>
            <a:srgbClr val="FF6699">
              <a:alpha val="45098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上矢印 40"/>
          <p:cNvSpPr/>
          <p:nvPr/>
        </p:nvSpPr>
        <p:spPr>
          <a:xfrm rot="10800000">
            <a:off x="7648198" y="3477162"/>
            <a:ext cx="648733" cy="722587"/>
          </a:xfrm>
          <a:prstGeom prst="upArrow">
            <a:avLst/>
          </a:prstGeom>
          <a:solidFill>
            <a:srgbClr val="00B0F0">
              <a:alpha val="45098"/>
            </a:srgb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57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7" grpId="0" animBg="1"/>
      <p:bldP spid="37" grpId="1" animBg="1"/>
      <p:bldP spid="38" grpId="0" animBg="1"/>
      <p:bldP spid="39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円/楕円 35"/>
          <p:cNvSpPr/>
          <p:nvPr/>
        </p:nvSpPr>
        <p:spPr>
          <a:xfrm>
            <a:off x="5458122" y="3668935"/>
            <a:ext cx="6733878" cy="339444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r="5400000" algn="ctr" rotWithShape="0">
              <a:srgbClr val="000000">
                <a:alpha val="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5458121" y="764704"/>
            <a:ext cx="6614543" cy="396044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0" y="1143959"/>
            <a:ext cx="6585566" cy="358118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00048">
            <a:off x="9445011" y="2444131"/>
            <a:ext cx="1185603" cy="42707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chemeClr val="accent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質問です。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92625" y="3581462"/>
            <a:ext cx="1472871" cy="6645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原価低減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860572" y="3315350"/>
            <a:ext cx="2982871" cy="997347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</a:t>
            </a:r>
            <a:endParaRPr kumimoji="1" lang="en-US" altLang="ja-JP" sz="20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（品質・サービス）</a:t>
            </a:r>
            <a:endParaRPr kumimoji="1" lang="ja-JP" altLang="en-US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597273" y="3263040"/>
            <a:ext cx="1160348" cy="85282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規模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経済性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9529713" y="1191290"/>
            <a:ext cx="1401747" cy="8404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販売不振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爆発 1 25"/>
          <p:cNvSpPr/>
          <p:nvPr/>
        </p:nvSpPr>
        <p:spPr>
          <a:xfrm>
            <a:off x="9533766" y="2359997"/>
            <a:ext cx="1273089" cy="857101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34603">
            <a:off x="4891490" y="2465114"/>
            <a:ext cx="1050021" cy="25272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82881">
            <a:off x="5900087" y="2553619"/>
            <a:ext cx="1302894" cy="35747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50746" y="1412126"/>
            <a:ext cx="893055" cy="32894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78547">
            <a:off x="1282654" y="1766662"/>
            <a:ext cx="940463" cy="21469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98" y="1406258"/>
            <a:ext cx="2142936" cy="388061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3821" y="2121338"/>
            <a:ext cx="1177313" cy="799592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6621" y="2209431"/>
            <a:ext cx="771684" cy="10076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45" name="角丸四角形 44"/>
          <p:cNvSpPr/>
          <p:nvPr/>
        </p:nvSpPr>
        <p:spPr>
          <a:xfrm>
            <a:off x="646632" y="2364182"/>
            <a:ext cx="1328258" cy="6956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低価格化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2172290" y="1143959"/>
            <a:ext cx="1856600" cy="78395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マーケット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シェア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の増加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8473">
            <a:off x="3575263" y="3694282"/>
            <a:ext cx="873625" cy="240614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66103">
            <a:off x="1151405" y="3456132"/>
            <a:ext cx="972764" cy="276348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5285114" y="1154335"/>
            <a:ext cx="1413833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売上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9000187" y="5498725"/>
            <a:ext cx="2610479" cy="10199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ブランドイメージ向上の必要性を</a:t>
            </a:r>
            <a:endParaRPr kumimoji="1" lang="en-US" altLang="ja-JP" sz="20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認識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5869739" y="5563094"/>
            <a:ext cx="1621908" cy="891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品質・安全対策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93707">
            <a:off x="6314301" y="4744071"/>
            <a:ext cx="1156976" cy="316400"/>
          </a:xfrm>
          <a:prstGeom prst="rect">
            <a:avLst/>
          </a:prstGeom>
        </p:spPr>
      </p:pic>
      <p:sp>
        <p:nvSpPr>
          <p:cNvPr id="49" name="爆発 1 48"/>
          <p:cNvSpPr/>
          <p:nvPr/>
        </p:nvSpPr>
        <p:spPr>
          <a:xfrm>
            <a:off x="5828962" y="4636751"/>
            <a:ext cx="1276700" cy="820200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01552">
            <a:off x="9291807" y="4780860"/>
            <a:ext cx="1161670" cy="27240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365" y="5779517"/>
            <a:ext cx="1234523" cy="311206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2101" y="4657359"/>
            <a:ext cx="1177313" cy="79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chemeClr val="accent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真のレバレッジは・・・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5400" y="2132856"/>
            <a:ext cx="10801200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・真のレバレッジ</a:t>
            </a:r>
            <a:r>
              <a:rPr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(</a:t>
            </a: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根本的対策</a:t>
            </a:r>
            <a:r>
              <a:rPr lang="en-US" altLang="ja-JP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)</a:t>
            </a:r>
          </a:p>
          <a:p>
            <a:pPr marL="0" indent="0">
              <a:buNone/>
            </a:pP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＝</a:t>
            </a:r>
            <a:r>
              <a:rPr lang="ja-JP" altLang="en-US" sz="3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品質</a:t>
            </a:r>
            <a:r>
              <a:rPr lang="ja-JP" altLang="en-US" sz="3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対策</a:t>
            </a: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によりブランドイメージを向上させること</a:t>
            </a:r>
            <a:endParaRPr lang="en-US" altLang="ja-JP" sz="24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　　→品質基準の見直し</a:t>
            </a: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・考えられる原因</a:t>
            </a: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①基準の甘さ？</a:t>
            </a:r>
            <a:endParaRPr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②基準の管理監視体制の甘さ？</a:t>
            </a: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328" y="4109442"/>
            <a:ext cx="2181225" cy="20955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629" y="3861048"/>
            <a:ext cx="606699" cy="91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7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GS平成角ｺﾞｼｯｸ体W3">
      <a:majorFont>
        <a:latin typeface="Arial"/>
        <a:ea typeface="HGS平成角ｺﾞｼｯｸ体W3"/>
        <a:cs typeface=""/>
      </a:majorFont>
      <a:minorFont>
        <a:latin typeface="Arial"/>
        <a:ea typeface="HGS平成角ｺﾞｼｯｸ体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C0EE996-0A2D-40AD-A78F-6A831B888D6C}" vid="{8F204374-B93C-4D2E-AC6A-815C00EE064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本・葉っぱ・アースカラー</Template>
  <TotalTime>1333</TotalTime>
  <Words>185</Words>
  <Application>Microsoft Office PowerPoint</Application>
  <PresentationFormat>ワイド画面</PresentationFormat>
  <Paragraphs>83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HGPｺﾞｼｯｸE</vt:lpstr>
      <vt:lpstr>HGS平成角ｺﾞｼｯｸ体W3</vt:lpstr>
      <vt:lpstr>HG丸ｺﾞｼｯｸM-PRO</vt:lpstr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質問です。</vt:lpstr>
      <vt:lpstr>真のレバレッジは・・・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smbngaoi</dc:creator>
  <cp:lastModifiedBy>Yuki Sambongi</cp:lastModifiedBy>
  <cp:revision>47</cp:revision>
  <dcterms:created xsi:type="dcterms:W3CDTF">2014-10-21T21:51:22Z</dcterms:created>
  <dcterms:modified xsi:type="dcterms:W3CDTF">2014-11-12T14:15:20Z</dcterms:modified>
</cp:coreProperties>
</file>