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8" r:id="rId2"/>
    <p:sldId id="257" r:id="rId3"/>
    <p:sldId id="259" r:id="rId4"/>
    <p:sldId id="267" r:id="rId5"/>
    <p:sldId id="260" r:id="rId6"/>
    <p:sldId id="265" r:id="rId7"/>
    <p:sldId id="266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3300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0EA887-93CE-4561-A6F0-D5B6BE7D3558}" type="datetimeFigureOut">
              <a:rPr kumimoji="1" lang="ja-JP" altLang="en-US" smtClean="0"/>
              <a:t>2014/11/13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E3A8F4-FBC1-41F3-B21E-666FA9F188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7984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3" name="Picture 21" descr="C:\Documents and Settings\900013\My Documents\My Pictures\pp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9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33400" y="2209800"/>
            <a:ext cx="7772400" cy="1143000"/>
          </a:xfrm>
        </p:spPr>
        <p:txBody>
          <a:bodyPr/>
          <a:lstStyle>
            <a:lvl1pPr algn="l">
              <a:defRPr b="1"/>
            </a:lvl1pPr>
          </a:lstStyle>
          <a:p>
            <a:pPr lvl="0"/>
            <a:r>
              <a:rPr lang="ja-JP" altLang="en-US" noProof="0" smtClean="0"/>
              <a:t>マスター タイトルの書式設定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810000"/>
            <a:ext cx="6400800" cy="1752600"/>
          </a:xfrm>
        </p:spPr>
        <p:txBody>
          <a:bodyPr/>
          <a:lstStyle>
            <a:lvl1pPr marL="0" indent="0">
              <a:defRPr>
                <a:ea typeface="ＭＳ ゴシック" pitchFamily="49" charset="-128"/>
              </a:defRPr>
            </a:lvl1pPr>
          </a:lstStyle>
          <a:p>
            <a:pPr lvl="0"/>
            <a:r>
              <a:rPr lang="ja-JP" altLang="en-US" noProof="0" smtClean="0"/>
              <a:t>マスター サブタイトルの書式設定</a:t>
            </a: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749B4B6-5548-4B82-8BF9-20534DA82A6D}" type="slidenum">
              <a:rPr lang="en-US" altLang="ja-JP">
                <a:solidFill>
                  <a:srgbClr val="FFFFFF"/>
                </a:solidFill>
              </a:rPr>
              <a:pPr/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>
            <a:off x="0" y="6515100"/>
            <a:ext cx="9144000" cy="0"/>
          </a:xfrm>
          <a:prstGeom prst="line">
            <a:avLst/>
          </a:prstGeom>
          <a:noFill/>
          <a:ln w="57150" cmpd="thickThin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7391400" y="23813"/>
            <a:ext cx="1671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>
                <a:solidFill>
                  <a:srgbClr val="FFFFFF"/>
                </a:solidFill>
                <a:latin typeface="Tahoma" pitchFamily="34" charset="0"/>
              </a:rPr>
              <a:t>www.***.com</a:t>
            </a:r>
          </a:p>
        </p:txBody>
      </p:sp>
    </p:spTree>
    <p:extLst>
      <p:ext uri="{BB962C8B-B14F-4D97-AF65-F5344CB8AC3E}">
        <p14:creationId xmlns:p14="http://schemas.microsoft.com/office/powerpoint/2010/main" val="99883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A383E-AB39-4A42-85EB-41D133F4C97C}" type="slidenum">
              <a:rPr lang="en-US" altLang="ja-JP">
                <a:solidFill>
                  <a:srgbClr val="FFFFFF"/>
                </a:solidFill>
              </a:rPr>
              <a:pPr/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85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69BBFD-368E-46BD-ABC1-08C5980AD24A}" type="slidenum">
              <a:rPr lang="en-US" altLang="ja-JP">
                <a:solidFill>
                  <a:srgbClr val="FFFFFF"/>
                </a:solidFill>
              </a:rPr>
              <a:pPr/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85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34F9C-BA71-45FF-A36E-F1CCDA1B26A7}" type="slidenum">
              <a:rPr lang="en-US" altLang="ja-JP">
                <a:solidFill>
                  <a:srgbClr val="FFFFFF"/>
                </a:solidFill>
              </a:rPr>
              <a:pPr/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953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BDEC1-5FE5-4647-B248-F86125C7E3F4}" type="slidenum">
              <a:rPr lang="en-US" altLang="ja-JP">
                <a:solidFill>
                  <a:srgbClr val="FFFFFF"/>
                </a:solidFill>
              </a:rPr>
              <a:pPr/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623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2DDDC5-78C1-40FC-B02C-7695CA03E324}" type="slidenum">
              <a:rPr lang="en-US" altLang="ja-JP">
                <a:solidFill>
                  <a:srgbClr val="FFFFFF"/>
                </a:solidFill>
              </a:rPr>
              <a:pPr/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61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12999B-ACD1-4FA5-8F36-D8712E546A4E}" type="slidenum">
              <a:rPr lang="en-US" altLang="ja-JP">
                <a:solidFill>
                  <a:srgbClr val="FFFFFF"/>
                </a:solidFill>
              </a:rPr>
              <a:pPr/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98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2DFDD-422C-4964-9FF8-DD5AEFFDB4AE}" type="slidenum">
              <a:rPr lang="en-US" altLang="ja-JP">
                <a:solidFill>
                  <a:srgbClr val="FFFFFF"/>
                </a:solidFill>
              </a:rPr>
              <a:pPr/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39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46074-7282-46A3-8698-F1CB8311C21D}" type="slidenum">
              <a:rPr lang="en-US" altLang="ja-JP">
                <a:solidFill>
                  <a:srgbClr val="FFFFFF"/>
                </a:solidFill>
              </a:rPr>
              <a:pPr/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90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CE1D37-E5E0-467C-97AA-EF9A4B94A9D3}" type="slidenum">
              <a:rPr lang="en-US" altLang="ja-JP">
                <a:solidFill>
                  <a:srgbClr val="FFFFFF"/>
                </a:solidFill>
              </a:rPr>
              <a:pPr/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313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59FF0-4F1D-40C2-83E8-5A2B1B7B92B8}" type="slidenum">
              <a:rPr lang="en-US" altLang="ja-JP">
                <a:solidFill>
                  <a:srgbClr val="FFFFFF"/>
                </a:solidFill>
              </a:rPr>
              <a:pPr/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55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Documents and Settings\900013\My Documents\My Pictures\pp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7391400" y="23813"/>
            <a:ext cx="1671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>
                <a:solidFill>
                  <a:srgbClr val="FFFFFF"/>
                </a:solidFill>
                <a:latin typeface="Tahoma" pitchFamily="34" charset="0"/>
              </a:rPr>
              <a:t>www.***.com</a:t>
            </a: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53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7A3654-54ED-47FA-A878-F4D5BC71821C}" type="slidenum">
              <a:rPr lang="en-US" altLang="ja-JP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0" y="6515100"/>
            <a:ext cx="9144000" cy="0"/>
          </a:xfrm>
          <a:prstGeom prst="line">
            <a:avLst/>
          </a:prstGeom>
          <a:noFill/>
          <a:ln w="57150" cmpd="thickThin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585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00000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100000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1628800"/>
            <a:ext cx="5148572" cy="162952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ja-JP" altLang="en-US" sz="5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第</a:t>
            </a:r>
            <a:r>
              <a:rPr lang="en-US" altLang="ja-JP" sz="5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r>
              <a:rPr lang="ja-JP" altLang="en-US" sz="5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章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5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振り返り</a:t>
            </a:r>
            <a:endParaRPr lang="ja-JP" altLang="ja-JP" sz="5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91752" y="5747883"/>
            <a:ext cx="936104" cy="648072"/>
          </a:xfrm>
        </p:spPr>
        <p:txBody>
          <a:bodyPr/>
          <a:lstStyle/>
          <a:p>
            <a:r>
              <a:rPr lang="en-US" altLang="ja-JP" sz="3600" dirty="0" smtClean="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GO</a:t>
            </a:r>
            <a:endParaRPr lang="ja-JP" altLang="ja-JP" sz="3600" dirty="0">
              <a:solidFill>
                <a:schemeClr val="bg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7452320" y="16153"/>
            <a:ext cx="1512168" cy="404664"/>
          </a:xfrm>
          <a:prstGeom prst="rect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475" y="5747883"/>
            <a:ext cx="3405108" cy="644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1059736" y="3414023"/>
            <a:ext cx="80842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 smtClean="0">
                <a:solidFill>
                  <a:schemeClr val="tx2">
                    <a:lumMod val="50000"/>
                  </a:schemeClr>
                </a:solidFill>
              </a:rPr>
              <a:t>ケース；</a:t>
            </a:r>
            <a:r>
              <a:rPr lang="ja-JP" altLang="en-US" sz="2800" dirty="0" smtClean="0">
                <a:solidFill>
                  <a:srgbClr val="C00000"/>
                </a:solidFill>
              </a:rPr>
              <a:t>ピープル</a:t>
            </a:r>
            <a:r>
              <a:rPr lang="ja-JP" altLang="en-US" sz="2800" dirty="0">
                <a:solidFill>
                  <a:srgbClr val="C00000"/>
                </a:solidFill>
              </a:rPr>
              <a:t>・エクスプレス・エアライン社</a:t>
            </a:r>
            <a:endParaRPr lang="en-US" altLang="ja-JP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57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7379630" y="89790"/>
            <a:ext cx="1763688" cy="202332"/>
          </a:xfrm>
          <a:prstGeom prst="rect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80" y="1268760"/>
            <a:ext cx="8584092" cy="5123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897210" y="460975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/>
              <a:t>８章；テーマ</a:t>
            </a:r>
            <a:endParaRPr kumimoji="1" lang="ja-JP" altLang="en-US" sz="4000" dirty="0"/>
          </a:p>
        </p:txBody>
      </p:sp>
      <p:sp>
        <p:nvSpPr>
          <p:cNvPr id="6" name="正方形/長方形 5"/>
          <p:cNvSpPr/>
          <p:nvPr/>
        </p:nvSpPr>
        <p:spPr>
          <a:xfrm>
            <a:off x="827584" y="1268760"/>
            <a:ext cx="1728192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0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7379630" y="89790"/>
            <a:ext cx="1763688" cy="202332"/>
          </a:xfrm>
          <a:prstGeom prst="rect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8856984" cy="5145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2897210" y="460975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/>
              <a:t>８章；テーマ</a:t>
            </a:r>
            <a:endParaRPr kumimoji="1" lang="ja-JP" altLang="en-US" sz="4000" dirty="0"/>
          </a:p>
        </p:txBody>
      </p:sp>
      <p:sp>
        <p:nvSpPr>
          <p:cNvPr id="7" name="正方形/長方形 6"/>
          <p:cNvSpPr/>
          <p:nvPr/>
        </p:nvSpPr>
        <p:spPr>
          <a:xfrm>
            <a:off x="827584" y="1268760"/>
            <a:ext cx="1728192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2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7379630" y="89790"/>
            <a:ext cx="1763688" cy="202332"/>
          </a:xfrm>
          <a:prstGeom prst="rect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323528" y="1988840"/>
            <a:ext cx="8640498" cy="4752528"/>
            <a:chOff x="323528" y="131279"/>
            <a:chExt cx="8640498" cy="5807085"/>
          </a:xfrm>
        </p:grpSpPr>
        <p:pic>
          <p:nvPicPr>
            <p:cNvPr id="38" name="Picture 2" descr="http://www.taka.jp/tada/category/kisetu/12gatu/l_img/kis1256l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8968" y="1426300"/>
              <a:ext cx="967580" cy="9675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9" name="グループ化 38"/>
            <p:cNvGrpSpPr/>
            <p:nvPr/>
          </p:nvGrpSpPr>
          <p:grpSpPr>
            <a:xfrm>
              <a:off x="323528" y="557386"/>
              <a:ext cx="4742736" cy="2672138"/>
              <a:chOff x="477336" y="540837"/>
              <a:chExt cx="4742736" cy="2672138"/>
            </a:xfrm>
          </p:grpSpPr>
          <p:sp>
            <p:nvSpPr>
              <p:cNvPr id="40" name="フリーフォーム 39"/>
              <p:cNvSpPr/>
              <p:nvPr/>
            </p:nvSpPr>
            <p:spPr>
              <a:xfrm>
                <a:off x="3633736" y="1153250"/>
                <a:ext cx="1586336" cy="513003"/>
              </a:xfrm>
              <a:custGeom>
                <a:avLst/>
                <a:gdLst>
                  <a:gd name="connsiteX0" fmla="*/ 0 w 1251251"/>
                  <a:gd name="connsiteY0" fmla="*/ 0 h 513003"/>
                  <a:gd name="connsiteX1" fmla="*/ 1251251 w 1251251"/>
                  <a:gd name="connsiteY1" fmla="*/ 0 h 513003"/>
                  <a:gd name="connsiteX2" fmla="*/ 1251251 w 1251251"/>
                  <a:gd name="connsiteY2" fmla="*/ 513003 h 513003"/>
                  <a:gd name="connsiteX3" fmla="*/ 0 w 1251251"/>
                  <a:gd name="connsiteY3" fmla="*/ 513003 h 513003"/>
                  <a:gd name="connsiteX4" fmla="*/ 0 w 1251251"/>
                  <a:gd name="connsiteY4" fmla="*/ 0 h 513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1251" h="513003">
                    <a:moveTo>
                      <a:pt x="0" y="0"/>
                    </a:moveTo>
                    <a:lnTo>
                      <a:pt x="1251251" y="0"/>
                    </a:lnTo>
                    <a:lnTo>
                      <a:pt x="1251251" y="513003"/>
                    </a:lnTo>
                    <a:lnTo>
                      <a:pt x="0" y="51300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</p:spPr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effectLst/>
                    <a:uLnTx/>
                    <a:uFillTx/>
                    <a:latin typeface="Gill Sans MT"/>
                    <a:ea typeface="HGｺﾞｼｯｸE"/>
                    <a:cs typeface="+mn-cs"/>
                  </a:rPr>
                  <a:t>輸送旅客数</a:t>
                </a:r>
                <a:endPara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Gill Sans MT"/>
                  <a:ea typeface="HGｺﾞｼｯｸE"/>
                  <a:cs typeface="+mn-cs"/>
                </a:endParaRPr>
              </a:p>
            </p:txBody>
          </p:sp>
          <p:sp>
            <p:nvSpPr>
              <p:cNvPr id="50" name="環状矢印 49"/>
              <p:cNvSpPr/>
              <p:nvPr/>
            </p:nvSpPr>
            <p:spPr>
              <a:xfrm>
                <a:off x="2358637" y="960058"/>
                <a:ext cx="2118151" cy="2118151"/>
              </a:xfrm>
              <a:prstGeom prst="circularArrow">
                <a:avLst>
                  <a:gd name="adj1" fmla="val 8244"/>
                  <a:gd name="adj2" fmla="val 575768"/>
                  <a:gd name="adj3" fmla="val 3628027"/>
                  <a:gd name="adj4" fmla="val 20164055"/>
                  <a:gd name="adj5" fmla="val 9618"/>
                </a:avLst>
              </a:prstGeom>
              <a:solidFill>
                <a:srgbClr val="9C5252"/>
              </a:solidFill>
              <a:ln w="254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</a:ln>
              <a:effectLst/>
            </p:spPr>
          </p:sp>
          <p:sp>
            <p:nvSpPr>
              <p:cNvPr id="57" name="フリーフォーム 56"/>
              <p:cNvSpPr/>
              <p:nvPr/>
            </p:nvSpPr>
            <p:spPr>
              <a:xfrm>
                <a:off x="2818802" y="2792542"/>
                <a:ext cx="895529" cy="420433"/>
              </a:xfrm>
              <a:custGeom>
                <a:avLst/>
                <a:gdLst>
                  <a:gd name="connsiteX0" fmla="*/ 0 w 895529"/>
                  <a:gd name="connsiteY0" fmla="*/ 0 h 420433"/>
                  <a:gd name="connsiteX1" fmla="*/ 895529 w 895529"/>
                  <a:gd name="connsiteY1" fmla="*/ 0 h 420433"/>
                  <a:gd name="connsiteX2" fmla="*/ 895529 w 895529"/>
                  <a:gd name="connsiteY2" fmla="*/ 420433 h 420433"/>
                  <a:gd name="connsiteX3" fmla="*/ 0 w 895529"/>
                  <a:gd name="connsiteY3" fmla="*/ 420433 h 420433"/>
                  <a:gd name="connsiteX4" fmla="*/ 0 w 895529"/>
                  <a:gd name="connsiteY4" fmla="*/ 0 h 420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5529" h="420433">
                    <a:moveTo>
                      <a:pt x="0" y="0"/>
                    </a:moveTo>
                    <a:lnTo>
                      <a:pt x="895529" y="0"/>
                    </a:lnTo>
                    <a:lnTo>
                      <a:pt x="895529" y="420433"/>
                    </a:lnTo>
                    <a:lnTo>
                      <a:pt x="0" y="42043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</p:spPr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effectLst/>
                    <a:uLnTx/>
                    <a:uFillTx/>
                    <a:latin typeface="Gill Sans MT"/>
                    <a:ea typeface="HGｺﾞｼｯｸE"/>
                    <a:cs typeface="+mn-cs"/>
                  </a:rPr>
                  <a:t>収益</a:t>
                </a:r>
                <a:endPara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Gill Sans MT"/>
                  <a:ea typeface="HGｺﾞｼｯｸE"/>
                  <a:cs typeface="+mn-cs"/>
                </a:endParaRPr>
              </a:p>
            </p:txBody>
          </p:sp>
          <p:sp>
            <p:nvSpPr>
              <p:cNvPr id="67" name="環状矢印 66"/>
              <p:cNvSpPr/>
              <p:nvPr/>
            </p:nvSpPr>
            <p:spPr>
              <a:xfrm>
                <a:off x="2053568" y="1072775"/>
                <a:ext cx="2118151" cy="2118151"/>
              </a:xfrm>
              <a:prstGeom prst="circularArrow">
                <a:avLst>
                  <a:gd name="adj1" fmla="val 8244"/>
                  <a:gd name="adj2" fmla="val 575768"/>
                  <a:gd name="adj3" fmla="val 9714188"/>
                  <a:gd name="adj4" fmla="val 6584535"/>
                  <a:gd name="adj5" fmla="val 9618"/>
                </a:avLst>
              </a:prstGeom>
              <a:solidFill>
                <a:srgbClr val="9C5252"/>
              </a:solidFill>
              <a:ln w="254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</a:ln>
              <a:effectLst/>
            </p:spPr>
          </p:sp>
          <p:sp>
            <p:nvSpPr>
              <p:cNvPr id="68" name="フリーフォーム 67"/>
              <p:cNvSpPr/>
              <p:nvPr/>
            </p:nvSpPr>
            <p:spPr>
              <a:xfrm>
                <a:off x="477336" y="1403239"/>
                <a:ext cx="2476573" cy="729617"/>
              </a:xfrm>
              <a:custGeom>
                <a:avLst/>
                <a:gdLst>
                  <a:gd name="connsiteX0" fmla="*/ 0 w 1487196"/>
                  <a:gd name="connsiteY0" fmla="*/ 0 h 513003"/>
                  <a:gd name="connsiteX1" fmla="*/ 1487196 w 1487196"/>
                  <a:gd name="connsiteY1" fmla="*/ 0 h 513003"/>
                  <a:gd name="connsiteX2" fmla="*/ 1487196 w 1487196"/>
                  <a:gd name="connsiteY2" fmla="*/ 513003 h 513003"/>
                  <a:gd name="connsiteX3" fmla="*/ 0 w 1487196"/>
                  <a:gd name="connsiteY3" fmla="*/ 513003 h 513003"/>
                  <a:gd name="connsiteX4" fmla="*/ 0 w 1487196"/>
                  <a:gd name="connsiteY4" fmla="*/ 0 h 513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7196" h="513003">
                    <a:moveTo>
                      <a:pt x="0" y="0"/>
                    </a:moveTo>
                    <a:lnTo>
                      <a:pt x="1487196" y="0"/>
                    </a:lnTo>
                    <a:lnTo>
                      <a:pt x="1487196" y="513003"/>
                    </a:lnTo>
                    <a:lnTo>
                      <a:pt x="0" y="51300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</p:spPr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effectLst/>
                    <a:uLnTx/>
                    <a:uFillTx/>
                    <a:latin typeface="Gill Sans MT"/>
                    <a:ea typeface="HGｺﾞｼｯｸE"/>
                    <a:cs typeface="+mn-cs"/>
                  </a:rPr>
                  <a:t>P.E.A.</a:t>
                </a:r>
                <a:r>
                  <a:rPr kumimoji="0" lang="ja-JP" alt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effectLst/>
                    <a:uLnTx/>
                    <a:uFillTx/>
                    <a:latin typeface="Gill Sans MT"/>
                    <a:ea typeface="HGｺﾞｼｯｸE"/>
                    <a:cs typeface="+mn-cs"/>
                  </a:rPr>
                  <a:t>社の航空機および定期便</a:t>
                </a:r>
                <a:endPara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Gill Sans MT"/>
                  <a:ea typeface="HGｺﾞｼｯｸE"/>
                  <a:cs typeface="+mn-cs"/>
                </a:endParaRPr>
              </a:p>
            </p:txBody>
          </p:sp>
          <p:sp>
            <p:nvSpPr>
              <p:cNvPr id="69" name="環状矢印 68"/>
              <p:cNvSpPr/>
              <p:nvPr/>
            </p:nvSpPr>
            <p:spPr>
              <a:xfrm>
                <a:off x="2056128" y="540837"/>
                <a:ext cx="2118151" cy="2118151"/>
              </a:xfrm>
              <a:prstGeom prst="circularArrow">
                <a:avLst>
                  <a:gd name="adj1" fmla="val 8244"/>
                  <a:gd name="adj2" fmla="val 575768"/>
                  <a:gd name="adj3" fmla="val 19170530"/>
                  <a:gd name="adj4" fmla="val 12409877"/>
                  <a:gd name="adj5" fmla="val 9618"/>
                </a:avLst>
              </a:prstGeom>
              <a:solidFill>
                <a:srgbClr val="9C5252"/>
              </a:solidFill>
              <a:ln w="254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</a:ln>
              <a:effectLst/>
            </p:spPr>
          </p:sp>
        </p:grpSp>
        <p:grpSp>
          <p:nvGrpSpPr>
            <p:cNvPr id="70" name="グループ化 69"/>
            <p:cNvGrpSpPr/>
            <p:nvPr/>
          </p:nvGrpSpPr>
          <p:grpSpPr>
            <a:xfrm>
              <a:off x="4286410" y="131279"/>
              <a:ext cx="3480565" cy="3076196"/>
              <a:chOff x="4440218" y="114730"/>
              <a:chExt cx="3480565" cy="3076196"/>
            </a:xfrm>
          </p:grpSpPr>
          <p:sp>
            <p:nvSpPr>
              <p:cNvPr id="71" name="図形 70"/>
              <p:cNvSpPr/>
              <p:nvPr/>
            </p:nvSpPr>
            <p:spPr>
              <a:xfrm>
                <a:off x="4516511" y="624525"/>
                <a:ext cx="2377819" cy="2377819"/>
              </a:xfrm>
              <a:prstGeom prst="leftCircularArrow">
                <a:avLst>
                  <a:gd name="adj1" fmla="val 6908"/>
                  <a:gd name="adj2" fmla="val 465784"/>
                  <a:gd name="adj3" fmla="val 6007600"/>
                  <a:gd name="adj4" fmla="val 11134008"/>
                  <a:gd name="adj5" fmla="val 8059"/>
                </a:avLst>
              </a:prstGeom>
              <a:solidFill>
                <a:srgbClr val="6076B4">
                  <a:hueOff val="0"/>
                  <a:satOff val="0"/>
                  <a:lumOff val="0"/>
                  <a:alphaOff val="0"/>
                </a:srgbClr>
              </a:solidFill>
              <a:ln w="254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</a:ln>
              <a:effectLst/>
            </p:spPr>
          </p:sp>
          <p:sp>
            <p:nvSpPr>
              <p:cNvPr id="73" name="フリーフォーム 72"/>
              <p:cNvSpPr/>
              <p:nvPr/>
            </p:nvSpPr>
            <p:spPr>
              <a:xfrm>
                <a:off x="5635902" y="2703557"/>
                <a:ext cx="1403038" cy="487369"/>
              </a:xfrm>
              <a:custGeom>
                <a:avLst/>
                <a:gdLst>
                  <a:gd name="connsiteX0" fmla="*/ 0 w 1403038"/>
                  <a:gd name="connsiteY0" fmla="*/ 0 h 487369"/>
                  <a:gd name="connsiteX1" fmla="*/ 1403038 w 1403038"/>
                  <a:gd name="connsiteY1" fmla="*/ 0 h 487369"/>
                  <a:gd name="connsiteX2" fmla="*/ 1403038 w 1403038"/>
                  <a:gd name="connsiteY2" fmla="*/ 487369 h 487369"/>
                  <a:gd name="connsiteX3" fmla="*/ 0 w 1403038"/>
                  <a:gd name="connsiteY3" fmla="*/ 487369 h 487369"/>
                  <a:gd name="connsiteX4" fmla="*/ 0 w 1403038"/>
                  <a:gd name="connsiteY4" fmla="*/ 0 h 487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3038" h="487369">
                    <a:moveTo>
                      <a:pt x="0" y="0"/>
                    </a:moveTo>
                    <a:lnTo>
                      <a:pt x="1403038" y="0"/>
                    </a:lnTo>
                    <a:lnTo>
                      <a:pt x="1403038" y="487369"/>
                    </a:lnTo>
                    <a:lnTo>
                      <a:pt x="0" y="48736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</p:spPr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effectLst/>
                    <a:uLnTx/>
                    <a:uFillTx/>
                    <a:latin typeface="Gill Sans MT"/>
                    <a:ea typeface="HGｺﾞｼｯｸE"/>
                    <a:cs typeface="+mn-cs"/>
                  </a:rPr>
                  <a:t>サービスの質</a:t>
                </a:r>
                <a:endPara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Gill Sans MT"/>
                  <a:ea typeface="HGｺﾞｼｯｸE"/>
                  <a:cs typeface="+mn-cs"/>
                </a:endParaRPr>
              </a:p>
            </p:txBody>
          </p:sp>
          <p:sp>
            <p:nvSpPr>
              <p:cNvPr id="81" name="図形 80"/>
              <p:cNvSpPr/>
              <p:nvPr/>
            </p:nvSpPr>
            <p:spPr>
              <a:xfrm>
                <a:off x="5142176" y="489584"/>
                <a:ext cx="2377819" cy="2377819"/>
              </a:xfrm>
              <a:prstGeom prst="leftCircularArrow">
                <a:avLst>
                  <a:gd name="adj1" fmla="val 6908"/>
                  <a:gd name="adj2" fmla="val 465784"/>
                  <a:gd name="adj3" fmla="val 21300592"/>
                  <a:gd name="adj4" fmla="val 3114262"/>
                  <a:gd name="adj5" fmla="val 8059"/>
                </a:avLst>
              </a:prstGeom>
              <a:solidFill>
                <a:srgbClr val="6076B4">
                  <a:hueOff val="0"/>
                  <a:satOff val="0"/>
                  <a:lumOff val="0"/>
                  <a:alphaOff val="0"/>
                </a:srgbClr>
              </a:solidFill>
              <a:ln w="254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</a:ln>
              <a:effectLst/>
            </p:spPr>
          </p:sp>
          <p:sp>
            <p:nvSpPr>
              <p:cNvPr id="82" name="フリーフォーム 81"/>
              <p:cNvSpPr/>
              <p:nvPr/>
            </p:nvSpPr>
            <p:spPr>
              <a:xfrm>
                <a:off x="6430398" y="836712"/>
                <a:ext cx="1490385" cy="537991"/>
              </a:xfrm>
              <a:custGeom>
                <a:avLst/>
                <a:gdLst>
                  <a:gd name="connsiteX0" fmla="*/ 0 w 1490385"/>
                  <a:gd name="connsiteY0" fmla="*/ 0 h 537991"/>
                  <a:gd name="connsiteX1" fmla="*/ 1490385 w 1490385"/>
                  <a:gd name="connsiteY1" fmla="*/ 0 h 537991"/>
                  <a:gd name="connsiteX2" fmla="*/ 1490385 w 1490385"/>
                  <a:gd name="connsiteY2" fmla="*/ 537991 h 537991"/>
                  <a:gd name="connsiteX3" fmla="*/ 0 w 1490385"/>
                  <a:gd name="connsiteY3" fmla="*/ 537991 h 537991"/>
                  <a:gd name="connsiteX4" fmla="*/ 0 w 1490385"/>
                  <a:gd name="connsiteY4" fmla="*/ 0 h 537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90385" h="537991">
                    <a:moveTo>
                      <a:pt x="0" y="0"/>
                    </a:moveTo>
                    <a:lnTo>
                      <a:pt x="1490385" y="0"/>
                    </a:lnTo>
                    <a:lnTo>
                      <a:pt x="1490385" y="537991"/>
                    </a:lnTo>
                    <a:lnTo>
                      <a:pt x="0" y="53799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</p:spPr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effectLst/>
                    <a:uLnTx/>
                    <a:uFillTx/>
                    <a:latin typeface="Gill Sans MT"/>
                    <a:ea typeface="HGｺﾞｼｯｸE"/>
                    <a:cs typeface="+mn-cs"/>
                  </a:rPr>
                  <a:t>P.E.A.</a:t>
                </a:r>
                <a:r>
                  <a:rPr kumimoji="0" lang="ja-JP" alt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effectLst/>
                    <a:uLnTx/>
                    <a:uFillTx/>
                    <a:latin typeface="Gill Sans MT"/>
                    <a:ea typeface="HGｺﾞｼｯｸE"/>
                    <a:cs typeface="+mn-cs"/>
                  </a:rPr>
                  <a:t>社の評判</a:t>
                </a:r>
                <a:endPara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Gill Sans MT"/>
                  <a:ea typeface="HGｺﾞｼｯｸE"/>
                  <a:cs typeface="+mn-cs"/>
                </a:endParaRPr>
              </a:p>
            </p:txBody>
          </p:sp>
          <p:sp>
            <p:nvSpPr>
              <p:cNvPr id="83" name="図形 82"/>
              <p:cNvSpPr/>
              <p:nvPr/>
            </p:nvSpPr>
            <p:spPr>
              <a:xfrm>
                <a:off x="4812589" y="114730"/>
                <a:ext cx="2377819" cy="2377819"/>
              </a:xfrm>
              <a:prstGeom prst="leftCircularArrow">
                <a:avLst>
                  <a:gd name="adj1" fmla="val 6908"/>
                  <a:gd name="adj2" fmla="val 465784"/>
                  <a:gd name="adj3" fmla="val 11535717"/>
                  <a:gd name="adj4" fmla="val 19307242"/>
                  <a:gd name="adj5" fmla="val 8059"/>
                </a:avLst>
              </a:prstGeom>
              <a:solidFill>
                <a:srgbClr val="6076B4">
                  <a:hueOff val="0"/>
                  <a:satOff val="0"/>
                  <a:lumOff val="0"/>
                  <a:alphaOff val="0"/>
                </a:srgbClr>
              </a:solidFill>
              <a:ln w="254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</a:ln>
              <a:effectLst/>
            </p:spPr>
          </p:sp>
          <p:sp>
            <p:nvSpPr>
              <p:cNvPr id="84" name="フリーフォーム 83"/>
              <p:cNvSpPr/>
              <p:nvPr/>
            </p:nvSpPr>
            <p:spPr>
              <a:xfrm>
                <a:off x="4440218" y="1224338"/>
                <a:ext cx="842296" cy="487361"/>
              </a:xfrm>
              <a:custGeom>
                <a:avLst/>
                <a:gdLst>
                  <a:gd name="connsiteX0" fmla="*/ 0 w 842296"/>
                  <a:gd name="connsiteY0" fmla="*/ 0 h 487361"/>
                  <a:gd name="connsiteX1" fmla="*/ 842296 w 842296"/>
                  <a:gd name="connsiteY1" fmla="*/ 0 h 487361"/>
                  <a:gd name="connsiteX2" fmla="*/ 842296 w 842296"/>
                  <a:gd name="connsiteY2" fmla="*/ 487361 h 487361"/>
                  <a:gd name="connsiteX3" fmla="*/ 0 w 842296"/>
                  <a:gd name="connsiteY3" fmla="*/ 487361 h 487361"/>
                  <a:gd name="connsiteX4" fmla="*/ 0 w 842296"/>
                  <a:gd name="connsiteY4" fmla="*/ 0 h 487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2296" h="487361">
                    <a:moveTo>
                      <a:pt x="0" y="0"/>
                    </a:moveTo>
                    <a:lnTo>
                      <a:pt x="842296" y="0"/>
                    </a:lnTo>
                    <a:lnTo>
                      <a:pt x="842296" y="487361"/>
                    </a:lnTo>
                    <a:lnTo>
                      <a:pt x="0" y="48736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</p:spPr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effectLst/>
                    <a:uLnTx/>
                    <a:uFillTx/>
                    <a:latin typeface="Gill Sans MT"/>
                    <a:ea typeface="HGｺﾞｼｯｸE"/>
                    <a:cs typeface="+mn-cs"/>
                  </a:rPr>
                  <a:t>　</a:t>
                </a:r>
                <a:endPara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Gill Sans MT"/>
                  <a:ea typeface="HGｺﾞｼｯｸE"/>
                  <a:cs typeface="+mn-cs"/>
                </a:endParaRPr>
              </a:p>
            </p:txBody>
          </p:sp>
        </p:grpSp>
        <p:grpSp>
          <p:nvGrpSpPr>
            <p:cNvPr id="85" name="グループ化 84"/>
            <p:cNvGrpSpPr/>
            <p:nvPr/>
          </p:nvGrpSpPr>
          <p:grpSpPr>
            <a:xfrm>
              <a:off x="3664197" y="2493602"/>
              <a:ext cx="5002467" cy="3444762"/>
              <a:chOff x="3385957" y="2477053"/>
              <a:chExt cx="5002467" cy="3444762"/>
            </a:xfrm>
          </p:grpSpPr>
          <p:sp>
            <p:nvSpPr>
              <p:cNvPr id="86" name="フリーフォーム 85"/>
              <p:cNvSpPr/>
              <p:nvPr/>
            </p:nvSpPr>
            <p:spPr>
              <a:xfrm>
                <a:off x="3385957" y="4088690"/>
                <a:ext cx="1386312" cy="395232"/>
              </a:xfrm>
              <a:custGeom>
                <a:avLst/>
                <a:gdLst>
                  <a:gd name="connsiteX0" fmla="*/ 0 w 1386312"/>
                  <a:gd name="connsiteY0" fmla="*/ 0 h 395232"/>
                  <a:gd name="connsiteX1" fmla="*/ 1386312 w 1386312"/>
                  <a:gd name="connsiteY1" fmla="*/ 0 h 395232"/>
                  <a:gd name="connsiteX2" fmla="*/ 1386312 w 1386312"/>
                  <a:gd name="connsiteY2" fmla="*/ 395232 h 395232"/>
                  <a:gd name="connsiteX3" fmla="*/ 0 w 1386312"/>
                  <a:gd name="connsiteY3" fmla="*/ 395232 h 395232"/>
                  <a:gd name="connsiteX4" fmla="*/ 0 w 1386312"/>
                  <a:gd name="connsiteY4" fmla="*/ 0 h 395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312" h="395232">
                    <a:moveTo>
                      <a:pt x="0" y="0"/>
                    </a:moveTo>
                    <a:lnTo>
                      <a:pt x="1386312" y="0"/>
                    </a:lnTo>
                    <a:lnTo>
                      <a:pt x="1386312" y="395232"/>
                    </a:lnTo>
                    <a:lnTo>
                      <a:pt x="0" y="39523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</p:spPr>
            <p:txBody>
              <a:bodyPr spcFirstLastPara="0" vert="horz" wrap="square" lIns="27940" tIns="27940" rIns="27940" bIns="27940" numCol="1" spcCol="1270" anchor="ctr" anchorCtr="0">
                <a:noAutofit/>
              </a:bodyPr>
              <a:lstStyle/>
              <a:p>
                <a:pPr marL="0" marR="0" lvl="0" indent="0" algn="ctr" defTabSz="9779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2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effectLst/>
                    <a:uLnTx/>
                    <a:uFillTx/>
                    <a:latin typeface="Gill Sans MT"/>
                    <a:ea typeface="HGｺﾞｼｯｸE"/>
                    <a:cs typeface="+mn-cs"/>
                  </a:rPr>
                  <a:t>サービス</a:t>
                </a:r>
                <a:r>
                  <a:rPr kumimoji="0" lang="ja-JP" altLang="en-US" sz="2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effectLst/>
                    <a:uLnTx/>
                    <a:uFillTx/>
                    <a:latin typeface="Gill Sans MT"/>
                    <a:ea typeface="HGｺﾞｼｯｸE"/>
                    <a:cs typeface="+mn-cs"/>
                  </a:rPr>
                  <a:t>能力</a:t>
                </a:r>
                <a:endParaRPr kumimoji="0" lang="ja-JP" altLang="en-US" sz="2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Gill Sans MT"/>
                  <a:ea typeface="HGｺﾞｼｯｸE"/>
                  <a:cs typeface="+mn-cs"/>
                </a:endParaRPr>
              </a:p>
            </p:txBody>
          </p:sp>
          <p:sp>
            <p:nvSpPr>
              <p:cNvPr id="87" name="環状矢印 86"/>
              <p:cNvSpPr/>
              <p:nvPr/>
            </p:nvSpPr>
            <p:spPr>
              <a:xfrm>
                <a:off x="3815398" y="2971249"/>
                <a:ext cx="2950566" cy="2950566"/>
              </a:xfrm>
              <a:prstGeom prst="circularArrow">
                <a:avLst>
                  <a:gd name="adj1" fmla="val 6904"/>
                  <a:gd name="adj2" fmla="val 465476"/>
                  <a:gd name="adj3" fmla="val 15811394"/>
                  <a:gd name="adj4" fmla="val 12543798"/>
                  <a:gd name="adj5" fmla="val 8054"/>
                </a:avLst>
              </a:prstGeom>
              <a:solidFill>
                <a:srgbClr val="6076B4">
                  <a:hueOff val="0"/>
                  <a:satOff val="0"/>
                  <a:lumOff val="0"/>
                  <a:alphaOff val="0"/>
                </a:srgbClr>
              </a:solidFill>
              <a:ln w="254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</a:ln>
              <a:effectLst/>
            </p:spPr>
          </p:sp>
          <p:sp>
            <p:nvSpPr>
              <p:cNvPr id="88" name="フリーフォーム 87"/>
              <p:cNvSpPr/>
              <p:nvPr/>
            </p:nvSpPr>
            <p:spPr>
              <a:xfrm>
                <a:off x="5318733" y="2792547"/>
                <a:ext cx="1044594" cy="548924"/>
              </a:xfrm>
              <a:custGeom>
                <a:avLst/>
                <a:gdLst>
                  <a:gd name="connsiteX0" fmla="*/ 0 w 1044594"/>
                  <a:gd name="connsiteY0" fmla="*/ 0 h 548924"/>
                  <a:gd name="connsiteX1" fmla="*/ 1044594 w 1044594"/>
                  <a:gd name="connsiteY1" fmla="*/ 0 h 548924"/>
                  <a:gd name="connsiteX2" fmla="*/ 1044594 w 1044594"/>
                  <a:gd name="connsiteY2" fmla="*/ 548924 h 548924"/>
                  <a:gd name="connsiteX3" fmla="*/ 0 w 1044594"/>
                  <a:gd name="connsiteY3" fmla="*/ 548924 h 548924"/>
                  <a:gd name="connsiteX4" fmla="*/ 0 w 1044594"/>
                  <a:gd name="connsiteY4" fmla="*/ 0 h 548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4594" h="548924">
                    <a:moveTo>
                      <a:pt x="0" y="0"/>
                    </a:moveTo>
                    <a:lnTo>
                      <a:pt x="1044594" y="0"/>
                    </a:lnTo>
                    <a:lnTo>
                      <a:pt x="1044594" y="548924"/>
                    </a:lnTo>
                    <a:lnTo>
                      <a:pt x="0" y="54892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</p:spPr>
            <p:txBody>
              <a:bodyPr spcFirstLastPara="0" vert="horz" wrap="square" lIns="27940" tIns="27940" rIns="27940" bIns="27940" numCol="1" spcCol="1270" anchor="ctr" anchorCtr="0">
                <a:noAutofit/>
              </a:bodyPr>
              <a:lstStyle/>
              <a:p>
                <a:pPr marL="0" marR="0" lvl="0" indent="0" algn="ctr" defTabSz="9779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Gill Sans MT"/>
                  <a:ea typeface="HGｺﾞｼｯｸE"/>
                  <a:cs typeface="+mn-cs"/>
                </a:endParaRPr>
              </a:p>
            </p:txBody>
          </p:sp>
          <p:sp>
            <p:nvSpPr>
              <p:cNvPr id="89" name="環状矢印 88"/>
              <p:cNvSpPr/>
              <p:nvPr/>
            </p:nvSpPr>
            <p:spPr>
              <a:xfrm>
                <a:off x="4357237" y="2842203"/>
                <a:ext cx="2950566" cy="2950566"/>
              </a:xfrm>
              <a:prstGeom prst="circularArrow">
                <a:avLst>
                  <a:gd name="adj1" fmla="val 6904"/>
                  <a:gd name="adj2" fmla="val 465476"/>
                  <a:gd name="adj3" fmla="val 19914344"/>
                  <a:gd name="adj4" fmla="val 17701770"/>
                  <a:gd name="adj5" fmla="val 8054"/>
                </a:avLst>
              </a:prstGeom>
              <a:solidFill>
                <a:srgbClr val="6076B4">
                  <a:hueOff val="0"/>
                  <a:satOff val="0"/>
                  <a:lumOff val="0"/>
                  <a:alphaOff val="0"/>
                </a:srgbClr>
              </a:solidFill>
              <a:ln w="254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</a:ln>
              <a:effectLst/>
            </p:spPr>
          </p:sp>
          <p:sp>
            <p:nvSpPr>
              <p:cNvPr id="90" name="フリーフォーム 89"/>
              <p:cNvSpPr/>
              <p:nvPr/>
            </p:nvSpPr>
            <p:spPr>
              <a:xfrm>
                <a:off x="6040178" y="3881470"/>
                <a:ext cx="2348246" cy="783278"/>
              </a:xfrm>
              <a:custGeom>
                <a:avLst/>
                <a:gdLst>
                  <a:gd name="connsiteX0" fmla="*/ 0 w 2063763"/>
                  <a:gd name="connsiteY0" fmla="*/ 0 h 783278"/>
                  <a:gd name="connsiteX1" fmla="*/ 2063763 w 2063763"/>
                  <a:gd name="connsiteY1" fmla="*/ 0 h 783278"/>
                  <a:gd name="connsiteX2" fmla="*/ 2063763 w 2063763"/>
                  <a:gd name="connsiteY2" fmla="*/ 783278 h 783278"/>
                  <a:gd name="connsiteX3" fmla="*/ 0 w 2063763"/>
                  <a:gd name="connsiteY3" fmla="*/ 783278 h 783278"/>
                  <a:gd name="connsiteX4" fmla="*/ 0 w 2063763"/>
                  <a:gd name="connsiteY4" fmla="*/ 0 h 783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3763" h="783278">
                    <a:moveTo>
                      <a:pt x="0" y="0"/>
                    </a:moveTo>
                    <a:lnTo>
                      <a:pt x="2063763" y="0"/>
                    </a:lnTo>
                    <a:lnTo>
                      <a:pt x="2063763" y="783278"/>
                    </a:lnTo>
                    <a:lnTo>
                      <a:pt x="0" y="78327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</p:spPr>
            <p:txBody>
              <a:bodyPr spcFirstLastPara="0" vert="horz" wrap="square" lIns="27940" tIns="27940" rIns="27940" bIns="27940" numCol="1" spcCol="1270" anchor="ctr" anchorCtr="0">
                <a:noAutofit/>
              </a:bodyPr>
              <a:lstStyle/>
              <a:p>
                <a:pPr marL="0" marR="0" lvl="0" indent="0" algn="ctr" defTabSz="9779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2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effectLst/>
                    <a:uLnTx/>
                    <a:uFillTx/>
                    <a:latin typeface="Gill Sans MT"/>
                    <a:ea typeface="HGｺﾞｼｯｸE"/>
                    <a:cs typeface="+mn-cs"/>
                  </a:rPr>
                  <a:t>サービスの質改善の必要性を認識</a:t>
                </a:r>
                <a:endParaRPr kumimoji="0" lang="ja-JP" altLang="en-US" sz="2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Gill Sans MT"/>
                  <a:ea typeface="HGｺﾞｼｯｸE"/>
                  <a:cs typeface="+mn-cs"/>
                </a:endParaRPr>
              </a:p>
            </p:txBody>
          </p:sp>
          <p:sp>
            <p:nvSpPr>
              <p:cNvPr id="91" name="環状矢印 90"/>
              <p:cNvSpPr/>
              <p:nvPr/>
            </p:nvSpPr>
            <p:spPr>
              <a:xfrm>
                <a:off x="4497935" y="2477053"/>
                <a:ext cx="2950566" cy="2950566"/>
              </a:xfrm>
              <a:prstGeom prst="circularArrow">
                <a:avLst>
                  <a:gd name="adj1" fmla="val 6904"/>
                  <a:gd name="adj2" fmla="val 465476"/>
                  <a:gd name="adj3" fmla="val 4231473"/>
                  <a:gd name="adj4" fmla="val 2075967"/>
                  <a:gd name="adj5" fmla="val 8054"/>
                </a:avLst>
              </a:prstGeom>
              <a:solidFill>
                <a:srgbClr val="6076B4">
                  <a:hueOff val="0"/>
                  <a:satOff val="0"/>
                  <a:lumOff val="0"/>
                  <a:alphaOff val="0"/>
                </a:srgbClr>
              </a:solidFill>
              <a:ln w="254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</a:ln>
              <a:effectLst/>
            </p:spPr>
          </p:sp>
          <p:sp>
            <p:nvSpPr>
              <p:cNvPr id="92" name="フリーフォーム 91"/>
              <p:cNvSpPr/>
              <p:nvPr/>
            </p:nvSpPr>
            <p:spPr>
              <a:xfrm>
                <a:off x="4788024" y="4808762"/>
                <a:ext cx="1485181" cy="827611"/>
              </a:xfrm>
              <a:custGeom>
                <a:avLst/>
                <a:gdLst>
                  <a:gd name="connsiteX0" fmla="*/ 0 w 1250912"/>
                  <a:gd name="connsiteY0" fmla="*/ 0 h 827611"/>
                  <a:gd name="connsiteX1" fmla="*/ 1250912 w 1250912"/>
                  <a:gd name="connsiteY1" fmla="*/ 0 h 827611"/>
                  <a:gd name="connsiteX2" fmla="*/ 1250912 w 1250912"/>
                  <a:gd name="connsiteY2" fmla="*/ 827611 h 827611"/>
                  <a:gd name="connsiteX3" fmla="*/ 0 w 1250912"/>
                  <a:gd name="connsiteY3" fmla="*/ 827611 h 827611"/>
                  <a:gd name="connsiteX4" fmla="*/ 0 w 1250912"/>
                  <a:gd name="connsiteY4" fmla="*/ 0 h 827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0912" h="827611">
                    <a:moveTo>
                      <a:pt x="0" y="0"/>
                    </a:moveTo>
                    <a:lnTo>
                      <a:pt x="1250912" y="0"/>
                    </a:lnTo>
                    <a:lnTo>
                      <a:pt x="1250912" y="827611"/>
                    </a:lnTo>
                    <a:lnTo>
                      <a:pt x="0" y="82761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</p:spPr>
            <p:txBody>
              <a:bodyPr spcFirstLastPara="0" vert="horz" wrap="square" lIns="27940" tIns="27940" rIns="27940" bIns="27940" numCol="1" spcCol="1270" anchor="ctr" anchorCtr="0">
                <a:noAutofit/>
              </a:bodyPr>
              <a:lstStyle/>
              <a:p>
                <a:pPr marL="0" marR="0" lvl="0" indent="0" algn="ctr" defTabSz="9779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2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effectLst/>
                    <a:uLnTx/>
                    <a:uFillTx/>
                    <a:latin typeface="Gill Sans MT"/>
                    <a:ea typeface="HGｺﾞｼｯｸE"/>
                    <a:cs typeface="+mn-cs"/>
                  </a:rPr>
                  <a:t>サービス　能力の増強</a:t>
                </a:r>
                <a:endParaRPr kumimoji="0" lang="ja-JP" altLang="en-US" sz="2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Gill Sans MT"/>
                  <a:ea typeface="HGｺﾞｼｯｸE"/>
                  <a:cs typeface="+mn-cs"/>
                </a:endParaRPr>
              </a:p>
            </p:txBody>
          </p:sp>
          <p:sp>
            <p:nvSpPr>
              <p:cNvPr id="93" name="環状矢印 92"/>
              <p:cNvSpPr/>
              <p:nvPr/>
            </p:nvSpPr>
            <p:spPr>
              <a:xfrm rot="1259627">
                <a:off x="3644677" y="2562466"/>
                <a:ext cx="2950566" cy="2950566"/>
              </a:xfrm>
              <a:prstGeom prst="circularArrow">
                <a:avLst>
                  <a:gd name="adj1" fmla="val 6904"/>
                  <a:gd name="adj2" fmla="val 465476"/>
                  <a:gd name="adj3" fmla="val 7478193"/>
                  <a:gd name="adj4" fmla="val 5153767"/>
                  <a:gd name="adj5" fmla="val 8054"/>
                </a:avLst>
              </a:prstGeom>
              <a:solidFill>
                <a:srgbClr val="6076B4">
                  <a:hueOff val="0"/>
                  <a:satOff val="0"/>
                  <a:lumOff val="0"/>
                  <a:alphaOff val="0"/>
                </a:srgbClr>
              </a:solidFill>
              <a:ln w="254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</a:ln>
              <a:effectLst/>
            </p:spPr>
          </p:sp>
        </p:grpSp>
        <p:sp>
          <p:nvSpPr>
            <p:cNvPr id="94" name="正方形/長方形 93"/>
            <p:cNvSpPr/>
            <p:nvPr/>
          </p:nvSpPr>
          <p:spPr>
            <a:xfrm>
              <a:off x="7577714" y="5100955"/>
              <a:ext cx="1386312" cy="395232"/>
            </a:xfrm>
            <a:prstGeom prst="rect">
              <a:avLst/>
            </a:prstGeom>
            <a:noFill/>
            <a:ln>
              <a:noFill/>
            </a:ln>
            <a:effectLst/>
          </p:spPr>
        </p:sp>
        <p:pic>
          <p:nvPicPr>
            <p:cNvPr id="95" name="Picture 4" descr="http://allfree-clipart-design.com/wp-content/uploads/free-scale-vector-clip-art-imag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5362" y="1117091"/>
              <a:ext cx="958564" cy="9033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6" name="Picture 4" descr="http://allfree-clipart-design.com/wp-content/uploads/free-scale-vector-clip-art-imag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6125" y="3745245"/>
              <a:ext cx="958564" cy="9033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7" name="正方形/長方形 96"/>
            <p:cNvSpPr/>
            <p:nvPr/>
          </p:nvSpPr>
          <p:spPr>
            <a:xfrm rot="18970373">
              <a:off x="4267499" y="4937484"/>
              <a:ext cx="648072" cy="36004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2F5897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F5897">
                      <a:lumMod val="50000"/>
                    </a:srgbClr>
                  </a:solidFill>
                  <a:effectLst/>
                  <a:uLnTx/>
                  <a:uFillTx/>
                  <a:latin typeface="Gill Sans MT"/>
                  <a:ea typeface="HGｺﾞｼｯｸE"/>
                  <a:cs typeface="+mn-cs"/>
                </a:rPr>
                <a:t>遅れ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2F5897">
                    <a:lumMod val="50000"/>
                  </a:srgbClr>
                </a:solidFill>
                <a:effectLst/>
                <a:uLnTx/>
                <a:uFillTx/>
                <a:latin typeface="Gill Sans MT"/>
                <a:ea typeface="HGｺﾞｼｯｸE"/>
                <a:cs typeface="+mn-cs"/>
              </a:endParaRPr>
            </a:p>
          </p:txBody>
        </p:sp>
        <p:sp>
          <p:nvSpPr>
            <p:cNvPr id="98" name="正方形/長方形 97"/>
            <p:cNvSpPr/>
            <p:nvPr/>
          </p:nvSpPr>
          <p:spPr>
            <a:xfrm rot="1867041">
              <a:off x="6712564" y="1982617"/>
              <a:ext cx="648072" cy="36004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2F5897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F5897">
                      <a:lumMod val="50000"/>
                    </a:srgbClr>
                  </a:solidFill>
                  <a:effectLst/>
                  <a:uLnTx/>
                  <a:uFillTx/>
                  <a:latin typeface="Gill Sans MT"/>
                  <a:ea typeface="HGｺﾞｼｯｸE"/>
                  <a:cs typeface="+mn-cs"/>
                </a:rPr>
                <a:t>遅れ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2F5897">
                    <a:lumMod val="50000"/>
                  </a:srgbClr>
                </a:solidFill>
                <a:effectLst/>
                <a:uLnTx/>
                <a:uFillTx/>
                <a:latin typeface="Gill Sans MT"/>
                <a:ea typeface="HGｺﾞｼｯｸE"/>
                <a:cs typeface="+mn-cs"/>
              </a:endParaRPr>
            </a:p>
          </p:txBody>
        </p:sp>
        <p:sp>
          <p:nvSpPr>
            <p:cNvPr id="100" name="環状矢印 99"/>
            <p:cNvSpPr/>
            <p:nvPr/>
          </p:nvSpPr>
          <p:spPr>
            <a:xfrm rot="21079173">
              <a:off x="6667664" y="2024482"/>
              <a:ext cx="2118151" cy="2118151"/>
            </a:xfrm>
            <a:prstGeom prst="circularArrow">
              <a:avLst>
                <a:gd name="adj1" fmla="val 8244"/>
                <a:gd name="adj2" fmla="val 575768"/>
                <a:gd name="adj3" fmla="val 3628027"/>
                <a:gd name="adj4" fmla="val 105242"/>
                <a:gd name="adj5" fmla="val 9618"/>
              </a:avLst>
            </a:prstGeom>
            <a:solidFill>
              <a:srgbClr val="63891F"/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</p:grpSp>
      <p:sp>
        <p:nvSpPr>
          <p:cNvPr id="101" name="テキスト ボックス 100"/>
          <p:cNvSpPr txBox="1"/>
          <p:nvPr/>
        </p:nvSpPr>
        <p:spPr>
          <a:xfrm>
            <a:off x="7577714" y="3036955"/>
            <a:ext cx="16955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200" dirty="0">
                <a:solidFill>
                  <a:prstClr val="black"/>
                </a:solidFill>
                <a:latin typeface="Gill Sans MT"/>
                <a:ea typeface="HGｺﾞｼｯｸE"/>
              </a:rPr>
              <a:t>サービスの質の基準</a:t>
            </a:r>
            <a:endParaRPr lang="ja-JP" altLang="en-US" sz="2200" dirty="0">
              <a:solidFill>
                <a:prstClr val="black"/>
              </a:solidFill>
              <a:latin typeface="Gill Sans MT"/>
              <a:ea typeface="HGｺﾞｼｯｸE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842310" y="485363"/>
            <a:ext cx="80489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/>
              <a:t>PE</a:t>
            </a:r>
            <a:r>
              <a:rPr kumimoji="1" lang="ja-JP" altLang="en-US" sz="4000" dirty="0" smtClean="0"/>
              <a:t>社の「成長と投資不足の構造」</a:t>
            </a:r>
            <a:endParaRPr kumimoji="1" lang="ja-JP" altLang="en-US" sz="4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88" y="5509936"/>
            <a:ext cx="2364643" cy="952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4784467" y="3193353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dirty="0" err="1">
                <a:solidFill>
                  <a:srgbClr val="FF0000"/>
                </a:solidFill>
              </a:rPr>
              <a:t>ー</a:t>
            </a:r>
            <a:endParaRPr kumimoji="1" lang="ja-JP" altLang="en-US" sz="4000" dirty="0">
              <a:solidFill>
                <a:srgbClr val="FF0000"/>
              </a:solidFill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6888416" y="4154963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dirty="0" err="1">
                <a:solidFill>
                  <a:srgbClr val="FF0000"/>
                </a:solidFill>
              </a:rPr>
              <a:t>ー</a:t>
            </a:r>
            <a:endParaRPr kumimoji="1" lang="ja-JP" altLang="en-US" sz="4000" dirty="0">
              <a:solidFill>
                <a:srgbClr val="FF0000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323527" y="1340768"/>
            <a:ext cx="6359523" cy="648072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/>
              <a:t>投資を怠ることで成長を制限</a:t>
            </a:r>
            <a:endParaRPr kumimoji="1" lang="ja-JP" altLang="en-US" sz="3200" b="1" dirty="0"/>
          </a:p>
        </p:txBody>
      </p:sp>
      <p:sp>
        <p:nvSpPr>
          <p:cNvPr id="8" name="正方形/長方形 7"/>
          <p:cNvSpPr/>
          <p:nvPr/>
        </p:nvSpPr>
        <p:spPr>
          <a:xfrm>
            <a:off x="5282288" y="3868870"/>
            <a:ext cx="1602844" cy="10722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4082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根本的な解決策は？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7379630" y="89790"/>
            <a:ext cx="1763688" cy="202332"/>
          </a:xfrm>
          <a:prstGeom prst="rect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611560" y="1484784"/>
            <a:ext cx="4032448" cy="792088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b="1" dirty="0" smtClean="0"/>
              <a:t>サービス能力の確立</a:t>
            </a:r>
            <a:endParaRPr lang="en-US" altLang="ja-JP" sz="3200" b="1" dirty="0" smtClean="0"/>
          </a:p>
        </p:txBody>
      </p:sp>
      <p:grpSp>
        <p:nvGrpSpPr>
          <p:cNvPr id="11" name="グループ化 10"/>
          <p:cNvGrpSpPr/>
          <p:nvPr/>
        </p:nvGrpSpPr>
        <p:grpSpPr>
          <a:xfrm>
            <a:off x="1521586" y="2667917"/>
            <a:ext cx="6244844" cy="1323439"/>
            <a:chOff x="899810" y="2573655"/>
            <a:chExt cx="6244844" cy="1323439"/>
          </a:xfrm>
        </p:grpSpPr>
        <p:sp>
          <p:nvSpPr>
            <p:cNvPr id="8" name="右矢印 7"/>
            <p:cNvSpPr/>
            <p:nvPr/>
          </p:nvSpPr>
          <p:spPr>
            <a:xfrm>
              <a:off x="899810" y="2585944"/>
              <a:ext cx="1007894" cy="1224136"/>
            </a:xfrm>
            <a:prstGeom prst="right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2123728" y="2573655"/>
              <a:ext cx="5020926" cy="1323439"/>
            </a:xfrm>
            <a:prstGeom prst="rect">
              <a:avLst/>
            </a:prstGeom>
            <a:solidFill>
              <a:srgbClr val="FFFFCC"/>
            </a:solidFill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kumimoji="1" lang="ja-JP" altLang="en-US" sz="3200" dirty="0" smtClean="0"/>
                <a:t>高いサービス基準の維持</a:t>
              </a:r>
              <a:endParaRPr lang="en-US" altLang="ja-JP" sz="3200" dirty="0" smtClean="0"/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kumimoji="1" lang="ja-JP" altLang="en-US" sz="3200" dirty="0"/>
                <a:t>需要</a:t>
              </a:r>
              <a:r>
                <a:rPr kumimoji="1" lang="ja-JP" altLang="en-US" sz="3200" dirty="0" smtClean="0"/>
                <a:t>の制限＝値上げ</a:t>
              </a:r>
              <a:endParaRPr kumimoji="1" lang="en-US" altLang="ja-JP" sz="3200" dirty="0" smtClean="0"/>
            </a:p>
          </p:txBody>
        </p:sp>
      </p:grpSp>
      <p:sp>
        <p:nvSpPr>
          <p:cNvPr id="16" name="正方形/長方形 15"/>
          <p:cNvSpPr/>
          <p:nvPr/>
        </p:nvSpPr>
        <p:spPr>
          <a:xfrm>
            <a:off x="3168711" y="3292274"/>
            <a:ext cx="4618218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？　？　？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611560" y="4941168"/>
            <a:ext cx="8136904" cy="1152128"/>
          </a:xfrm>
          <a:prstGeom prst="roundRect">
            <a:avLst/>
          </a:prstGeom>
          <a:solidFill>
            <a:schemeClr val="bg1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単純な変革によって達成</a:t>
            </a:r>
            <a:endParaRPr kumimoji="1" lang="ja-JP" altLang="en-US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78423" y="4349784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002060"/>
                </a:solidFill>
              </a:rPr>
              <a:t>真の問題に至れば・・・</a:t>
            </a:r>
            <a:endParaRPr kumimoji="1" lang="ja-JP" altLang="en-US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257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 animBg="1"/>
      <p:bldP spid="16" grpId="1" animBg="1"/>
      <p:bldP spid="17" grpId="0" animBg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PE</a:t>
            </a:r>
            <a:r>
              <a:rPr lang="ja-JP" altLang="en-US" dirty="0" smtClean="0"/>
              <a:t>社</a:t>
            </a:r>
            <a:r>
              <a:rPr lang="ja-JP" altLang="en-US" dirty="0"/>
              <a:t>の持っていた学習</a:t>
            </a:r>
            <a:r>
              <a:rPr lang="ja-JP" altLang="en-US" dirty="0" smtClean="0"/>
              <a:t>障害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7379630" y="89790"/>
            <a:ext cx="1763688" cy="202332"/>
          </a:xfrm>
          <a:prstGeom prst="rect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907704" y="2580068"/>
            <a:ext cx="4852610" cy="1169551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目標①高いレベルの社員管理</a:t>
            </a:r>
            <a:endParaRPr lang="en-US" altLang="ja-JP" sz="1400" dirty="0"/>
          </a:p>
          <a:p>
            <a:endParaRPr lang="en-US" altLang="ja-JP" sz="1400" dirty="0"/>
          </a:p>
          <a:p>
            <a:r>
              <a:rPr lang="ja-JP" altLang="en-US" sz="2800" dirty="0"/>
              <a:t>目標②数年で業界大手</a:t>
            </a:r>
            <a:r>
              <a:rPr lang="ja-JP" altLang="en-US" sz="2800" dirty="0" smtClean="0"/>
              <a:t>へ</a:t>
            </a:r>
            <a:endParaRPr lang="ja-JP" altLang="en-US" sz="2800" dirty="0"/>
          </a:p>
        </p:txBody>
      </p:sp>
      <p:sp>
        <p:nvSpPr>
          <p:cNvPr id="7" name="角丸四角形 6"/>
          <p:cNvSpPr/>
          <p:nvPr/>
        </p:nvSpPr>
        <p:spPr>
          <a:xfrm>
            <a:off x="380999" y="1556792"/>
            <a:ext cx="3398913" cy="792088"/>
          </a:xfrm>
          <a:prstGeom prst="roundRect">
            <a:avLst/>
          </a:prstGeom>
          <a:solidFill>
            <a:schemeClr val="bg1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rgbClr val="C00000"/>
                </a:solidFill>
              </a:rPr>
              <a:t>敵は向こうに</a:t>
            </a:r>
            <a:endParaRPr kumimoji="1" lang="ja-JP" altLang="en-US" sz="3200" dirty="0">
              <a:solidFill>
                <a:srgbClr val="C00000"/>
              </a:solidFill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382012" y="2448825"/>
            <a:ext cx="1108855" cy="1368152"/>
          </a:xfrm>
          <a:prstGeom prst="rightArrow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" name="グループ化 13"/>
          <p:cNvGrpSpPr/>
          <p:nvPr/>
        </p:nvGrpSpPr>
        <p:grpSpPr>
          <a:xfrm>
            <a:off x="6084168" y="2580068"/>
            <a:ext cx="3059150" cy="1584176"/>
            <a:chOff x="4211960" y="4437112"/>
            <a:chExt cx="3312368" cy="1800200"/>
          </a:xfrm>
        </p:grpSpPr>
        <p:sp>
          <p:nvSpPr>
            <p:cNvPr id="12" name="爆発 2 11"/>
            <p:cNvSpPr/>
            <p:nvPr/>
          </p:nvSpPr>
          <p:spPr>
            <a:xfrm>
              <a:off x="4211960" y="4437112"/>
              <a:ext cx="3312368" cy="1800200"/>
            </a:xfrm>
            <a:prstGeom prst="irregularSeal2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5292080" y="5013176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600" dirty="0" smtClean="0"/>
                <a:t>矛盾</a:t>
              </a:r>
              <a:endParaRPr kumimoji="1" lang="ja-JP" altLang="en-US" sz="3600" dirty="0"/>
            </a:p>
          </p:txBody>
        </p:sp>
      </p:grpSp>
      <p:sp>
        <p:nvSpPr>
          <p:cNvPr id="15" name="角丸四角形 14"/>
          <p:cNvSpPr/>
          <p:nvPr/>
        </p:nvSpPr>
        <p:spPr>
          <a:xfrm>
            <a:off x="1408267" y="4653136"/>
            <a:ext cx="6696744" cy="1368152"/>
          </a:xfrm>
          <a:prstGeom prst="roundRect">
            <a:avLst/>
          </a:prstGeom>
          <a:solidFill>
            <a:schemeClr val="bg1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質の低下と投資不足の悪循環へ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27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８章まとめ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7379630" y="89790"/>
            <a:ext cx="1763688" cy="202332"/>
          </a:xfrm>
          <a:prstGeom prst="rect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96242" y="1772816"/>
            <a:ext cx="7160935" cy="1077218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dirty="0" smtClean="0"/>
              <a:t>情報を幅広く、</a:t>
            </a:r>
            <a:endParaRPr kumimoji="1" lang="en-US" altLang="ja-JP" sz="3200" dirty="0" smtClean="0"/>
          </a:p>
          <a:p>
            <a:pPr algn="ctr"/>
            <a:r>
              <a:rPr kumimoji="1" lang="ja-JP" altLang="en-US" sz="3200" dirty="0" smtClean="0"/>
              <a:t>パターンにおいて把握する能力を開発</a:t>
            </a:r>
            <a:endParaRPr kumimoji="1" lang="ja-JP" altLang="en-US" sz="3200" dirty="0"/>
          </a:p>
        </p:txBody>
      </p:sp>
      <p:sp>
        <p:nvSpPr>
          <p:cNvPr id="5" name="下矢印 4"/>
          <p:cNvSpPr/>
          <p:nvPr/>
        </p:nvSpPr>
        <p:spPr>
          <a:xfrm>
            <a:off x="3131840" y="3119333"/>
            <a:ext cx="2952328" cy="597699"/>
          </a:xfrm>
          <a:prstGeom prst="downArrow">
            <a:avLst/>
          </a:prstGeom>
          <a:solidFill>
            <a:schemeClr val="bg1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1030618" y="3933056"/>
            <a:ext cx="7292182" cy="1296144"/>
          </a:xfrm>
          <a:prstGeom prst="roundRect">
            <a:avLst/>
          </a:prstGeom>
          <a:solidFill>
            <a:schemeClr val="bg1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システム思考の習得には</a:t>
            </a:r>
            <a:endParaRPr kumimoji="1"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800" dirty="0">
                <a:solidFill>
                  <a:schemeClr val="tx1"/>
                </a:solidFill>
              </a:rPr>
              <a:t>他</a:t>
            </a:r>
            <a:r>
              <a:rPr lang="ja-JP" altLang="en-US" sz="2800" dirty="0" smtClean="0">
                <a:solidFill>
                  <a:schemeClr val="tx1"/>
                </a:solidFill>
              </a:rPr>
              <a:t>の補足的なディシプリンの学習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7" name="右矢印 6"/>
          <p:cNvSpPr/>
          <p:nvPr/>
        </p:nvSpPr>
        <p:spPr>
          <a:xfrm>
            <a:off x="4223800" y="5253600"/>
            <a:ext cx="4608512" cy="1271743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今日からの内容へ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43227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autumn">
  <a:themeElements>
    <a:clrScheme name="Office ​​テーマ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ユーザー定義 1">
      <a:majorFont>
        <a:latin typeface="Arial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​​テーマ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176</Words>
  <Application>Microsoft Office PowerPoint</Application>
  <PresentationFormat>画面に合わせる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autumn</vt:lpstr>
      <vt:lpstr>第8章 振り返り</vt:lpstr>
      <vt:lpstr>PowerPoint プレゼンテーション</vt:lpstr>
      <vt:lpstr>PowerPoint プレゼンテーション</vt:lpstr>
      <vt:lpstr>PowerPoint プレゼンテーション</vt:lpstr>
      <vt:lpstr>根本的な解決策は？</vt:lpstr>
      <vt:lpstr>PE社の持っていた学習障害</vt:lpstr>
      <vt:lpstr>８章まとめ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第8章　事前要約</dc:title>
  <dc:creator>TOSHIBA</dc:creator>
  <cp:lastModifiedBy>TOSHIBA</cp:lastModifiedBy>
  <cp:revision>20</cp:revision>
  <dcterms:created xsi:type="dcterms:W3CDTF">2014-11-12T23:27:46Z</dcterms:created>
  <dcterms:modified xsi:type="dcterms:W3CDTF">2014-11-13T05:29:41Z</dcterms:modified>
</cp:coreProperties>
</file>