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0" r:id="rId4"/>
    <p:sldId id="261" r:id="rId5"/>
    <p:sldId id="272" r:id="rId6"/>
    <p:sldId id="283" r:id="rId7"/>
    <p:sldId id="284" r:id="rId8"/>
    <p:sldId id="289" r:id="rId9"/>
    <p:sldId id="290" r:id="rId10"/>
    <p:sldId id="262" r:id="rId11"/>
    <p:sldId id="271" r:id="rId12"/>
    <p:sldId id="285" r:id="rId13"/>
    <p:sldId id="286" r:id="rId14"/>
    <p:sldId id="273" r:id="rId15"/>
    <p:sldId id="274" r:id="rId16"/>
    <p:sldId id="279" r:id="rId17"/>
    <p:sldId id="276" r:id="rId18"/>
    <p:sldId id="280" r:id="rId19"/>
    <p:sldId id="277" r:id="rId20"/>
    <p:sldId id="278" r:id="rId21"/>
    <p:sldId id="264" r:id="rId22"/>
    <p:sldId id="265" r:id="rId23"/>
    <p:sldId id="291" r:id="rId24"/>
    <p:sldId id="292" r:id="rId25"/>
    <p:sldId id="263" r:id="rId26"/>
    <p:sldId id="266" r:id="rId27"/>
    <p:sldId id="267" r:id="rId28"/>
    <p:sldId id="268" r:id="rId29"/>
    <p:sldId id="281" r:id="rId30"/>
    <p:sldId id="287" r:id="rId31"/>
    <p:sldId id="288" r:id="rId3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6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358AF-CF47-4433-BC99-E8F53F76BAAB}" type="doc">
      <dgm:prSet loTypeId="urn:microsoft.com/office/officeart/2005/8/layout/chevron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65E3CA09-A2DE-4675-BD2D-E80BE95D6779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A2423A41-5469-4228-AFCE-7F37F6919810}" type="parTrans" cxnId="{C9BE4E31-178B-4298-80DF-B1AB024A7787}">
      <dgm:prSet/>
      <dgm:spPr/>
      <dgm:t>
        <a:bodyPr/>
        <a:lstStyle/>
        <a:p>
          <a:endParaRPr kumimoji="1" lang="ja-JP" altLang="en-US"/>
        </a:p>
      </dgm:t>
    </dgm:pt>
    <dgm:pt modelId="{4C9CA05C-0D57-4D54-AEFC-048C3F99414C}" type="sibTrans" cxnId="{C9BE4E31-178B-4298-80DF-B1AB024A7787}">
      <dgm:prSet/>
      <dgm:spPr/>
      <dgm:t>
        <a:bodyPr/>
        <a:lstStyle/>
        <a:p>
          <a:endParaRPr kumimoji="1" lang="ja-JP" altLang="en-US"/>
        </a:p>
      </dgm:t>
    </dgm:pt>
    <dgm:pt modelId="{86508108-B142-4F62-8ADC-22E63CAFDD42}">
      <dgm:prSet phldrT="[テキスト]"/>
      <dgm:spPr/>
      <dgm:t>
        <a:bodyPr/>
        <a:lstStyle/>
        <a:p>
          <a:r>
            <a:rPr kumimoji="1" lang="ja-JP" altLang="en-US" dirty="0" smtClean="0"/>
            <a:t>個人のビジョンを奨励</a:t>
          </a:r>
          <a:endParaRPr kumimoji="1" lang="ja-JP" altLang="en-US" dirty="0"/>
        </a:p>
      </dgm:t>
    </dgm:pt>
    <dgm:pt modelId="{071C3033-8944-4CC8-92B7-E7DD79C42DC7}" type="parTrans" cxnId="{52BC919E-F5EC-4B1F-9CF6-C297DED6B4A8}">
      <dgm:prSet/>
      <dgm:spPr/>
      <dgm:t>
        <a:bodyPr/>
        <a:lstStyle/>
        <a:p>
          <a:endParaRPr kumimoji="1" lang="ja-JP" altLang="en-US"/>
        </a:p>
      </dgm:t>
    </dgm:pt>
    <dgm:pt modelId="{826E3518-6AAF-422B-99F1-E6933C0E949A}" type="sibTrans" cxnId="{52BC919E-F5EC-4B1F-9CF6-C297DED6B4A8}">
      <dgm:prSet/>
      <dgm:spPr/>
      <dgm:t>
        <a:bodyPr/>
        <a:lstStyle/>
        <a:p>
          <a:endParaRPr kumimoji="1" lang="ja-JP" altLang="en-US"/>
        </a:p>
      </dgm:t>
    </dgm:pt>
    <dgm:pt modelId="{8B242108-09F7-4794-BA0C-EB011859C550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639834F2-E16D-4880-939E-B6014C9D06DC}" type="parTrans" cxnId="{85086ED8-5196-4DE5-8A61-565DD461002B}">
      <dgm:prSet/>
      <dgm:spPr/>
      <dgm:t>
        <a:bodyPr/>
        <a:lstStyle/>
        <a:p>
          <a:endParaRPr kumimoji="1" lang="ja-JP" altLang="en-US"/>
        </a:p>
      </dgm:t>
    </dgm:pt>
    <dgm:pt modelId="{0C4DF2B8-6946-4B4C-BABE-1FFCE27474E3}" type="sibTrans" cxnId="{85086ED8-5196-4DE5-8A61-565DD461002B}">
      <dgm:prSet/>
      <dgm:spPr/>
      <dgm:t>
        <a:bodyPr/>
        <a:lstStyle/>
        <a:p>
          <a:endParaRPr kumimoji="1" lang="ja-JP" altLang="en-US"/>
        </a:p>
      </dgm:t>
    </dgm:pt>
    <dgm:pt modelId="{07A83418-35DA-4D20-88DD-79B9B37FB456}">
      <dgm:prSet phldrT="[テキスト]"/>
      <dgm:spPr/>
      <dgm:t>
        <a:bodyPr/>
        <a:lstStyle/>
        <a:p>
          <a:r>
            <a:rPr kumimoji="1" lang="ja-JP" altLang="en-US" dirty="0" smtClean="0"/>
            <a:t>個人ビジョンから共有ビジョンへ</a:t>
          </a:r>
          <a:endParaRPr kumimoji="1" lang="ja-JP" altLang="en-US" dirty="0"/>
        </a:p>
      </dgm:t>
    </dgm:pt>
    <dgm:pt modelId="{06EEF125-BF04-4D36-AA4D-02E5B9B021A0}" type="parTrans" cxnId="{24342CBD-D9F6-4666-94B6-FA43A7389FA9}">
      <dgm:prSet/>
      <dgm:spPr/>
      <dgm:t>
        <a:bodyPr/>
        <a:lstStyle/>
        <a:p>
          <a:endParaRPr kumimoji="1" lang="ja-JP" altLang="en-US"/>
        </a:p>
      </dgm:t>
    </dgm:pt>
    <dgm:pt modelId="{C2172A41-900B-48A8-96C2-CBB0071F2067}" type="sibTrans" cxnId="{24342CBD-D9F6-4666-94B6-FA43A7389FA9}">
      <dgm:prSet/>
      <dgm:spPr/>
      <dgm:t>
        <a:bodyPr/>
        <a:lstStyle/>
        <a:p>
          <a:endParaRPr kumimoji="1" lang="ja-JP" altLang="en-US"/>
        </a:p>
      </dgm:t>
    </dgm:pt>
    <dgm:pt modelId="{F915A343-8668-4CA4-B0DA-B4A439F448DF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A7DBBCA2-E8CA-4F66-AFB4-E269C2843249}" type="parTrans" cxnId="{5FCD9EFF-32C1-45B5-B8C8-A8F7626B230F}">
      <dgm:prSet/>
      <dgm:spPr/>
      <dgm:t>
        <a:bodyPr/>
        <a:lstStyle/>
        <a:p>
          <a:endParaRPr kumimoji="1" lang="ja-JP" altLang="en-US"/>
        </a:p>
      </dgm:t>
    </dgm:pt>
    <dgm:pt modelId="{8995F782-C0DC-4390-962F-4E70992681C8}" type="sibTrans" cxnId="{5FCD9EFF-32C1-45B5-B8C8-A8F7626B230F}">
      <dgm:prSet/>
      <dgm:spPr/>
      <dgm:t>
        <a:bodyPr/>
        <a:lstStyle/>
        <a:p>
          <a:endParaRPr kumimoji="1" lang="ja-JP" altLang="en-US"/>
        </a:p>
      </dgm:t>
    </dgm:pt>
    <dgm:pt modelId="{DE60D9FE-12FB-4A57-91B4-0E70FD4D9104}">
      <dgm:prSet phldrT="[テキスト]"/>
      <dgm:spPr/>
      <dgm:t>
        <a:bodyPr/>
        <a:lstStyle/>
        <a:p>
          <a:r>
            <a:rPr kumimoji="1" lang="ja-JP" altLang="en-US" dirty="0" smtClean="0"/>
            <a:t>ビジョンを普及</a:t>
          </a:r>
          <a:endParaRPr kumimoji="1" lang="ja-JP" altLang="en-US" dirty="0"/>
        </a:p>
      </dgm:t>
    </dgm:pt>
    <dgm:pt modelId="{FC8D4690-23B0-4F20-9DA5-D54AA66B8C05}" type="parTrans" cxnId="{34A88B18-60EF-47B9-A1FE-F3A9A825E273}">
      <dgm:prSet/>
      <dgm:spPr/>
      <dgm:t>
        <a:bodyPr/>
        <a:lstStyle/>
        <a:p>
          <a:endParaRPr kumimoji="1" lang="ja-JP" altLang="en-US"/>
        </a:p>
      </dgm:t>
    </dgm:pt>
    <dgm:pt modelId="{64D8E4E1-3EC4-4F3C-B8D9-131CDF6B89E9}" type="sibTrans" cxnId="{34A88B18-60EF-47B9-A1FE-F3A9A825E273}">
      <dgm:prSet/>
      <dgm:spPr/>
      <dgm:t>
        <a:bodyPr/>
        <a:lstStyle/>
        <a:p>
          <a:endParaRPr kumimoji="1" lang="ja-JP" altLang="en-US"/>
        </a:p>
      </dgm:t>
    </dgm:pt>
    <dgm:pt modelId="{CAD02D99-120E-479C-BBF6-69B894BAB474}" type="pres">
      <dgm:prSet presAssocID="{39B358AF-CF47-4433-BC99-E8F53F76BAA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BA9A7E-FFBF-46E5-AA48-6384262C3887}" type="pres">
      <dgm:prSet presAssocID="{65E3CA09-A2DE-4675-BD2D-E80BE95D6779}" presName="composite" presStyleCnt="0"/>
      <dgm:spPr/>
    </dgm:pt>
    <dgm:pt modelId="{5B08FA2C-E103-4243-BC4B-AF4CA4559D92}" type="pres">
      <dgm:prSet presAssocID="{65E3CA09-A2DE-4675-BD2D-E80BE95D677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C92D44-12B9-429B-ADDB-3D63A00DACDA}" type="pres">
      <dgm:prSet presAssocID="{65E3CA09-A2DE-4675-BD2D-E80BE95D677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BE175-1C0B-4381-9C6C-36949D29C662}" type="pres">
      <dgm:prSet presAssocID="{4C9CA05C-0D57-4D54-AEFC-048C3F99414C}" presName="sp" presStyleCnt="0"/>
      <dgm:spPr/>
    </dgm:pt>
    <dgm:pt modelId="{ADA93612-2DA1-4275-BA4F-580DE79A00FA}" type="pres">
      <dgm:prSet presAssocID="{8B242108-09F7-4794-BA0C-EB011859C550}" presName="composite" presStyleCnt="0"/>
      <dgm:spPr/>
    </dgm:pt>
    <dgm:pt modelId="{5F81F9B1-2250-4D25-94AE-EF277A2631A0}" type="pres">
      <dgm:prSet presAssocID="{8B242108-09F7-4794-BA0C-EB011859C55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00CD7A-FC7A-46F7-AC24-41BD8C3A47C3}" type="pres">
      <dgm:prSet presAssocID="{8B242108-09F7-4794-BA0C-EB011859C55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2C48EE-1E6C-49B8-8D85-565E61E82F34}" type="pres">
      <dgm:prSet presAssocID="{0C4DF2B8-6946-4B4C-BABE-1FFCE27474E3}" presName="sp" presStyleCnt="0"/>
      <dgm:spPr/>
    </dgm:pt>
    <dgm:pt modelId="{88055B2A-6287-421F-9777-B6E07007FAC3}" type="pres">
      <dgm:prSet presAssocID="{F915A343-8668-4CA4-B0DA-B4A439F448DF}" presName="composite" presStyleCnt="0"/>
      <dgm:spPr/>
    </dgm:pt>
    <dgm:pt modelId="{7B3E3961-763F-4921-97BD-A0F4776EE412}" type="pres">
      <dgm:prSet presAssocID="{F915A343-8668-4CA4-B0DA-B4A439F448DF}" presName="parentText" presStyleLbl="alignNode1" presStyleIdx="2" presStyleCnt="3" custLinFactNeighborY="-25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25C2B0-C2B9-44DF-9A55-092F0582DD86}" type="pres">
      <dgm:prSet presAssocID="{F915A343-8668-4CA4-B0DA-B4A439F448D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9782936-E5CB-4F63-BD1F-9FD553C2795D}" type="presOf" srcId="{8B242108-09F7-4794-BA0C-EB011859C550}" destId="{5F81F9B1-2250-4D25-94AE-EF277A2631A0}" srcOrd="0" destOrd="0" presId="urn:microsoft.com/office/officeart/2005/8/layout/chevron2"/>
    <dgm:cxn modelId="{34A88B18-60EF-47B9-A1FE-F3A9A825E273}" srcId="{F915A343-8668-4CA4-B0DA-B4A439F448DF}" destId="{DE60D9FE-12FB-4A57-91B4-0E70FD4D9104}" srcOrd="0" destOrd="0" parTransId="{FC8D4690-23B0-4F20-9DA5-D54AA66B8C05}" sibTransId="{64D8E4E1-3EC4-4F3C-B8D9-131CDF6B89E9}"/>
    <dgm:cxn modelId="{52BC919E-F5EC-4B1F-9CF6-C297DED6B4A8}" srcId="{65E3CA09-A2DE-4675-BD2D-E80BE95D6779}" destId="{86508108-B142-4F62-8ADC-22E63CAFDD42}" srcOrd="0" destOrd="0" parTransId="{071C3033-8944-4CC8-92B7-E7DD79C42DC7}" sibTransId="{826E3518-6AAF-422B-99F1-E6933C0E949A}"/>
    <dgm:cxn modelId="{24342CBD-D9F6-4666-94B6-FA43A7389FA9}" srcId="{8B242108-09F7-4794-BA0C-EB011859C550}" destId="{07A83418-35DA-4D20-88DD-79B9B37FB456}" srcOrd="0" destOrd="0" parTransId="{06EEF125-BF04-4D36-AA4D-02E5B9B021A0}" sibTransId="{C2172A41-900B-48A8-96C2-CBB0071F2067}"/>
    <dgm:cxn modelId="{F2A4C33A-4283-4870-B519-99B218BBF9BC}" type="presOf" srcId="{86508108-B142-4F62-8ADC-22E63CAFDD42}" destId="{5DC92D44-12B9-429B-ADDB-3D63A00DACDA}" srcOrd="0" destOrd="0" presId="urn:microsoft.com/office/officeart/2005/8/layout/chevron2"/>
    <dgm:cxn modelId="{94AD38CD-FE9D-4023-9F80-FE6F2F4E19F5}" type="presOf" srcId="{39B358AF-CF47-4433-BC99-E8F53F76BAAB}" destId="{CAD02D99-120E-479C-BBF6-69B894BAB474}" srcOrd="0" destOrd="0" presId="urn:microsoft.com/office/officeart/2005/8/layout/chevron2"/>
    <dgm:cxn modelId="{6E784F4B-608F-42EE-B7CB-F1DDA3411840}" type="presOf" srcId="{65E3CA09-A2DE-4675-BD2D-E80BE95D6779}" destId="{5B08FA2C-E103-4243-BC4B-AF4CA4559D92}" srcOrd="0" destOrd="0" presId="urn:microsoft.com/office/officeart/2005/8/layout/chevron2"/>
    <dgm:cxn modelId="{C9BE4E31-178B-4298-80DF-B1AB024A7787}" srcId="{39B358AF-CF47-4433-BC99-E8F53F76BAAB}" destId="{65E3CA09-A2DE-4675-BD2D-E80BE95D6779}" srcOrd="0" destOrd="0" parTransId="{A2423A41-5469-4228-AFCE-7F37F6919810}" sibTransId="{4C9CA05C-0D57-4D54-AEFC-048C3F99414C}"/>
    <dgm:cxn modelId="{AFD51773-5053-4CC3-A920-F5B4815AC1D3}" type="presOf" srcId="{F915A343-8668-4CA4-B0DA-B4A439F448DF}" destId="{7B3E3961-763F-4921-97BD-A0F4776EE412}" srcOrd="0" destOrd="0" presId="urn:microsoft.com/office/officeart/2005/8/layout/chevron2"/>
    <dgm:cxn modelId="{B704F804-23A4-407D-A577-433846C12E40}" type="presOf" srcId="{DE60D9FE-12FB-4A57-91B4-0E70FD4D9104}" destId="{1025C2B0-C2B9-44DF-9A55-092F0582DD86}" srcOrd="0" destOrd="0" presId="urn:microsoft.com/office/officeart/2005/8/layout/chevron2"/>
    <dgm:cxn modelId="{B6EEEF75-7678-48E0-814D-BF2CE8A85C45}" type="presOf" srcId="{07A83418-35DA-4D20-88DD-79B9B37FB456}" destId="{B100CD7A-FC7A-46F7-AC24-41BD8C3A47C3}" srcOrd="0" destOrd="0" presId="urn:microsoft.com/office/officeart/2005/8/layout/chevron2"/>
    <dgm:cxn modelId="{85086ED8-5196-4DE5-8A61-565DD461002B}" srcId="{39B358AF-CF47-4433-BC99-E8F53F76BAAB}" destId="{8B242108-09F7-4794-BA0C-EB011859C550}" srcOrd="1" destOrd="0" parTransId="{639834F2-E16D-4880-939E-B6014C9D06DC}" sibTransId="{0C4DF2B8-6946-4B4C-BABE-1FFCE27474E3}"/>
    <dgm:cxn modelId="{5FCD9EFF-32C1-45B5-B8C8-A8F7626B230F}" srcId="{39B358AF-CF47-4433-BC99-E8F53F76BAAB}" destId="{F915A343-8668-4CA4-B0DA-B4A439F448DF}" srcOrd="2" destOrd="0" parTransId="{A7DBBCA2-E8CA-4F66-AFB4-E269C2843249}" sibTransId="{8995F782-C0DC-4390-962F-4E70992681C8}"/>
    <dgm:cxn modelId="{65D3028F-FE6B-43EF-8075-417DAAEBE928}" type="presParOf" srcId="{CAD02D99-120E-479C-BBF6-69B894BAB474}" destId="{24BA9A7E-FFBF-46E5-AA48-6384262C3887}" srcOrd="0" destOrd="0" presId="urn:microsoft.com/office/officeart/2005/8/layout/chevron2"/>
    <dgm:cxn modelId="{4CF2B2F6-3CA2-4A5E-BAB2-946C68A88DBD}" type="presParOf" srcId="{24BA9A7E-FFBF-46E5-AA48-6384262C3887}" destId="{5B08FA2C-E103-4243-BC4B-AF4CA4559D92}" srcOrd="0" destOrd="0" presId="urn:microsoft.com/office/officeart/2005/8/layout/chevron2"/>
    <dgm:cxn modelId="{E567F2D1-69BD-4488-A9E7-826961CB10F4}" type="presParOf" srcId="{24BA9A7E-FFBF-46E5-AA48-6384262C3887}" destId="{5DC92D44-12B9-429B-ADDB-3D63A00DACDA}" srcOrd="1" destOrd="0" presId="urn:microsoft.com/office/officeart/2005/8/layout/chevron2"/>
    <dgm:cxn modelId="{17DA78AD-DFB2-45B5-8A03-45E670D3BA20}" type="presParOf" srcId="{CAD02D99-120E-479C-BBF6-69B894BAB474}" destId="{529BE175-1C0B-4381-9C6C-36949D29C662}" srcOrd="1" destOrd="0" presId="urn:microsoft.com/office/officeart/2005/8/layout/chevron2"/>
    <dgm:cxn modelId="{388E306B-3AB9-45C3-91CD-534F5C76E780}" type="presParOf" srcId="{CAD02D99-120E-479C-BBF6-69B894BAB474}" destId="{ADA93612-2DA1-4275-BA4F-580DE79A00FA}" srcOrd="2" destOrd="0" presId="urn:microsoft.com/office/officeart/2005/8/layout/chevron2"/>
    <dgm:cxn modelId="{7E87487F-2762-40C6-BC4E-C49930289ACF}" type="presParOf" srcId="{ADA93612-2DA1-4275-BA4F-580DE79A00FA}" destId="{5F81F9B1-2250-4D25-94AE-EF277A2631A0}" srcOrd="0" destOrd="0" presId="urn:microsoft.com/office/officeart/2005/8/layout/chevron2"/>
    <dgm:cxn modelId="{D1EC2BDE-A7CA-4AC4-B20C-B9A4E9D66019}" type="presParOf" srcId="{ADA93612-2DA1-4275-BA4F-580DE79A00FA}" destId="{B100CD7A-FC7A-46F7-AC24-41BD8C3A47C3}" srcOrd="1" destOrd="0" presId="urn:microsoft.com/office/officeart/2005/8/layout/chevron2"/>
    <dgm:cxn modelId="{8AFBD5DD-1500-4DEB-B5BC-9FD1EDD08BEA}" type="presParOf" srcId="{CAD02D99-120E-479C-BBF6-69B894BAB474}" destId="{952C48EE-1E6C-49B8-8D85-565E61E82F34}" srcOrd="3" destOrd="0" presId="urn:microsoft.com/office/officeart/2005/8/layout/chevron2"/>
    <dgm:cxn modelId="{E3C2338F-57F0-4C7C-BCA1-E42EEAF15812}" type="presParOf" srcId="{CAD02D99-120E-479C-BBF6-69B894BAB474}" destId="{88055B2A-6287-421F-9777-B6E07007FAC3}" srcOrd="4" destOrd="0" presId="urn:microsoft.com/office/officeart/2005/8/layout/chevron2"/>
    <dgm:cxn modelId="{D6011C6E-35E0-4927-9469-88261CF36B02}" type="presParOf" srcId="{88055B2A-6287-421F-9777-B6E07007FAC3}" destId="{7B3E3961-763F-4921-97BD-A0F4776EE412}" srcOrd="0" destOrd="0" presId="urn:microsoft.com/office/officeart/2005/8/layout/chevron2"/>
    <dgm:cxn modelId="{A0A7626C-0976-447F-9267-77EE6F8E486F}" type="presParOf" srcId="{88055B2A-6287-421F-9777-B6E07007FAC3}" destId="{1025C2B0-C2B9-44DF-9A55-092F0582DD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B358AF-CF47-4433-BC99-E8F53F76BAAB}" type="doc">
      <dgm:prSet loTypeId="urn:microsoft.com/office/officeart/2005/8/layout/chevron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65E3CA09-A2DE-4675-BD2D-E80BE95D6779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A2423A41-5469-4228-AFCE-7F37F6919810}" type="parTrans" cxnId="{C9BE4E31-178B-4298-80DF-B1AB024A7787}">
      <dgm:prSet/>
      <dgm:spPr/>
      <dgm:t>
        <a:bodyPr/>
        <a:lstStyle/>
        <a:p>
          <a:endParaRPr kumimoji="1" lang="ja-JP" altLang="en-US"/>
        </a:p>
      </dgm:t>
    </dgm:pt>
    <dgm:pt modelId="{4C9CA05C-0D57-4D54-AEFC-048C3F99414C}" type="sibTrans" cxnId="{C9BE4E31-178B-4298-80DF-B1AB024A7787}">
      <dgm:prSet/>
      <dgm:spPr/>
      <dgm:t>
        <a:bodyPr/>
        <a:lstStyle/>
        <a:p>
          <a:endParaRPr kumimoji="1" lang="ja-JP" altLang="en-US"/>
        </a:p>
      </dgm:t>
    </dgm:pt>
    <dgm:pt modelId="{86508108-B142-4F62-8ADC-22E63CAFDD42}">
      <dgm:prSet phldrT="[テキスト]"/>
      <dgm:spPr/>
      <dgm:t>
        <a:bodyPr/>
        <a:lstStyle/>
        <a:p>
          <a:r>
            <a:rPr kumimoji="1" lang="ja-JP" altLang="en-US" dirty="0" smtClean="0"/>
            <a:t>個人のビジョンを奨励</a:t>
          </a:r>
          <a:endParaRPr kumimoji="1" lang="ja-JP" altLang="en-US" dirty="0"/>
        </a:p>
      </dgm:t>
    </dgm:pt>
    <dgm:pt modelId="{071C3033-8944-4CC8-92B7-E7DD79C42DC7}" type="parTrans" cxnId="{52BC919E-F5EC-4B1F-9CF6-C297DED6B4A8}">
      <dgm:prSet/>
      <dgm:spPr/>
      <dgm:t>
        <a:bodyPr/>
        <a:lstStyle/>
        <a:p>
          <a:endParaRPr kumimoji="1" lang="ja-JP" altLang="en-US"/>
        </a:p>
      </dgm:t>
    </dgm:pt>
    <dgm:pt modelId="{826E3518-6AAF-422B-99F1-E6933C0E949A}" type="sibTrans" cxnId="{52BC919E-F5EC-4B1F-9CF6-C297DED6B4A8}">
      <dgm:prSet/>
      <dgm:spPr/>
      <dgm:t>
        <a:bodyPr/>
        <a:lstStyle/>
        <a:p>
          <a:endParaRPr kumimoji="1" lang="ja-JP" altLang="en-US"/>
        </a:p>
      </dgm:t>
    </dgm:pt>
    <dgm:pt modelId="{8B242108-09F7-4794-BA0C-EB011859C550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639834F2-E16D-4880-939E-B6014C9D06DC}" type="parTrans" cxnId="{85086ED8-5196-4DE5-8A61-565DD461002B}">
      <dgm:prSet/>
      <dgm:spPr/>
      <dgm:t>
        <a:bodyPr/>
        <a:lstStyle/>
        <a:p>
          <a:endParaRPr kumimoji="1" lang="ja-JP" altLang="en-US"/>
        </a:p>
      </dgm:t>
    </dgm:pt>
    <dgm:pt modelId="{0C4DF2B8-6946-4B4C-BABE-1FFCE27474E3}" type="sibTrans" cxnId="{85086ED8-5196-4DE5-8A61-565DD461002B}">
      <dgm:prSet/>
      <dgm:spPr/>
      <dgm:t>
        <a:bodyPr/>
        <a:lstStyle/>
        <a:p>
          <a:endParaRPr kumimoji="1" lang="ja-JP" altLang="en-US"/>
        </a:p>
      </dgm:t>
    </dgm:pt>
    <dgm:pt modelId="{07A83418-35DA-4D20-88DD-79B9B37FB456}">
      <dgm:prSet phldrT="[テキスト]"/>
      <dgm:spPr/>
      <dgm:t>
        <a:bodyPr/>
        <a:lstStyle/>
        <a:p>
          <a:r>
            <a:rPr kumimoji="1" lang="ja-JP" altLang="en-US" dirty="0" smtClean="0"/>
            <a:t>個人ビジョンから共有ビジョンへ</a:t>
          </a:r>
          <a:endParaRPr kumimoji="1" lang="ja-JP" altLang="en-US" dirty="0"/>
        </a:p>
      </dgm:t>
    </dgm:pt>
    <dgm:pt modelId="{06EEF125-BF04-4D36-AA4D-02E5B9B021A0}" type="parTrans" cxnId="{24342CBD-D9F6-4666-94B6-FA43A7389FA9}">
      <dgm:prSet/>
      <dgm:spPr/>
      <dgm:t>
        <a:bodyPr/>
        <a:lstStyle/>
        <a:p>
          <a:endParaRPr kumimoji="1" lang="ja-JP" altLang="en-US"/>
        </a:p>
      </dgm:t>
    </dgm:pt>
    <dgm:pt modelId="{C2172A41-900B-48A8-96C2-CBB0071F2067}" type="sibTrans" cxnId="{24342CBD-D9F6-4666-94B6-FA43A7389FA9}">
      <dgm:prSet/>
      <dgm:spPr/>
      <dgm:t>
        <a:bodyPr/>
        <a:lstStyle/>
        <a:p>
          <a:endParaRPr kumimoji="1" lang="ja-JP" altLang="en-US"/>
        </a:p>
      </dgm:t>
    </dgm:pt>
    <dgm:pt modelId="{F915A343-8668-4CA4-B0DA-B4A439F448DF}">
      <dgm:prSet phldrT="[テキスト]" custT="1"/>
      <dgm:spPr/>
      <dgm:t>
        <a:bodyPr/>
        <a:lstStyle/>
        <a:p>
          <a:endParaRPr kumimoji="1" lang="ja-JP" altLang="en-US" sz="2800" dirty="0"/>
        </a:p>
      </dgm:t>
    </dgm:pt>
    <dgm:pt modelId="{A7DBBCA2-E8CA-4F66-AFB4-E269C2843249}" type="parTrans" cxnId="{5FCD9EFF-32C1-45B5-B8C8-A8F7626B230F}">
      <dgm:prSet/>
      <dgm:spPr/>
      <dgm:t>
        <a:bodyPr/>
        <a:lstStyle/>
        <a:p>
          <a:endParaRPr kumimoji="1" lang="ja-JP" altLang="en-US"/>
        </a:p>
      </dgm:t>
    </dgm:pt>
    <dgm:pt modelId="{8995F782-C0DC-4390-962F-4E70992681C8}" type="sibTrans" cxnId="{5FCD9EFF-32C1-45B5-B8C8-A8F7626B230F}">
      <dgm:prSet/>
      <dgm:spPr/>
      <dgm:t>
        <a:bodyPr/>
        <a:lstStyle/>
        <a:p>
          <a:endParaRPr kumimoji="1" lang="ja-JP" altLang="en-US"/>
        </a:p>
      </dgm:t>
    </dgm:pt>
    <dgm:pt modelId="{DE60D9FE-12FB-4A57-91B4-0E70FD4D9104}">
      <dgm:prSet phldrT="[テキスト]"/>
      <dgm:spPr/>
      <dgm:t>
        <a:bodyPr/>
        <a:lstStyle/>
        <a:p>
          <a:r>
            <a:rPr kumimoji="1" lang="ja-JP" altLang="en-US" dirty="0" smtClean="0"/>
            <a:t>ビジョンを普及</a:t>
          </a:r>
          <a:endParaRPr kumimoji="1" lang="ja-JP" altLang="en-US" dirty="0"/>
        </a:p>
      </dgm:t>
    </dgm:pt>
    <dgm:pt modelId="{FC8D4690-23B0-4F20-9DA5-D54AA66B8C05}" type="parTrans" cxnId="{34A88B18-60EF-47B9-A1FE-F3A9A825E273}">
      <dgm:prSet/>
      <dgm:spPr/>
      <dgm:t>
        <a:bodyPr/>
        <a:lstStyle/>
        <a:p>
          <a:endParaRPr kumimoji="1" lang="ja-JP" altLang="en-US"/>
        </a:p>
      </dgm:t>
    </dgm:pt>
    <dgm:pt modelId="{64D8E4E1-3EC4-4F3C-B8D9-131CDF6B89E9}" type="sibTrans" cxnId="{34A88B18-60EF-47B9-A1FE-F3A9A825E273}">
      <dgm:prSet/>
      <dgm:spPr/>
      <dgm:t>
        <a:bodyPr/>
        <a:lstStyle/>
        <a:p>
          <a:endParaRPr kumimoji="1" lang="ja-JP" altLang="en-US"/>
        </a:p>
      </dgm:t>
    </dgm:pt>
    <dgm:pt modelId="{CAD02D99-120E-479C-BBF6-69B894BAB474}" type="pres">
      <dgm:prSet presAssocID="{39B358AF-CF47-4433-BC99-E8F53F76BAA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BA9A7E-FFBF-46E5-AA48-6384262C3887}" type="pres">
      <dgm:prSet presAssocID="{65E3CA09-A2DE-4675-BD2D-E80BE95D6779}" presName="composite" presStyleCnt="0"/>
      <dgm:spPr/>
    </dgm:pt>
    <dgm:pt modelId="{5B08FA2C-E103-4243-BC4B-AF4CA4559D92}" type="pres">
      <dgm:prSet presAssocID="{65E3CA09-A2DE-4675-BD2D-E80BE95D677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C92D44-12B9-429B-ADDB-3D63A00DACDA}" type="pres">
      <dgm:prSet presAssocID="{65E3CA09-A2DE-4675-BD2D-E80BE95D677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9BE175-1C0B-4381-9C6C-36949D29C662}" type="pres">
      <dgm:prSet presAssocID="{4C9CA05C-0D57-4D54-AEFC-048C3F99414C}" presName="sp" presStyleCnt="0"/>
      <dgm:spPr/>
    </dgm:pt>
    <dgm:pt modelId="{ADA93612-2DA1-4275-BA4F-580DE79A00FA}" type="pres">
      <dgm:prSet presAssocID="{8B242108-09F7-4794-BA0C-EB011859C550}" presName="composite" presStyleCnt="0"/>
      <dgm:spPr/>
    </dgm:pt>
    <dgm:pt modelId="{5F81F9B1-2250-4D25-94AE-EF277A2631A0}" type="pres">
      <dgm:prSet presAssocID="{8B242108-09F7-4794-BA0C-EB011859C55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00CD7A-FC7A-46F7-AC24-41BD8C3A47C3}" type="pres">
      <dgm:prSet presAssocID="{8B242108-09F7-4794-BA0C-EB011859C55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2C48EE-1E6C-49B8-8D85-565E61E82F34}" type="pres">
      <dgm:prSet presAssocID="{0C4DF2B8-6946-4B4C-BABE-1FFCE27474E3}" presName="sp" presStyleCnt="0"/>
      <dgm:spPr/>
    </dgm:pt>
    <dgm:pt modelId="{88055B2A-6287-421F-9777-B6E07007FAC3}" type="pres">
      <dgm:prSet presAssocID="{F915A343-8668-4CA4-B0DA-B4A439F448DF}" presName="composite" presStyleCnt="0"/>
      <dgm:spPr/>
    </dgm:pt>
    <dgm:pt modelId="{7B3E3961-763F-4921-97BD-A0F4776EE412}" type="pres">
      <dgm:prSet presAssocID="{F915A343-8668-4CA4-B0DA-B4A439F448DF}" presName="parentText" presStyleLbl="alignNode1" presStyleIdx="2" presStyleCnt="3" custLinFactNeighborY="-25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25C2B0-C2B9-44DF-9A55-092F0582DD86}" type="pres">
      <dgm:prSet presAssocID="{F915A343-8668-4CA4-B0DA-B4A439F448D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4A88B18-60EF-47B9-A1FE-F3A9A825E273}" srcId="{F915A343-8668-4CA4-B0DA-B4A439F448DF}" destId="{DE60D9FE-12FB-4A57-91B4-0E70FD4D9104}" srcOrd="0" destOrd="0" parTransId="{FC8D4690-23B0-4F20-9DA5-D54AA66B8C05}" sibTransId="{64D8E4E1-3EC4-4F3C-B8D9-131CDF6B89E9}"/>
    <dgm:cxn modelId="{52BC919E-F5EC-4B1F-9CF6-C297DED6B4A8}" srcId="{65E3CA09-A2DE-4675-BD2D-E80BE95D6779}" destId="{86508108-B142-4F62-8ADC-22E63CAFDD42}" srcOrd="0" destOrd="0" parTransId="{071C3033-8944-4CC8-92B7-E7DD79C42DC7}" sibTransId="{826E3518-6AAF-422B-99F1-E6933C0E949A}"/>
    <dgm:cxn modelId="{C84ABC62-3181-4DEC-844F-683A04E9F63D}" type="presOf" srcId="{07A83418-35DA-4D20-88DD-79B9B37FB456}" destId="{B100CD7A-FC7A-46F7-AC24-41BD8C3A47C3}" srcOrd="0" destOrd="0" presId="urn:microsoft.com/office/officeart/2005/8/layout/chevron2"/>
    <dgm:cxn modelId="{25A62844-3FA6-49F7-BFC7-ADBAE9AEC5D8}" type="presOf" srcId="{86508108-B142-4F62-8ADC-22E63CAFDD42}" destId="{5DC92D44-12B9-429B-ADDB-3D63A00DACDA}" srcOrd="0" destOrd="0" presId="urn:microsoft.com/office/officeart/2005/8/layout/chevron2"/>
    <dgm:cxn modelId="{860C201D-1BB2-40AC-B571-D5D62EB4AB0E}" type="presOf" srcId="{8B242108-09F7-4794-BA0C-EB011859C550}" destId="{5F81F9B1-2250-4D25-94AE-EF277A2631A0}" srcOrd="0" destOrd="0" presId="urn:microsoft.com/office/officeart/2005/8/layout/chevron2"/>
    <dgm:cxn modelId="{24342CBD-D9F6-4666-94B6-FA43A7389FA9}" srcId="{8B242108-09F7-4794-BA0C-EB011859C550}" destId="{07A83418-35DA-4D20-88DD-79B9B37FB456}" srcOrd="0" destOrd="0" parTransId="{06EEF125-BF04-4D36-AA4D-02E5B9B021A0}" sibTransId="{C2172A41-900B-48A8-96C2-CBB0071F2067}"/>
    <dgm:cxn modelId="{0F3B9CAF-2878-4809-9959-B81A6F5873BD}" type="presOf" srcId="{F915A343-8668-4CA4-B0DA-B4A439F448DF}" destId="{7B3E3961-763F-4921-97BD-A0F4776EE412}" srcOrd="0" destOrd="0" presId="urn:microsoft.com/office/officeart/2005/8/layout/chevron2"/>
    <dgm:cxn modelId="{024CED26-03A7-4935-8378-3CB409AB292A}" type="presOf" srcId="{39B358AF-CF47-4433-BC99-E8F53F76BAAB}" destId="{CAD02D99-120E-479C-BBF6-69B894BAB474}" srcOrd="0" destOrd="0" presId="urn:microsoft.com/office/officeart/2005/8/layout/chevron2"/>
    <dgm:cxn modelId="{DD12E8D6-4898-4724-96CF-D13DB6FD1BD5}" type="presOf" srcId="{65E3CA09-A2DE-4675-BD2D-E80BE95D6779}" destId="{5B08FA2C-E103-4243-BC4B-AF4CA4559D92}" srcOrd="0" destOrd="0" presId="urn:microsoft.com/office/officeart/2005/8/layout/chevron2"/>
    <dgm:cxn modelId="{C9BE4E31-178B-4298-80DF-B1AB024A7787}" srcId="{39B358AF-CF47-4433-BC99-E8F53F76BAAB}" destId="{65E3CA09-A2DE-4675-BD2D-E80BE95D6779}" srcOrd="0" destOrd="0" parTransId="{A2423A41-5469-4228-AFCE-7F37F6919810}" sibTransId="{4C9CA05C-0D57-4D54-AEFC-048C3F99414C}"/>
    <dgm:cxn modelId="{85086ED8-5196-4DE5-8A61-565DD461002B}" srcId="{39B358AF-CF47-4433-BC99-E8F53F76BAAB}" destId="{8B242108-09F7-4794-BA0C-EB011859C550}" srcOrd="1" destOrd="0" parTransId="{639834F2-E16D-4880-939E-B6014C9D06DC}" sibTransId="{0C4DF2B8-6946-4B4C-BABE-1FFCE27474E3}"/>
    <dgm:cxn modelId="{7542E9EA-15BB-42EE-8E04-AB82FC0C94E4}" type="presOf" srcId="{DE60D9FE-12FB-4A57-91B4-0E70FD4D9104}" destId="{1025C2B0-C2B9-44DF-9A55-092F0582DD86}" srcOrd="0" destOrd="0" presId="urn:microsoft.com/office/officeart/2005/8/layout/chevron2"/>
    <dgm:cxn modelId="{5FCD9EFF-32C1-45B5-B8C8-A8F7626B230F}" srcId="{39B358AF-CF47-4433-BC99-E8F53F76BAAB}" destId="{F915A343-8668-4CA4-B0DA-B4A439F448DF}" srcOrd="2" destOrd="0" parTransId="{A7DBBCA2-E8CA-4F66-AFB4-E269C2843249}" sibTransId="{8995F782-C0DC-4390-962F-4E70992681C8}"/>
    <dgm:cxn modelId="{3F4FA1A7-8618-43DF-A531-644FC2457232}" type="presParOf" srcId="{CAD02D99-120E-479C-BBF6-69B894BAB474}" destId="{24BA9A7E-FFBF-46E5-AA48-6384262C3887}" srcOrd="0" destOrd="0" presId="urn:microsoft.com/office/officeart/2005/8/layout/chevron2"/>
    <dgm:cxn modelId="{2368796F-7F5B-4438-A64A-6DD8ECBE0D08}" type="presParOf" srcId="{24BA9A7E-FFBF-46E5-AA48-6384262C3887}" destId="{5B08FA2C-E103-4243-BC4B-AF4CA4559D92}" srcOrd="0" destOrd="0" presId="urn:microsoft.com/office/officeart/2005/8/layout/chevron2"/>
    <dgm:cxn modelId="{56056C2C-6297-4C9F-B2FF-B2D160A39DFD}" type="presParOf" srcId="{24BA9A7E-FFBF-46E5-AA48-6384262C3887}" destId="{5DC92D44-12B9-429B-ADDB-3D63A00DACDA}" srcOrd="1" destOrd="0" presId="urn:microsoft.com/office/officeart/2005/8/layout/chevron2"/>
    <dgm:cxn modelId="{CF5D8405-ABE7-46D0-B7F3-F5BD8DE6CED1}" type="presParOf" srcId="{CAD02D99-120E-479C-BBF6-69B894BAB474}" destId="{529BE175-1C0B-4381-9C6C-36949D29C662}" srcOrd="1" destOrd="0" presId="urn:microsoft.com/office/officeart/2005/8/layout/chevron2"/>
    <dgm:cxn modelId="{C6CB4120-C195-43E1-B1AC-C64BDDA5ED0B}" type="presParOf" srcId="{CAD02D99-120E-479C-BBF6-69B894BAB474}" destId="{ADA93612-2DA1-4275-BA4F-580DE79A00FA}" srcOrd="2" destOrd="0" presId="urn:microsoft.com/office/officeart/2005/8/layout/chevron2"/>
    <dgm:cxn modelId="{E3A05D05-8ECF-4980-9451-E958780D5631}" type="presParOf" srcId="{ADA93612-2DA1-4275-BA4F-580DE79A00FA}" destId="{5F81F9B1-2250-4D25-94AE-EF277A2631A0}" srcOrd="0" destOrd="0" presId="urn:microsoft.com/office/officeart/2005/8/layout/chevron2"/>
    <dgm:cxn modelId="{1E4544CD-31A1-4C75-BFBD-81516D467265}" type="presParOf" srcId="{ADA93612-2DA1-4275-BA4F-580DE79A00FA}" destId="{B100CD7A-FC7A-46F7-AC24-41BD8C3A47C3}" srcOrd="1" destOrd="0" presId="urn:microsoft.com/office/officeart/2005/8/layout/chevron2"/>
    <dgm:cxn modelId="{2F42EB13-6500-4C47-AA69-DFA7FF843656}" type="presParOf" srcId="{CAD02D99-120E-479C-BBF6-69B894BAB474}" destId="{952C48EE-1E6C-49B8-8D85-565E61E82F34}" srcOrd="3" destOrd="0" presId="urn:microsoft.com/office/officeart/2005/8/layout/chevron2"/>
    <dgm:cxn modelId="{3E2D7E51-41F2-4A6F-B5F7-13E87DEDF562}" type="presParOf" srcId="{CAD02D99-120E-479C-BBF6-69B894BAB474}" destId="{88055B2A-6287-421F-9777-B6E07007FAC3}" srcOrd="4" destOrd="0" presId="urn:microsoft.com/office/officeart/2005/8/layout/chevron2"/>
    <dgm:cxn modelId="{7FAB61F3-3D46-44F8-B834-DC607F9AD2B5}" type="presParOf" srcId="{88055B2A-6287-421F-9777-B6E07007FAC3}" destId="{7B3E3961-763F-4921-97BD-A0F4776EE412}" srcOrd="0" destOrd="0" presId="urn:microsoft.com/office/officeart/2005/8/layout/chevron2"/>
    <dgm:cxn modelId="{9F44AAAE-C43B-4632-9947-1F940449B34F}" type="presParOf" srcId="{88055B2A-6287-421F-9777-B6E07007FAC3}" destId="{1025C2B0-C2B9-44DF-9A55-092F0582DD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8FA2C-E103-4243-BC4B-AF4CA4559D92}">
      <dsp:nvSpPr>
        <dsp:cNvPr id="0" name=""/>
        <dsp:cNvSpPr/>
      </dsp:nvSpPr>
      <dsp:spPr>
        <a:xfrm rot="5400000">
          <a:off x="-263954" y="265193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617131"/>
        <a:ext cx="1231786" cy="527909"/>
      </dsp:txXfrm>
    </dsp:sp>
    <dsp:sp modelId="{5DC92D44-12B9-429B-ADDB-3D63A00DACDA}">
      <dsp:nvSpPr>
        <dsp:cNvPr id="0" name=""/>
        <dsp:cNvSpPr/>
      </dsp:nvSpPr>
      <dsp:spPr>
        <a:xfrm rot="5400000">
          <a:off x="4220456" y="-2987430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個人のビジョンを奨励</a:t>
          </a:r>
          <a:endParaRPr kumimoji="1" lang="ja-JP" altLang="en-US" sz="3400" kern="1200" dirty="0"/>
        </a:p>
      </dsp:txBody>
      <dsp:txXfrm rot="-5400000">
        <a:off x="1231787" y="57075"/>
        <a:ext cx="7065305" cy="1032130"/>
      </dsp:txXfrm>
    </dsp:sp>
    <dsp:sp modelId="{5F81F9B1-2250-4D25-94AE-EF277A2631A0}">
      <dsp:nvSpPr>
        <dsp:cNvPr id="0" name=""/>
        <dsp:cNvSpPr/>
      </dsp:nvSpPr>
      <dsp:spPr>
        <a:xfrm rot="5400000">
          <a:off x="-263954" y="1832378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2184316"/>
        <a:ext cx="1231786" cy="527909"/>
      </dsp:txXfrm>
    </dsp:sp>
    <dsp:sp modelId="{B100CD7A-FC7A-46F7-AC24-41BD8C3A47C3}">
      <dsp:nvSpPr>
        <dsp:cNvPr id="0" name=""/>
        <dsp:cNvSpPr/>
      </dsp:nvSpPr>
      <dsp:spPr>
        <a:xfrm rot="5400000">
          <a:off x="4220456" y="-1420245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個人ビジョンから共有ビジョンへ</a:t>
          </a:r>
          <a:endParaRPr kumimoji="1" lang="ja-JP" altLang="en-US" sz="3400" kern="1200" dirty="0"/>
        </a:p>
      </dsp:txBody>
      <dsp:txXfrm rot="-5400000">
        <a:off x="1231787" y="1624260"/>
        <a:ext cx="7065305" cy="1032130"/>
      </dsp:txXfrm>
    </dsp:sp>
    <dsp:sp modelId="{7B3E3961-763F-4921-97BD-A0F4776EE412}">
      <dsp:nvSpPr>
        <dsp:cNvPr id="0" name=""/>
        <dsp:cNvSpPr/>
      </dsp:nvSpPr>
      <dsp:spPr>
        <a:xfrm rot="5400000">
          <a:off x="-263954" y="3355237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3707175"/>
        <a:ext cx="1231786" cy="527909"/>
      </dsp:txXfrm>
    </dsp:sp>
    <dsp:sp modelId="{1025C2B0-C2B9-44DF-9A55-092F0582DD86}">
      <dsp:nvSpPr>
        <dsp:cNvPr id="0" name=""/>
        <dsp:cNvSpPr/>
      </dsp:nvSpPr>
      <dsp:spPr>
        <a:xfrm rot="5400000">
          <a:off x="4220456" y="146940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ビジョンを普及</a:t>
          </a:r>
          <a:endParaRPr kumimoji="1" lang="ja-JP" altLang="en-US" sz="3400" kern="1200" dirty="0"/>
        </a:p>
      </dsp:txBody>
      <dsp:txXfrm rot="-5400000">
        <a:off x="1231787" y="3191445"/>
        <a:ext cx="7065305" cy="10321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8FA2C-E103-4243-BC4B-AF4CA4559D92}">
      <dsp:nvSpPr>
        <dsp:cNvPr id="0" name=""/>
        <dsp:cNvSpPr/>
      </dsp:nvSpPr>
      <dsp:spPr>
        <a:xfrm rot="5400000">
          <a:off x="-263954" y="265193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617131"/>
        <a:ext cx="1231786" cy="527909"/>
      </dsp:txXfrm>
    </dsp:sp>
    <dsp:sp modelId="{5DC92D44-12B9-429B-ADDB-3D63A00DACDA}">
      <dsp:nvSpPr>
        <dsp:cNvPr id="0" name=""/>
        <dsp:cNvSpPr/>
      </dsp:nvSpPr>
      <dsp:spPr>
        <a:xfrm rot="5400000">
          <a:off x="4220456" y="-2987430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個人のビジョンを奨励</a:t>
          </a:r>
          <a:endParaRPr kumimoji="1" lang="ja-JP" altLang="en-US" sz="3400" kern="1200" dirty="0"/>
        </a:p>
      </dsp:txBody>
      <dsp:txXfrm rot="-5400000">
        <a:off x="1231787" y="57075"/>
        <a:ext cx="7065305" cy="1032130"/>
      </dsp:txXfrm>
    </dsp:sp>
    <dsp:sp modelId="{5F81F9B1-2250-4D25-94AE-EF277A2631A0}">
      <dsp:nvSpPr>
        <dsp:cNvPr id="0" name=""/>
        <dsp:cNvSpPr/>
      </dsp:nvSpPr>
      <dsp:spPr>
        <a:xfrm rot="5400000">
          <a:off x="-263954" y="1832378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2184316"/>
        <a:ext cx="1231786" cy="527909"/>
      </dsp:txXfrm>
    </dsp:sp>
    <dsp:sp modelId="{B100CD7A-FC7A-46F7-AC24-41BD8C3A47C3}">
      <dsp:nvSpPr>
        <dsp:cNvPr id="0" name=""/>
        <dsp:cNvSpPr/>
      </dsp:nvSpPr>
      <dsp:spPr>
        <a:xfrm rot="5400000">
          <a:off x="4220456" y="-1420245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個人ビジョンから共有ビジョンへ</a:t>
          </a:r>
          <a:endParaRPr kumimoji="1" lang="ja-JP" altLang="en-US" sz="3400" kern="1200" dirty="0"/>
        </a:p>
      </dsp:txBody>
      <dsp:txXfrm rot="-5400000">
        <a:off x="1231787" y="1624260"/>
        <a:ext cx="7065305" cy="1032130"/>
      </dsp:txXfrm>
    </dsp:sp>
    <dsp:sp modelId="{7B3E3961-763F-4921-97BD-A0F4776EE412}">
      <dsp:nvSpPr>
        <dsp:cNvPr id="0" name=""/>
        <dsp:cNvSpPr/>
      </dsp:nvSpPr>
      <dsp:spPr>
        <a:xfrm rot="5400000">
          <a:off x="-263954" y="3355237"/>
          <a:ext cx="1759695" cy="12317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 dirty="0"/>
        </a:p>
      </dsp:txBody>
      <dsp:txXfrm rot="-5400000">
        <a:off x="1" y="3707175"/>
        <a:ext cx="1231786" cy="527909"/>
      </dsp:txXfrm>
    </dsp:sp>
    <dsp:sp modelId="{1025C2B0-C2B9-44DF-9A55-092F0582DD86}">
      <dsp:nvSpPr>
        <dsp:cNvPr id="0" name=""/>
        <dsp:cNvSpPr/>
      </dsp:nvSpPr>
      <dsp:spPr>
        <a:xfrm rot="5400000">
          <a:off x="4220456" y="146940"/>
          <a:ext cx="1143802" cy="71211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400" kern="1200" dirty="0" smtClean="0"/>
            <a:t>ビジョンを普及</a:t>
          </a:r>
          <a:endParaRPr kumimoji="1" lang="ja-JP" altLang="en-US" sz="3400" kern="1200" dirty="0"/>
        </a:p>
      </dsp:txBody>
      <dsp:txXfrm rot="-5400000">
        <a:off x="1231787" y="3191445"/>
        <a:ext cx="7065305" cy="1032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053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37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82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08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33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93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92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558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02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125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41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CE388-8993-4805-9622-AD72BA0A6494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73AF9-C206-4BCC-BE78-20E6E5695F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62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bizboard.nikkeibp.co.jp/houjin/cgi-bin/nsearch/md_pdf.pl/0000259731.pdf?NEWS_ID=0000259731&amp;CONTENTS=1&amp;bt=NIS&amp;SYSTEM_ID=HO" TargetMode="External"/><Relationship Id="rId2" Type="http://schemas.openxmlformats.org/officeDocument/2006/relationships/hyperlink" Target="http://bizboard.nikkeibp.co.jp/houjin/cgi-bin/nsearch/md_pdf.pl/0000274085.pdf?NEWS_ID=0000274085&amp;CONTENTS=1&amp;bt=NIS&amp;SYSTEM_ID=H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zboard.nikkeibp.co.jp/houjin/cgi-bin/nsearch/md_pdf.pl/0000229847.pdf?NEWS_ID=0000229847&amp;CONTENTS=1&amp;bt=NIS&amp;SYSTEM_ID=HO" TargetMode="External"/><Relationship Id="rId4" Type="http://schemas.openxmlformats.org/officeDocument/2006/relationships/hyperlink" Target="http://bizboard.nikkeibp.co.jp/houjin/cgi-bin/nsearch/md_pdf.pl/0000253690.pdf?NEWS_ID=0000253690&amp;CONTENTS=1&amp;bt=NIS&amp;SYSTEM_ID=HO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0446" y="1628800"/>
            <a:ext cx="8062664" cy="2331690"/>
          </a:xfrm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accent1">
                    <a:lumMod val="75000"/>
                  </a:schemeClr>
                </a:solidFill>
              </a:rPr>
              <a:t>第</a:t>
            </a: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</a:rPr>
              <a:t>11</a:t>
            </a:r>
            <a:r>
              <a:rPr kumimoji="1" lang="ja-JP" altLang="en-US" dirty="0" smtClean="0">
                <a:solidFill>
                  <a:schemeClr val="accent1">
                    <a:lumMod val="75000"/>
                  </a:schemeClr>
                </a:solidFill>
              </a:rPr>
              <a:t>章</a:t>
            </a: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共有</a:t>
            </a:r>
            <a:r>
              <a:rPr lang="ja-JP" altLang="en-US" dirty="0" smtClean="0">
                <a:solidFill>
                  <a:schemeClr val="accent1">
                    <a:lumMod val="75000"/>
                  </a:schemeClr>
                </a:solidFill>
              </a:rPr>
              <a:t>ビジョン</a:t>
            </a:r>
            <a:r>
              <a:rPr lang="en-US" altLang="ja-JP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altLang="ja-JP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ja-JP" altLang="en-US" dirty="0">
                <a:solidFill>
                  <a:schemeClr val="accent1">
                    <a:lumMod val="75000"/>
                  </a:schemeClr>
                </a:solidFill>
              </a:rPr>
              <a:t>ケース紹介</a:t>
            </a:r>
            <a:endParaRPr kumimoji="1"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8214" y="404664"/>
            <a:ext cx="8064896" cy="122413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658214" y="4041068"/>
            <a:ext cx="8064896" cy="1800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58214" y="4581128"/>
            <a:ext cx="8064896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/>
              <a:t>アニー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659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紹介する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企業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943848"/>
              </p:ext>
            </p:extLst>
          </p:nvPr>
        </p:nvGraphicFramePr>
        <p:xfrm>
          <a:off x="457200" y="1600200"/>
          <a:ext cx="8435280" cy="4305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26568"/>
                <a:gridCol w="6408712"/>
              </a:tblGrid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会社名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株式会社ファミリーマート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事業内容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フランチャイズシステムによる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コンビニエンスストア事業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資本金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166</a:t>
                      </a:r>
                      <a:r>
                        <a:rPr kumimoji="1" lang="ja-JP" altLang="en-US" sz="2400" dirty="0" smtClean="0"/>
                        <a:t>億</a:t>
                      </a:r>
                      <a:r>
                        <a:rPr kumimoji="1" lang="en-US" altLang="ja-JP" sz="2400" dirty="0" smtClean="0"/>
                        <a:t>5800</a:t>
                      </a:r>
                      <a:r>
                        <a:rPr kumimoji="1" lang="ja-JP" altLang="en-US" sz="2400" dirty="0" smtClean="0"/>
                        <a:t>万円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従業員数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3694</a:t>
                      </a:r>
                      <a:r>
                        <a:rPr kumimoji="1" lang="ja-JP" altLang="en-US" sz="2400" dirty="0" smtClean="0"/>
                        <a:t>名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店舗数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23622</a:t>
                      </a:r>
                      <a:r>
                        <a:rPr kumimoji="1" lang="ja-JP" altLang="en-US" sz="2400" dirty="0" smtClean="0"/>
                        <a:t>店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66484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全チェーン店売上高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</a:t>
                      </a:r>
                      <a:r>
                        <a:rPr kumimoji="1" lang="ja-JP" altLang="en-US" sz="2400" dirty="0" smtClean="0"/>
                        <a:t>兆</a:t>
                      </a:r>
                      <a:r>
                        <a:rPr kumimoji="1" lang="en-US" altLang="ja-JP" sz="2400" dirty="0" smtClean="0"/>
                        <a:t>7219</a:t>
                      </a:r>
                      <a:r>
                        <a:rPr kumimoji="1" lang="ja-JP" altLang="en-US" sz="2400" dirty="0" smtClean="0"/>
                        <a:t>億</a:t>
                      </a:r>
                      <a:r>
                        <a:rPr kumimoji="1" lang="en-US" altLang="ja-JP" sz="2400" dirty="0" smtClean="0"/>
                        <a:t>6200</a:t>
                      </a:r>
                      <a:r>
                        <a:rPr kumimoji="1" lang="ja-JP" altLang="en-US" sz="2400" dirty="0" smtClean="0"/>
                        <a:t>万円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609329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ファミリーマート</a:t>
            </a:r>
            <a:r>
              <a:rPr kumimoji="1" lang="en-US" altLang="ja-JP" dirty="0" smtClean="0"/>
              <a:t>HP 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lang="en-US" altLang="ja-JP" dirty="0"/>
              <a:t>http://www.family.co.jp/company/familymart/outline.html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786" y="4437112"/>
            <a:ext cx="3456384" cy="151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競合他社との売上高比較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68"/>
            <a:ext cx="8712968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251520" y="5229200"/>
            <a:ext cx="8712968" cy="1152128"/>
          </a:xfrm>
          <a:prstGeom prst="round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ファミリーマートはコンビニ業界で</a:t>
            </a:r>
            <a:r>
              <a:rPr kumimoji="1" lang="en-US" altLang="ja-JP" sz="3600" dirty="0" smtClean="0"/>
              <a:t>3</a:t>
            </a:r>
            <a:r>
              <a:rPr kumimoji="1" lang="ja-JP" altLang="en-US" sz="3600" dirty="0" smtClean="0"/>
              <a:t>位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638132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Garbage NEWS.com</a:t>
            </a:r>
            <a:r>
              <a:rPr lang="ja-JP" altLang="en-US" sz="1400" dirty="0" smtClean="0"/>
              <a:t>　</a:t>
            </a:r>
            <a:r>
              <a:rPr lang="en-US" altLang="ja-JP" sz="1400" dirty="0" smtClean="0"/>
              <a:t>2014/10/09</a:t>
            </a:r>
          </a:p>
          <a:p>
            <a:r>
              <a:rPr lang="en-US" altLang="ja-JP" sz="1400" dirty="0" smtClean="0"/>
              <a:t>http</a:t>
            </a:r>
            <a:r>
              <a:rPr lang="en-US" altLang="ja-JP" sz="1400" dirty="0"/>
              <a:t>://www.garbagenews.net/archives/1974644.html</a:t>
            </a:r>
            <a:endParaRPr kumimoji="1" lang="ja-JP" altLang="en-US" sz="1400" dirty="0"/>
          </a:p>
        </p:txBody>
      </p:sp>
      <p:sp>
        <p:nvSpPr>
          <p:cNvPr id="8" name="星 32 7"/>
          <p:cNvSpPr/>
          <p:nvPr/>
        </p:nvSpPr>
        <p:spPr>
          <a:xfrm>
            <a:off x="431540" y="1148223"/>
            <a:ext cx="8532948" cy="4582953"/>
          </a:xfrm>
          <a:prstGeom prst="star32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万年</a:t>
            </a:r>
            <a:endParaRPr kumimoji="1" lang="en-US" altLang="ja-JP" sz="4000" dirty="0" smtClean="0"/>
          </a:p>
          <a:p>
            <a:pPr algn="ctr"/>
            <a:r>
              <a:rPr lang="ja-JP" altLang="en-US" sz="4000" dirty="0" smtClean="0">
                <a:solidFill>
                  <a:srgbClr val="FF0000"/>
                </a:solidFill>
              </a:rPr>
              <a:t>ただの</a:t>
            </a:r>
            <a:r>
              <a:rPr lang="en-US" altLang="ja-JP" sz="4000" dirty="0" smtClean="0">
                <a:solidFill>
                  <a:srgbClr val="FF0000"/>
                </a:solidFill>
              </a:rPr>
              <a:t>3</a:t>
            </a:r>
            <a:r>
              <a:rPr lang="ja-JP" altLang="en-US" sz="4000" dirty="0" smtClean="0">
                <a:solidFill>
                  <a:srgbClr val="FF0000"/>
                </a:solidFill>
              </a:rPr>
              <a:t>番手の</a:t>
            </a:r>
            <a:endParaRPr lang="en-US" altLang="ja-JP" sz="40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4000" dirty="0" smtClean="0">
                <a:solidFill>
                  <a:srgbClr val="FF0000"/>
                </a:solidFill>
              </a:rPr>
              <a:t>コンビニ</a:t>
            </a:r>
            <a:endParaRPr lang="en-US" altLang="ja-JP" sz="4000" dirty="0" smtClean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4000" dirty="0" smtClean="0"/>
              <a:t>で良いのか？？</a:t>
            </a:r>
            <a:endParaRPr kumimoji="1" lang="en-US" altLang="ja-JP" sz="4000" dirty="0" smtClean="0"/>
          </a:p>
          <a:p>
            <a:pPr algn="ctr"/>
            <a:r>
              <a:rPr lang="ja-JP" altLang="en-US" sz="4000" dirty="0"/>
              <a:t>いや</a:t>
            </a:r>
            <a:r>
              <a:rPr lang="ja-JP" altLang="en-US" sz="4000" dirty="0" smtClean="0"/>
              <a:t>、良くない</a:t>
            </a:r>
            <a:r>
              <a:rPr lang="en-US" altLang="ja-JP" sz="4000" dirty="0" smtClean="0"/>
              <a:t>!!!!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ブランド確立推進運動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95536" y="1340768"/>
            <a:ext cx="8352928" cy="201622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2005</a:t>
            </a:r>
            <a:r>
              <a:rPr kumimoji="1" lang="ja-JP" altLang="en-US" sz="4000" dirty="0" smtClean="0"/>
              <a:t>年</a:t>
            </a:r>
            <a:endParaRPr kumimoji="1" lang="en-US" altLang="ja-JP" sz="4000" dirty="0" smtClean="0"/>
          </a:p>
          <a:p>
            <a:pPr algn="ctr"/>
            <a:r>
              <a:rPr lang="ja-JP" altLang="en-US" sz="4000" dirty="0" smtClean="0">
                <a:solidFill>
                  <a:srgbClr val="FF0000"/>
                </a:solidFill>
              </a:rPr>
              <a:t>「らしさプロジェクト」</a:t>
            </a:r>
            <a:r>
              <a:rPr lang="ja-JP" altLang="en-US" sz="4000" dirty="0" smtClean="0"/>
              <a:t>を開始</a:t>
            </a:r>
            <a:endParaRPr kumimoji="1" lang="ja-JP" altLang="en-US" sz="4000" dirty="0"/>
          </a:p>
        </p:txBody>
      </p:sp>
      <p:sp>
        <p:nvSpPr>
          <p:cNvPr id="7" name="下矢印 6"/>
          <p:cNvSpPr/>
          <p:nvPr/>
        </p:nvSpPr>
        <p:spPr>
          <a:xfrm>
            <a:off x="3707904" y="3501008"/>
            <a:ext cx="1800200" cy="720080"/>
          </a:xfrm>
          <a:prstGeom prst="down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横巻き 7"/>
          <p:cNvSpPr/>
          <p:nvPr/>
        </p:nvSpPr>
        <p:spPr>
          <a:xfrm>
            <a:off x="395536" y="4581128"/>
            <a:ext cx="8352928" cy="1512168"/>
          </a:xfrm>
          <a:prstGeom prst="horizontalScroll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気軽にこころの豊かさ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496944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プロジェクトの行き詰まり①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800" dirty="0" smtClean="0"/>
              <a:t>2005</a:t>
            </a:r>
            <a:r>
              <a:rPr lang="ja-JP" altLang="en-US" sz="2800" dirty="0" smtClean="0"/>
              <a:t>年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各職場でリーダー中心に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「どうやって職場</a:t>
            </a:r>
            <a:r>
              <a:rPr lang="ja-JP" altLang="en-US" sz="2800" dirty="0" err="1" smtClean="0"/>
              <a:t>でらしさを</a:t>
            </a:r>
            <a:r>
              <a:rPr lang="ja-JP" altLang="en-US" sz="2800" dirty="0" smtClean="0"/>
              <a:t>発揮するか」</a:t>
            </a:r>
            <a:endParaRPr lang="en-US" altLang="ja-JP" sz="2800" dirty="0" smtClean="0"/>
          </a:p>
          <a:p>
            <a:pPr marL="0" indent="0">
              <a:buNone/>
            </a:pPr>
            <a:r>
              <a:rPr kumimoji="1" lang="ja-JP" altLang="en-US" sz="2800" dirty="0" smtClean="0"/>
              <a:t>話し合ってもらうスタイル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3571424" y="3573016"/>
            <a:ext cx="2016224" cy="720080"/>
          </a:xfrm>
          <a:prstGeom prst="down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04492" y="4156538"/>
            <a:ext cx="3888432" cy="1800200"/>
          </a:xfrm>
          <a:prstGeom prst="roundRect">
            <a:avLst/>
          </a:prstGeom>
          <a:solidFill>
            <a:srgbClr val="E84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様々な施策を実行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 smtClean="0"/>
              <a:t>する職場</a:t>
            </a:r>
            <a:endParaRPr kumimoji="1" lang="ja-JP" altLang="en-US" sz="3200" dirty="0"/>
          </a:p>
        </p:txBody>
      </p:sp>
      <p:sp>
        <p:nvSpPr>
          <p:cNvPr id="8" name="角丸四角形 7"/>
          <p:cNvSpPr/>
          <p:nvPr/>
        </p:nvSpPr>
        <p:spPr>
          <a:xfrm>
            <a:off x="5004048" y="4156538"/>
            <a:ext cx="3888432" cy="1800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活動が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盛り上がらない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職場</a:t>
            </a:r>
            <a:endParaRPr kumimoji="1" lang="ja-JP" altLang="en-US" sz="3200" dirty="0"/>
          </a:p>
        </p:txBody>
      </p:sp>
      <p:sp>
        <p:nvSpPr>
          <p:cNvPr id="9" name="爆発 2 8"/>
          <p:cNvSpPr/>
          <p:nvPr/>
        </p:nvSpPr>
        <p:spPr>
          <a:xfrm>
            <a:off x="1547664" y="3868506"/>
            <a:ext cx="6336704" cy="2376264"/>
          </a:xfrm>
          <a:prstGeom prst="irregularSeal2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温度差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496944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プロジェクトの行き詰まり②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2006</a:t>
            </a:r>
            <a:r>
              <a:rPr kumimoji="1" lang="ja-JP" altLang="en-US" dirty="0" smtClean="0"/>
              <a:t>年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社員の行動指針を示したファミマシップ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ブランドブックを配布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「ビジョンの普及」目指すも</a:t>
            </a:r>
            <a:r>
              <a:rPr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3779912" y="4005064"/>
            <a:ext cx="1800200" cy="576064"/>
          </a:xfrm>
          <a:prstGeom prst="down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755576" y="4869160"/>
            <a:ext cx="7632848" cy="14401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2007</a:t>
            </a:r>
            <a:r>
              <a:rPr kumimoji="1" lang="ja-JP" altLang="en-US" sz="3600" dirty="0" smtClean="0"/>
              <a:t>年の意識調査で変化なし</a:t>
            </a:r>
            <a:endParaRPr kumimoji="1" lang="ja-JP" altLang="en-US" sz="3600" dirty="0"/>
          </a:p>
        </p:txBody>
      </p:sp>
      <p:sp>
        <p:nvSpPr>
          <p:cNvPr id="9" name="星 32 8"/>
          <p:cNvSpPr/>
          <p:nvPr/>
        </p:nvSpPr>
        <p:spPr>
          <a:xfrm>
            <a:off x="0" y="2060848"/>
            <a:ext cx="9144000" cy="4464496"/>
          </a:xfrm>
          <a:prstGeom prst="star32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押し付けられている</a:t>
            </a:r>
            <a:endParaRPr kumimoji="1" lang="en-US" altLang="ja-JP" sz="4000" dirty="0" smtClean="0"/>
          </a:p>
          <a:p>
            <a:pPr algn="ctr"/>
            <a:endParaRPr kumimoji="1" lang="en-US" altLang="ja-JP" sz="4000" dirty="0" smtClean="0"/>
          </a:p>
          <a:p>
            <a:pPr algn="ctr"/>
            <a:r>
              <a:rPr lang="ja-JP" altLang="en-US" sz="4000" dirty="0" smtClean="0"/>
              <a:t>個人のビジョンと</a:t>
            </a:r>
            <a:endParaRPr lang="en-US" altLang="ja-JP" sz="4000" dirty="0" smtClean="0"/>
          </a:p>
          <a:p>
            <a:pPr algn="ctr"/>
            <a:r>
              <a:rPr lang="ja-JP" altLang="en-US" sz="4000" dirty="0" smtClean="0"/>
              <a:t>結びついていない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568952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kumimoji="1" lang="en-US" altLang="ja-JP" sz="4000" dirty="0" smtClean="0">
                <a:solidFill>
                  <a:schemeClr val="accent1">
                    <a:lumMod val="75000"/>
                  </a:schemeClr>
                </a:solidFill>
              </a:rPr>
              <a:t>DAY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年から年に１回開催する独自の研修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584383" y="2348880"/>
            <a:ext cx="4635689" cy="9361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/>
              <a:t>ハイ</a:t>
            </a:r>
            <a:r>
              <a:rPr kumimoji="1" lang="ja-JP" altLang="en-US" sz="2800" dirty="0" smtClean="0"/>
              <a:t>ポイントインタビュー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584383" y="3717032"/>
            <a:ext cx="4635689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 smtClean="0"/>
              <a:t>オブジェ制作</a:t>
            </a:r>
            <a:endParaRPr kumimoji="1" lang="ja-JP" altLang="en-US" sz="2800" dirty="0"/>
          </a:p>
        </p:txBody>
      </p:sp>
      <p:sp>
        <p:nvSpPr>
          <p:cNvPr id="8" name="右矢印 7"/>
          <p:cNvSpPr/>
          <p:nvPr/>
        </p:nvSpPr>
        <p:spPr>
          <a:xfrm>
            <a:off x="5436096" y="3140968"/>
            <a:ext cx="648072" cy="720080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6228184" y="2564904"/>
            <a:ext cx="2520280" cy="201622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理想の仕事像を共有</a:t>
            </a:r>
            <a:endParaRPr kumimoji="1" lang="ja-JP" alt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7152"/>
            <a:ext cx="4283732" cy="15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31532"/>
            <a:ext cx="2619465" cy="155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ハイポイント・インタビュー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79512" y="1407917"/>
            <a:ext cx="7316200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2</a:t>
            </a:r>
            <a:r>
              <a:rPr lang="ja-JP" altLang="en-US" sz="2400" dirty="0"/>
              <a:t>人一組で好きな場所で</a:t>
            </a:r>
          </a:p>
          <a:p>
            <a:pPr algn="ctr"/>
            <a:r>
              <a:rPr lang="ja-JP" altLang="en-US" sz="2400" dirty="0" smtClean="0">
                <a:solidFill>
                  <a:srgbClr val="FF0000"/>
                </a:solidFill>
              </a:rPr>
              <a:t>これ</a:t>
            </a:r>
            <a:r>
              <a:rPr lang="ja-JP" altLang="en-US" sz="2400" dirty="0">
                <a:solidFill>
                  <a:srgbClr val="FF0000"/>
                </a:solidFill>
              </a:rPr>
              <a:t>まで仕事で経験した最高の</a:t>
            </a:r>
            <a:r>
              <a:rPr lang="ja-JP" altLang="en-US" sz="2400" dirty="0" smtClean="0">
                <a:solidFill>
                  <a:srgbClr val="FF0000"/>
                </a:solidFill>
              </a:rPr>
              <a:t>出来事</a:t>
            </a:r>
            <a:r>
              <a:rPr lang="ja-JP" altLang="en-US" sz="2400" dirty="0" smtClean="0"/>
              <a:t>を</a:t>
            </a:r>
            <a:r>
              <a:rPr lang="ja-JP" altLang="en-US" sz="2400" dirty="0"/>
              <a:t>語り合う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12" y="1516975"/>
            <a:ext cx="16383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角丸四角形 9"/>
          <p:cNvSpPr/>
          <p:nvPr/>
        </p:nvSpPr>
        <p:spPr>
          <a:xfrm>
            <a:off x="179512" y="2780928"/>
            <a:ext cx="770485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ファミリーマートのビジョンとどうリンクするか確認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79512" y="3861048"/>
            <a:ext cx="7416824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グループで共有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36080" y="5373216"/>
            <a:ext cx="8897932" cy="1296144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個人ビジョン・ファミマらしさの価値観が明瞭になる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個人ビジョンとファミマのビジョンをリンクさせる</a:t>
            </a:r>
            <a:endParaRPr kumimoji="1" lang="ja-JP" altLang="en-US" sz="2800" dirty="0"/>
          </a:p>
        </p:txBody>
      </p:sp>
      <p:sp>
        <p:nvSpPr>
          <p:cNvPr id="14" name="フローチャート : 組合せ 13"/>
          <p:cNvSpPr/>
          <p:nvPr/>
        </p:nvSpPr>
        <p:spPr>
          <a:xfrm>
            <a:off x="3707904" y="2560045"/>
            <a:ext cx="864096" cy="36489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ローチャート : 組合せ 14"/>
          <p:cNvSpPr/>
          <p:nvPr/>
        </p:nvSpPr>
        <p:spPr>
          <a:xfrm>
            <a:off x="3707904" y="3645024"/>
            <a:ext cx="864096" cy="360040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838" y="4196686"/>
            <a:ext cx="131560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7708"/>
            <a:ext cx="2304256" cy="1265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オブジェ</a:t>
            </a:r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制作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79512" y="1460986"/>
            <a:ext cx="7056784" cy="9361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グループで、ファミマらしさを表すオブジェ制作</a:t>
            </a:r>
          </a:p>
        </p:txBody>
      </p:sp>
      <p:sp>
        <p:nvSpPr>
          <p:cNvPr id="7" name="フローチャート : 組合せ 6"/>
          <p:cNvSpPr/>
          <p:nvPr/>
        </p:nvSpPr>
        <p:spPr>
          <a:xfrm>
            <a:off x="3159975" y="2375715"/>
            <a:ext cx="1440160" cy="436400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79512" y="2785280"/>
            <a:ext cx="7056784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全員に見せて発表する</a:t>
            </a:r>
            <a:endParaRPr kumimoji="1" lang="ja-JP" alt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72" y="2334581"/>
            <a:ext cx="2952328" cy="1981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角丸四角形 9"/>
          <p:cNvSpPr/>
          <p:nvPr/>
        </p:nvSpPr>
        <p:spPr>
          <a:xfrm>
            <a:off x="207647" y="4797152"/>
            <a:ext cx="8784976" cy="1656184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個人ビジョンをすり合せて共有ビジョンへ。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全員でビジョンとファミマらしさの価値観を共有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ビジョンの確認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468"/>
            <a:ext cx="9144000" cy="543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0" y="657803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ファミリーマート</a:t>
            </a:r>
            <a:r>
              <a:rPr kumimoji="1" lang="en-US" altLang="ja-JP" sz="1200" dirty="0" smtClean="0"/>
              <a:t>HP</a:t>
            </a:r>
            <a:r>
              <a:rPr kumimoji="1" lang="ja-JP" altLang="en-US" sz="1200" dirty="0" smtClean="0"/>
              <a:t>　ファミリーマートが目指すコンビニとは</a:t>
            </a:r>
            <a:r>
              <a:rPr lang="ja-JP" altLang="en-US" sz="1200" dirty="0"/>
              <a:t>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://www.family.co.jp/vision/</a:t>
            </a:r>
            <a:endParaRPr kumimoji="1" lang="ja-JP" altLang="en-US" sz="120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995936" y="2215168"/>
            <a:ext cx="252028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考えて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ください！（クイズ）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dirty="0" err="1" smtClean="0"/>
              <a:t>らしさ</a:t>
            </a:r>
            <a:r>
              <a:rPr kumimoji="1" lang="en-US" altLang="ja-JP" dirty="0" smtClean="0"/>
              <a:t>DAY</a:t>
            </a:r>
            <a:r>
              <a:rPr kumimoji="1" lang="ja-JP" altLang="en-US" dirty="0" smtClean="0"/>
              <a:t>に参加するのは社員ですが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実際店舗</a:t>
            </a:r>
            <a:r>
              <a:rPr lang="ja-JP" altLang="en-US" dirty="0"/>
              <a:t>で</a:t>
            </a:r>
            <a:r>
              <a:rPr lang="ja-JP" altLang="en-US" dirty="0" smtClean="0"/>
              <a:t>はアルバイトなどらしさ</a:t>
            </a:r>
            <a:r>
              <a:rPr lang="en-US" altLang="ja-JP" dirty="0" smtClean="0"/>
              <a:t>DAY</a:t>
            </a:r>
            <a:r>
              <a:rPr lang="ja-JP" altLang="en-US" dirty="0" smtClean="0"/>
              <a:t>に参加しない人も</a:t>
            </a:r>
            <a:r>
              <a:rPr lang="ja-JP" altLang="en-US" dirty="0"/>
              <a:t>働いて</a:t>
            </a:r>
            <a:r>
              <a:rPr lang="ja-JP" altLang="en-US" dirty="0" smtClean="0"/>
              <a:t>います。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ビジョンを普及して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「ファミマらしさ」を共有し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店舗による温度差なく全店舗で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「ホスピタリティあふれる」店づくり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をするためにはどうすれば良いでしょうか？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分＋発表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分）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41869"/>
            <a:ext cx="1301502" cy="129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55646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ファミリーマートが行う取り組み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44567" y="2794652"/>
            <a:ext cx="8352928" cy="27363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ファミマらしさを体現する取り組みを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行う店舗を紹介する瓦版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「みんなもこうしなさい」ではなく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 smtClean="0"/>
              <a:t>「じゃあ、うちではどうしようか？」</a:t>
            </a:r>
            <a:endParaRPr lang="en-US" altLang="ja-JP" sz="3200" dirty="0" smtClean="0"/>
          </a:p>
          <a:p>
            <a:pPr algn="ctr"/>
            <a:r>
              <a:rPr kumimoji="1" lang="ja-JP" altLang="en-US" sz="3200" dirty="0" smtClean="0"/>
              <a:t>考えさせるきっかけづくり</a:t>
            </a:r>
            <a:endParaRPr kumimoji="1" lang="ja-JP" altLang="en-US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1138468"/>
            <a:ext cx="259228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163993" y="1628800"/>
            <a:ext cx="6624736" cy="1152128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err="1" smtClean="0"/>
              <a:t>らしさ</a:t>
            </a:r>
            <a:r>
              <a:rPr kumimoji="1" lang="ja-JP" altLang="en-US" sz="4800" dirty="0" smtClean="0"/>
              <a:t>通信の発行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推進活動の成果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5805264"/>
            <a:ext cx="8354040" cy="10527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ja-JP" altLang="en-US" sz="2000" dirty="0" smtClean="0"/>
              <a:t>レポセン　コンビニエンスストア利用に関するアンケート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ja-JP" altLang="en-US" sz="2000" dirty="0"/>
              <a:t>調査</a:t>
            </a:r>
            <a:r>
              <a:rPr lang="ja-JP" altLang="en-US" sz="2000" dirty="0" smtClean="0"/>
              <a:t>方法：インターネットリサーチ</a:t>
            </a:r>
            <a:endParaRPr lang="ja-JP" altLang="en-US" sz="2000" dirty="0"/>
          </a:p>
          <a:p>
            <a:pPr marL="0" indent="0">
              <a:buNone/>
            </a:pPr>
            <a:r>
              <a:rPr lang="ja-JP" altLang="en-US" sz="2000" dirty="0"/>
              <a:t>調査</a:t>
            </a:r>
            <a:r>
              <a:rPr lang="ja-JP" altLang="en-US" sz="2000" dirty="0" smtClean="0"/>
              <a:t>対象：全国</a:t>
            </a:r>
            <a:r>
              <a:rPr lang="ja-JP" altLang="en-US" sz="2000" dirty="0"/>
              <a:t>の男女</a:t>
            </a:r>
          </a:p>
          <a:p>
            <a:pPr marL="0" indent="0">
              <a:buNone/>
            </a:pPr>
            <a:r>
              <a:rPr lang="ja-JP" altLang="en-US" sz="2000" dirty="0"/>
              <a:t>調査</a:t>
            </a:r>
            <a:r>
              <a:rPr lang="ja-JP" altLang="en-US" sz="2000" dirty="0" smtClean="0"/>
              <a:t>時期：</a:t>
            </a:r>
            <a:r>
              <a:rPr lang="en-US" altLang="ja-JP" sz="2000" dirty="0" smtClean="0"/>
              <a:t>2009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2</a:t>
            </a:r>
            <a:r>
              <a:rPr lang="ja-JP" altLang="en-US" sz="2000" dirty="0"/>
              <a:t>日～</a:t>
            </a:r>
            <a:r>
              <a:rPr lang="en-US" altLang="ja-JP" sz="2000" dirty="0"/>
              <a:t>2009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17</a:t>
            </a:r>
            <a:r>
              <a:rPr lang="ja-JP" altLang="en-US" sz="2000" dirty="0"/>
              <a:t>日 </a:t>
            </a:r>
          </a:p>
          <a:p>
            <a:pPr marL="0" indent="0">
              <a:buNone/>
            </a:pPr>
            <a:r>
              <a:rPr lang="ja-JP" altLang="en-US" sz="2000" dirty="0"/>
              <a:t>有効</a:t>
            </a:r>
            <a:r>
              <a:rPr lang="ja-JP" altLang="en-US" sz="2000" dirty="0" smtClean="0"/>
              <a:t>回答数：</a:t>
            </a:r>
            <a:r>
              <a:rPr lang="en-US" altLang="ja-JP" sz="2000" dirty="0" smtClean="0"/>
              <a:t>8317</a:t>
            </a:r>
            <a:r>
              <a:rPr lang="ja-JP" altLang="en-US" sz="2000" dirty="0" smtClean="0"/>
              <a:t>件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 smtClean="0"/>
              <a:t>https</a:t>
            </a:r>
            <a:r>
              <a:rPr lang="en-US" altLang="ja-JP" sz="2000" dirty="0"/>
              <a:t>://reposen.jp/2952/2/23.html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60" y="1700808"/>
            <a:ext cx="847848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2627784" y="2348880"/>
            <a:ext cx="1152128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２位</a:t>
            </a:r>
            <a:endParaRPr kumimoji="1" lang="ja-JP" altLang="en-US" sz="2800" dirty="0"/>
          </a:p>
        </p:txBody>
      </p:sp>
      <p:sp>
        <p:nvSpPr>
          <p:cNvPr id="9" name="角丸四角形 8"/>
          <p:cNvSpPr/>
          <p:nvPr/>
        </p:nvSpPr>
        <p:spPr>
          <a:xfrm>
            <a:off x="2607786" y="2901748"/>
            <a:ext cx="1152128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１位</a:t>
            </a:r>
            <a:endParaRPr kumimoji="1" lang="ja-JP" altLang="en-US" sz="2800" dirty="0"/>
          </a:p>
        </p:txBody>
      </p:sp>
      <p:sp>
        <p:nvSpPr>
          <p:cNvPr id="10" name="角丸四角形 9"/>
          <p:cNvSpPr/>
          <p:nvPr/>
        </p:nvSpPr>
        <p:spPr>
          <a:xfrm>
            <a:off x="2607786" y="3501008"/>
            <a:ext cx="1152128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２位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332760" y="4293096"/>
            <a:ext cx="8559720" cy="1296144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/>
              <a:t>ファミマの印象◎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推進活動の成果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38468"/>
            <a:ext cx="8208912" cy="494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467544" y="5805264"/>
            <a:ext cx="8208912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業績も伸びた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6998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6998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892480" cy="393743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共有ビジョンを構築する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ための</a:t>
            </a:r>
            <a:r>
              <a:rPr lang="en-US" altLang="ja-JP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altLang="ja-JP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ディシプリン</a:t>
            </a:r>
            <a:endParaRPr kumimoji="1" lang="ja-JP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6185" y="159279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123636065"/>
              </p:ext>
            </p:extLst>
          </p:nvPr>
        </p:nvGraphicFramePr>
        <p:xfrm>
          <a:off x="395536" y="1844824"/>
          <a:ext cx="835292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ファミリーマートのケース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510375" y="1728040"/>
            <a:ext cx="8114190" cy="93991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err="1" smtClean="0"/>
              <a:t>らしさ</a:t>
            </a:r>
            <a:r>
              <a:rPr lang="en-US" altLang="ja-JP" sz="2800" dirty="0" smtClean="0"/>
              <a:t>DAY</a:t>
            </a:r>
            <a:r>
              <a:rPr lang="ja-JP" altLang="en-US" sz="2800" dirty="0" smtClean="0"/>
              <a:t>のハイポイント・インタビュー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510375" y="3277054"/>
            <a:ext cx="8114190" cy="9209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err="1" smtClean="0"/>
              <a:t>らしさ</a:t>
            </a:r>
            <a:r>
              <a:rPr kumimoji="1" lang="en-US" altLang="ja-JP" sz="2800" dirty="0" smtClean="0"/>
              <a:t>DAY</a:t>
            </a:r>
            <a:r>
              <a:rPr kumimoji="1" lang="ja-JP" altLang="en-US" sz="2800" dirty="0" smtClean="0"/>
              <a:t>のオブジェ制作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510375" y="4738611"/>
            <a:ext cx="8114190" cy="8023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err="1" smtClean="0"/>
              <a:t>らしさ</a:t>
            </a:r>
            <a:r>
              <a:rPr kumimoji="1" lang="ja-JP" altLang="en-US" sz="2800" dirty="0" smtClean="0"/>
              <a:t>通信の発行</a:t>
            </a:r>
            <a:endParaRPr kumimoji="1" lang="ja-JP" altLang="en-US" sz="2800" dirty="0"/>
          </a:p>
        </p:txBody>
      </p:sp>
      <p:sp>
        <p:nvSpPr>
          <p:cNvPr id="9" name="角丸四角形 8"/>
          <p:cNvSpPr/>
          <p:nvPr/>
        </p:nvSpPr>
        <p:spPr>
          <a:xfrm>
            <a:off x="539552" y="1268760"/>
            <a:ext cx="5256584" cy="46805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個人のビジョンを奨励</a:t>
            </a:r>
            <a:endParaRPr kumimoji="1" lang="ja-JP" altLang="en-US" sz="2400" dirty="0"/>
          </a:p>
        </p:txBody>
      </p:sp>
      <p:sp>
        <p:nvSpPr>
          <p:cNvPr id="10" name="角丸四角形 9"/>
          <p:cNvSpPr/>
          <p:nvPr/>
        </p:nvSpPr>
        <p:spPr>
          <a:xfrm>
            <a:off x="510375" y="2809002"/>
            <a:ext cx="5256584" cy="46805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個人ビジョンから共有ビジョンへ</a:t>
            </a:r>
            <a:endParaRPr kumimoji="1" lang="ja-JP" altLang="en-US" sz="2400" dirty="0"/>
          </a:p>
        </p:txBody>
      </p:sp>
      <p:sp>
        <p:nvSpPr>
          <p:cNvPr id="11" name="角丸四角形 10"/>
          <p:cNvSpPr/>
          <p:nvPr/>
        </p:nvSpPr>
        <p:spPr>
          <a:xfrm>
            <a:off x="495596" y="4325524"/>
            <a:ext cx="5256584" cy="40118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ビジョンを普及</a:t>
            </a:r>
            <a:endParaRPr kumimoji="1" lang="ja-JP" altLang="en-US" sz="2400" dirty="0"/>
          </a:p>
        </p:txBody>
      </p:sp>
      <p:sp>
        <p:nvSpPr>
          <p:cNvPr id="12" name="角丸四角形 11"/>
          <p:cNvSpPr/>
          <p:nvPr/>
        </p:nvSpPr>
        <p:spPr>
          <a:xfrm>
            <a:off x="217447" y="5661248"/>
            <a:ext cx="8712968" cy="9807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rgbClr val="FF0000"/>
                </a:solidFill>
              </a:rPr>
              <a:t>気軽にこころの豊かさ</a:t>
            </a:r>
            <a:r>
              <a:rPr kumimoji="1" lang="ja-JP" altLang="en-US" sz="3600" dirty="0" smtClean="0">
                <a:solidFill>
                  <a:schemeClr val="tx1"/>
                </a:solidFill>
              </a:rPr>
              <a:t>を実現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b="1" dirty="0" smtClean="0">
                <a:solidFill>
                  <a:srgbClr val="00B0F0"/>
                </a:solidFill>
              </a:rPr>
              <a:t>ご清聴</a:t>
            </a:r>
            <a:r>
              <a:rPr lang="ja-JP" altLang="en-US" b="1" dirty="0">
                <a:solidFill>
                  <a:srgbClr val="00B0F0"/>
                </a:solidFill>
              </a:rPr>
              <a:t>ありがとうございました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237312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4904"/>
            <a:ext cx="34671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179512" y="1412776"/>
            <a:ext cx="6630094" cy="1008112"/>
          </a:xfrm>
          <a:prstGeom prst="wedgeRoundRectCallout">
            <a:avLst>
              <a:gd name="adj1" fmla="val 42584"/>
              <a:gd name="adj2" fmla="val 100448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参考文献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/>
              <a:t> </a:t>
            </a:r>
            <a:r>
              <a:rPr lang="ja-JP" altLang="en-US" sz="1400" u="sng" dirty="0">
                <a:hlinkClick r:id="rId2"/>
              </a:rPr>
              <a:t>ライバルのベンチマークは禁止「らしさ」極め、選ばれる店に−上田　準二　［ファミリーマート　代表取締役社長</a:t>
            </a:r>
            <a:r>
              <a:rPr lang="ja-JP" altLang="en-US" sz="1400" u="sng" dirty="0" smtClean="0">
                <a:hlinkClick r:id="rId2"/>
              </a:rPr>
              <a:t>］</a:t>
            </a:r>
            <a:endParaRPr lang="en-US" altLang="ja-JP" sz="1400" u="sng" dirty="0" smtClean="0"/>
          </a:p>
          <a:p>
            <a:pPr marL="0" indent="0">
              <a:buNone/>
            </a:pPr>
            <a:r>
              <a:rPr lang="en-US" altLang="ja-JP" sz="1400" dirty="0" smtClean="0">
                <a:hlinkClick r:id="rId2"/>
              </a:rPr>
              <a:t>http</a:t>
            </a:r>
            <a:r>
              <a:rPr lang="en-US" altLang="ja-JP" sz="1400" dirty="0">
                <a:hlinkClick r:id="rId2"/>
              </a:rPr>
              <a:t>://</a:t>
            </a:r>
            <a:r>
              <a:rPr lang="en-US" altLang="ja-JP" sz="1400" dirty="0" smtClean="0">
                <a:hlinkClick r:id="rId2"/>
              </a:rPr>
              <a:t>bizboard.nikkeibp.co.jp/houjin/cgi-bin/nsearch/md_pdf.pl/0000274085.pdf?NEWS_ID=0000274085&amp;CONTENTS=1&amp;bt=NIS&amp;SYSTEM_ID=HO</a:t>
            </a:r>
            <a:endParaRPr lang="en-US" altLang="ja-JP" sz="1400" dirty="0" smtClean="0"/>
          </a:p>
          <a:p>
            <a:pPr marL="0" indent="0">
              <a:buNone/>
            </a:pPr>
            <a:endParaRPr kumimoji="1"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 </a:t>
            </a:r>
            <a:r>
              <a:rPr lang="ja-JP" altLang="en-US" sz="1400" u="sng" dirty="0">
                <a:hlinkClick r:id="rId3"/>
              </a:rPr>
              <a:t>最高の経験からビジョンを深める−</a:t>
            </a:r>
            <a:r>
              <a:rPr lang="ja-JP" altLang="en-US" sz="1400" u="sng" dirty="0" smtClean="0">
                <a:hlinkClick r:id="rId3"/>
              </a:rPr>
              <a:t>ファミリーマート</a:t>
            </a:r>
            <a:endParaRPr lang="en-US" altLang="ja-JP" sz="1400" u="sng" dirty="0" smtClean="0"/>
          </a:p>
          <a:p>
            <a:pPr marL="0" indent="0">
              <a:buNone/>
            </a:pPr>
            <a:r>
              <a:rPr lang="en-US" altLang="ja-JP" sz="1400" dirty="0">
                <a:hlinkClick r:id="rId3"/>
              </a:rPr>
              <a:t>http://</a:t>
            </a:r>
            <a:r>
              <a:rPr lang="en-US" altLang="ja-JP" sz="1400" dirty="0" smtClean="0">
                <a:hlinkClick r:id="rId3"/>
              </a:rPr>
              <a:t>bizboard.nikkeibp.co.jp/houjin/cgi-bin/nsearch/md_pdf.pl/0000259731.pdf?NEWS_ID=0000259731&amp;CONTENTS=1&amp;bt=NIS&amp;SYSTEM_ID=HO</a:t>
            </a:r>
            <a:endParaRPr lang="en-US" altLang="ja-JP" sz="1400" dirty="0" smtClean="0"/>
          </a:p>
          <a:p>
            <a:pPr marL="0" indent="0">
              <a:buNone/>
            </a:pPr>
            <a:endParaRPr kumimoji="1"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 </a:t>
            </a:r>
            <a:r>
              <a:rPr lang="ja-JP" altLang="en-US" sz="1400" u="sng" dirty="0">
                <a:hlinkClick r:id="rId4"/>
              </a:rPr>
              <a:t>ファシリテーションに新潮流　ビジョン共有しやる気引き出す−ポジティブ・アプローチ　共通の価値観見いだし将来を描く　ファミリーマート　ＮＴＴ西日本　フリュー（旧オムロンエンタテインメント</a:t>
            </a:r>
            <a:r>
              <a:rPr lang="ja-JP" altLang="en-US" sz="1400" u="sng" dirty="0" smtClean="0">
                <a:hlinkClick r:id="rId4"/>
              </a:rPr>
              <a:t>）</a:t>
            </a:r>
            <a:endParaRPr lang="en-US" altLang="ja-JP" sz="1400" u="sng" dirty="0" smtClean="0"/>
          </a:p>
          <a:p>
            <a:pPr marL="0" indent="0">
              <a:buNone/>
            </a:pPr>
            <a:r>
              <a:rPr lang="en-US" altLang="ja-JP" sz="1400" u="sng" dirty="0" smtClean="0">
                <a:hlinkClick r:id="rId4"/>
              </a:rPr>
              <a:t>http</a:t>
            </a:r>
            <a:r>
              <a:rPr lang="en-US" altLang="ja-JP" sz="1400" u="sng" dirty="0">
                <a:hlinkClick r:id="rId4"/>
              </a:rPr>
              <a:t>://</a:t>
            </a:r>
            <a:r>
              <a:rPr lang="en-US" altLang="ja-JP" sz="1400" u="sng" dirty="0" smtClean="0">
                <a:hlinkClick r:id="rId4"/>
              </a:rPr>
              <a:t>bizboard.nikkeibp.co.jp/houjin/cgi-bin/nsearch/md_pdf.pl/0000253690.pdf?NEWS_ID=0000253690&amp;CONTENTS=1&amp;bt=NIS&amp;SYSTEM_ID=HO</a:t>
            </a:r>
            <a:endParaRPr lang="en-US" altLang="ja-JP" sz="1400" u="sng" dirty="0" smtClean="0"/>
          </a:p>
          <a:p>
            <a:pPr marL="0" indent="0">
              <a:buNone/>
            </a:pPr>
            <a:endParaRPr kumimoji="1" lang="en-US" altLang="ja-JP" sz="1400" u="sng" dirty="0"/>
          </a:p>
          <a:p>
            <a:pPr marL="0" indent="0">
              <a:buNone/>
            </a:pPr>
            <a:r>
              <a:rPr lang="ja-JP" altLang="en-US" sz="1400" u="sng" dirty="0">
                <a:hlinkClick r:id="rId5"/>
              </a:rPr>
              <a:t>黒子に徹し現場に「達成感」　改善案が全国の店舗に波及−ファミリーマート／伊藤　俊一</a:t>
            </a:r>
            <a:r>
              <a:rPr lang="en-US" altLang="ja-JP" sz="1400" u="sng" dirty="0">
                <a:hlinkClick r:id="rId5"/>
              </a:rPr>
              <a:t>【</a:t>
            </a:r>
            <a:r>
              <a:rPr lang="ja-JP" altLang="en-US" sz="1400" u="sng" dirty="0">
                <a:hlinkClick r:id="rId5"/>
              </a:rPr>
              <a:t>エリアマネジャー</a:t>
            </a:r>
            <a:r>
              <a:rPr lang="en-US" altLang="ja-JP" sz="1400" u="sng" dirty="0" smtClean="0">
                <a:hlinkClick r:id="rId5"/>
              </a:rPr>
              <a:t>】</a:t>
            </a:r>
            <a:endParaRPr lang="en-US" altLang="ja-JP" sz="1400" u="sng" dirty="0" smtClean="0"/>
          </a:p>
          <a:p>
            <a:pPr marL="0" indent="0">
              <a:buNone/>
            </a:pPr>
            <a:r>
              <a:rPr lang="en-US" altLang="ja-JP" sz="1400" dirty="0">
                <a:hlinkClick r:id="rId5"/>
              </a:rPr>
              <a:t>http://</a:t>
            </a:r>
            <a:r>
              <a:rPr lang="en-US" altLang="ja-JP" sz="1400" dirty="0" smtClean="0">
                <a:hlinkClick r:id="rId5"/>
              </a:rPr>
              <a:t>bizboard.nikkeibp.co.jp/houjin/cgi-bin/nsearch/md_pdf.pl/0000229847.pdf?NEWS_ID=0000229847&amp;CONTENTS=1&amp;bt=NIS&amp;SYSTEM_ID=HO</a:t>
            </a:r>
            <a:endParaRPr lang="en-US" altLang="ja-JP" sz="1400" dirty="0" smtClean="0"/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err="1" smtClean="0">
                <a:solidFill>
                  <a:schemeClr val="accent1">
                    <a:lumMod val="75000"/>
                  </a:schemeClr>
                </a:solidFill>
              </a:rPr>
              <a:t>らしさ</a:t>
            </a:r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通信　内容例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11560" y="1412776"/>
            <a:ext cx="7920880" cy="10081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工事現場の人が弁当を買いに来たら、おしぼりを出す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611560" y="2636912"/>
            <a:ext cx="7920880" cy="122413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ストッキングを購入した顧客が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トイレで履き替えやすいように</a:t>
            </a:r>
            <a:r>
              <a:rPr kumimoji="1" lang="ja-JP" altLang="en-US" sz="2400" dirty="0" err="1" smtClean="0"/>
              <a:t>すのこを</a:t>
            </a:r>
            <a:r>
              <a:rPr kumimoji="1" lang="ja-JP" altLang="en-US" sz="2400" dirty="0" smtClean="0"/>
              <a:t>置く</a:t>
            </a:r>
            <a:endParaRPr kumimoji="1" lang="ja-JP" altLang="en-US" sz="2400" dirty="0"/>
          </a:p>
        </p:txBody>
      </p:sp>
      <p:sp>
        <p:nvSpPr>
          <p:cNvPr id="8" name="角丸四角形 7"/>
          <p:cNvSpPr/>
          <p:nvPr/>
        </p:nvSpPr>
        <p:spPr>
          <a:xfrm>
            <a:off x="611560" y="4005064"/>
            <a:ext cx="7920880" cy="136815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帝京大学病院前店では、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車いすのお客様を手助けするために店頭にブザー設置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9075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売上高比較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68"/>
            <a:ext cx="8712968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売上高比較（割合）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8468"/>
            <a:ext cx="8568952" cy="502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１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．目的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23528" y="4941168"/>
            <a:ext cx="8352928" cy="15121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r>
              <a:rPr kumimoji="1" lang="ja-JP" altLang="en-US" sz="3600" dirty="0" smtClean="0"/>
              <a:t>「こうありたい！」という将来像</a:t>
            </a:r>
            <a:endParaRPr kumimoji="1" lang="ja-JP" altLang="en-US" sz="3600" dirty="0"/>
          </a:p>
        </p:txBody>
      </p:sp>
      <p:sp>
        <p:nvSpPr>
          <p:cNvPr id="7" name="雲形吹き出し 6"/>
          <p:cNvSpPr/>
          <p:nvPr/>
        </p:nvSpPr>
        <p:spPr>
          <a:xfrm>
            <a:off x="179512" y="1163012"/>
            <a:ext cx="6120680" cy="2016224"/>
          </a:xfrm>
          <a:prstGeom prst="cloudCallout">
            <a:avLst>
              <a:gd name="adj1" fmla="val 48119"/>
              <a:gd name="adj2" fmla="val 4505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ビジョンとは</a:t>
            </a:r>
            <a:r>
              <a:rPr kumimoji="1" lang="en-US" altLang="ja-JP" sz="3600" dirty="0" smtClean="0"/>
              <a:t>…</a:t>
            </a:r>
            <a:r>
              <a:rPr kumimoji="1" lang="ja-JP" altLang="en-US" sz="3600" dirty="0" smtClean="0"/>
              <a:t>？</a:t>
            </a:r>
            <a:endParaRPr kumimoji="1" lang="ja-JP" alt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1909389"/>
            <a:ext cx="2160240" cy="256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02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</a:rPr>
              <a:t>共有</a:t>
            </a:r>
            <a:r>
              <a:rPr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ビジョンの重要性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47261" y="1340768"/>
            <a:ext cx="8301201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すべてに先行する目標を作り上げる</a:t>
            </a:r>
            <a:endParaRPr kumimoji="1" lang="ja-JP" altLang="en-US" sz="3200" dirty="0"/>
          </a:p>
        </p:txBody>
      </p:sp>
      <p:sp>
        <p:nvSpPr>
          <p:cNvPr id="7" name="角丸四角形 6"/>
          <p:cNvSpPr/>
          <p:nvPr/>
        </p:nvSpPr>
        <p:spPr>
          <a:xfrm>
            <a:off x="427474" y="2630056"/>
            <a:ext cx="8320989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学習プロセスを正しい軌道に乗せる</a:t>
            </a:r>
            <a:endParaRPr kumimoji="1" lang="ja-JP" altLang="en-US" sz="3200" dirty="0"/>
          </a:p>
        </p:txBody>
      </p:sp>
      <p:sp>
        <p:nvSpPr>
          <p:cNvPr id="8" name="角丸四角形 7"/>
          <p:cNvSpPr/>
          <p:nvPr/>
        </p:nvSpPr>
        <p:spPr>
          <a:xfrm>
            <a:off x="447260" y="3984387"/>
            <a:ext cx="8301201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リスクを恐れぬ行動や実験を促す</a:t>
            </a:r>
            <a:endParaRPr kumimoji="1" lang="ja-JP" altLang="en-US" sz="3200" dirty="0"/>
          </a:p>
        </p:txBody>
      </p:sp>
      <p:sp>
        <p:nvSpPr>
          <p:cNvPr id="9" name="角丸四角形 8"/>
          <p:cNvSpPr/>
          <p:nvPr/>
        </p:nvSpPr>
        <p:spPr>
          <a:xfrm>
            <a:off x="473261" y="5229200"/>
            <a:ext cx="8275199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長期へのコミットメントを促進する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9010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共有ビジョンを築くには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926988078"/>
              </p:ext>
            </p:extLst>
          </p:nvPr>
        </p:nvGraphicFramePr>
        <p:xfrm>
          <a:off x="395536" y="1412776"/>
          <a:ext cx="835292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雲形吹き出し 6"/>
          <p:cNvSpPr/>
          <p:nvPr/>
        </p:nvSpPr>
        <p:spPr>
          <a:xfrm>
            <a:off x="467544" y="1806973"/>
            <a:ext cx="7920880" cy="3528392"/>
          </a:xfrm>
          <a:prstGeom prst="cloudCallout">
            <a:avLst>
              <a:gd name="adj1" fmla="val 37421"/>
              <a:gd name="adj2" fmla="val 73265"/>
            </a:avLst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accent1"/>
                </a:solidFill>
              </a:rPr>
              <a:t>でも、具体的に</a:t>
            </a:r>
            <a:endParaRPr kumimoji="1" lang="en-US" altLang="ja-JP" sz="4000" dirty="0" smtClean="0">
              <a:solidFill>
                <a:schemeClr val="accent1"/>
              </a:solidFill>
            </a:endParaRPr>
          </a:p>
          <a:p>
            <a:pPr algn="ctr"/>
            <a:r>
              <a:rPr kumimoji="1" lang="ja-JP" altLang="en-US" sz="4000" dirty="0" smtClean="0">
                <a:solidFill>
                  <a:schemeClr val="accent1"/>
                </a:solidFill>
              </a:rPr>
              <a:t>どうやって</a:t>
            </a:r>
            <a:r>
              <a:rPr kumimoji="1" lang="en-US" altLang="ja-JP" sz="4000" dirty="0" smtClean="0">
                <a:solidFill>
                  <a:schemeClr val="accent1"/>
                </a:solidFill>
              </a:rPr>
              <a:t>…</a:t>
            </a:r>
            <a:r>
              <a:rPr kumimoji="1" lang="ja-JP" altLang="en-US" sz="4000" dirty="0" smtClean="0">
                <a:solidFill>
                  <a:schemeClr val="accent1"/>
                </a:solidFill>
              </a:rPr>
              <a:t>？</a:t>
            </a:r>
            <a:endParaRPr kumimoji="1" lang="ja-JP" altLang="en-US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目的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23528" y="1700808"/>
            <a:ext cx="8208912" cy="2304256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共有ビジョンを築く</a:t>
            </a:r>
            <a:r>
              <a:rPr lang="ja-JP" altLang="en-US" sz="4000" dirty="0" smtClean="0"/>
              <a:t>ディシプリン</a:t>
            </a:r>
            <a:endParaRPr lang="en-US" altLang="ja-JP" sz="4000" dirty="0" smtClean="0"/>
          </a:p>
          <a:p>
            <a:pPr algn="ctr"/>
            <a:r>
              <a:rPr kumimoji="1" lang="ja-JP" altLang="en-US" sz="4000" dirty="0" smtClean="0"/>
              <a:t>の理解を深める</a:t>
            </a:r>
            <a:r>
              <a:rPr kumimoji="1" lang="en-US" altLang="ja-JP" sz="4000" dirty="0" smtClean="0"/>
              <a:t>!!</a:t>
            </a:r>
            <a:endParaRPr kumimoji="1" lang="ja-JP" altLang="en-U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2224261" cy="2266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6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2094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32839"/>
            <a:ext cx="8075240" cy="653600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solidFill>
                  <a:schemeClr val="accent1">
                    <a:lumMod val="75000"/>
                  </a:schemeClr>
                </a:solidFill>
              </a:rPr>
              <a:t>本日の流れ</a:t>
            </a:r>
            <a:endParaRPr kumimoji="1" lang="ja-JP" alt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030456"/>
            <a:ext cx="9144000" cy="108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1484784"/>
            <a:ext cx="7848872" cy="1368152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１．目的</a:t>
            </a:r>
            <a:endParaRPr kumimoji="1" lang="ja-JP" altLang="en-US" sz="4400" dirty="0"/>
          </a:p>
        </p:txBody>
      </p:sp>
      <p:sp>
        <p:nvSpPr>
          <p:cNvPr id="7" name="角丸四角形 6"/>
          <p:cNvSpPr/>
          <p:nvPr/>
        </p:nvSpPr>
        <p:spPr>
          <a:xfrm>
            <a:off x="699058" y="3124342"/>
            <a:ext cx="7848872" cy="1368152"/>
          </a:xfrm>
          <a:prstGeom prst="roundRect">
            <a:avLst/>
          </a:prstGeo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２．企業例</a:t>
            </a:r>
            <a:endParaRPr kumimoji="1" lang="ja-JP" altLang="en-US" sz="4400" dirty="0"/>
          </a:p>
        </p:txBody>
      </p:sp>
      <p:sp>
        <p:nvSpPr>
          <p:cNvPr id="8" name="角丸四角形 7"/>
          <p:cNvSpPr/>
          <p:nvPr/>
        </p:nvSpPr>
        <p:spPr>
          <a:xfrm>
            <a:off x="683568" y="4869160"/>
            <a:ext cx="7848872" cy="136815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/>
              <a:t>３．まとめ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2094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ユーザー定義 1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711</Words>
  <Application>Microsoft Office PowerPoint</Application>
  <PresentationFormat>画面に合わせる (4:3)</PresentationFormat>
  <Paragraphs>176</Paragraphs>
  <Slides>31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2" baseType="lpstr">
      <vt:lpstr>Office ​​テーマ</vt:lpstr>
      <vt:lpstr>第11章 共有ビジョン ケース紹介</vt:lpstr>
      <vt:lpstr>本日の流れ</vt:lpstr>
      <vt:lpstr>本日の流れ</vt:lpstr>
      <vt:lpstr>１．目的</vt:lpstr>
      <vt:lpstr>共有ビジョンの重要性</vt:lpstr>
      <vt:lpstr>共有ビジョンを築くには</vt:lpstr>
      <vt:lpstr>目的</vt:lpstr>
      <vt:lpstr>本日の流れ</vt:lpstr>
      <vt:lpstr>本日の流れ</vt:lpstr>
      <vt:lpstr>紹介する企業</vt:lpstr>
      <vt:lpstr>競合他社との売上高比較</vt:lpstr>
      <vt:lpstr>ブランド確立推進運動</vt:lpstr>
      <vt:lpstr>らしさプロジェクトの行き詰まり①</vt:lpstr>
      <vt:lpstr>らしさプロジェクトの行き詰まり②</vt:lpstr>
      <vt:lpstr>らしさDAY</vt:lpstr>
      <vt:lpstr>ハイポイント・インタビュー</vt:lpstr>
      <vt:lpstr>オブジェ制作</vt:lpstr>
      <vt:lpstr>ビジョンの確認</vt:lpstr>
      <vt:lpstr>考えてください！（クイズ）</vt:lpstr>
      <vt:lpstr>ファミリーマートが行う取り組み</vt:lpstr>
      <vt:lpstr>らしさ推進活動の成果</vt:lpstr>
      <vt:lpstr>らしさ推進活動の成果</vt:lpstr>
      <vt:lpstr>本日の流れ</vt:lpstr>
      <vt:lpstr>本日の流れ</vt:lpstr>
      <vt:lpstr>共有ビジョンを構築するための ディシプリン</vt:lpstr>
      <vt:lpstr>ファミリーマートのケース</vt:lpstr>
      <vt:lpstr>PowerPoint プレゼンテーション</vt:lpstr>
      <vt:lpstr>参考文献</vt:lpstr>
      <vt:lpstr>らしさ通信　内容例</vt:lpstr>
      <vt:lpstr>売上高比較</vt:lpstr>
      <vt:lpstr>売上高比較（割合）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student</dc:creator>
  <cp:lastModifiedBy>student</cp:lastModifiedBy>
  <cp:revision>27</cp:revision>
  <dcterms:created xsi:type="dcterms:W3CDTF">2014-11-18T06:59:40Z</dcterms:created>
  <dcterms:modified xsi:type="dcterms:W3CDTF">2014-11-20T05:33:00Z</dcterms:modified>
</cp:coreProperties>
</file>