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D1E0E1-EFB2-4D77-9697-75595A7061E5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6559732-2C8B-4273-AB01-BC960C61650A}">
      <dgm:prSet phldrT="[テキスト]" custT="1"/>
      <dgm:spPr/>
      <dgm:t>
        <a:bodyPr/>
        <a:lstStyle/>
        <a:p>
          <a:pPr algn="ctr"/>
          <a:r>
            <a:rPr kumimoji="1" lang="ja-JP" altLang="en-US" sz="2400" dirty="0" smtClean="0"/>
            <a:t>ソフト面であること</a:t>
          </a:r>
          <a:endParaRPr kumimoji="1" lang="ja-JP" altLang="en-US" sz="2400" dirty="0"/>
        </a:p>
      </dgm:t>
    </dgm:pt>
    <dgm:pt modelId="{5A9D6F21-D671-4D8C-8CC8-FB85D0D945B2}" type="parTrans" cxnId="{F89DF7A5-43B1-4355-BEBC-3126A183ABC4}">
      <dgm:prSet/>
      <dgm:spPr/>
      <dgm:t>
        <a:bodyPr/>
        <a:lstStyle/>
        <a:p>
          <a:pPr algn="ctr"/>
          <a:endParaRPr kumimoji="1" lang="ja-JP" altLang="en-US" sz="2800"/>
        </a:p>
      </dgm:t>
    </dgm:pt>
    <dgm:pt modelId="{5F281723-9C3E-4ACD-AF32-E53125EA9191}" type="sibTrans" cxnId="{F89DF7A5-43B1-4355-BEBC-3126A183ABC4}">
      <dgm:prSet/>
      <dgm:spPr/>
      <dgm:t>
        <a:bodyPr/>
        <a:lstStyle/>
        <a:p>
          <a:pPr algn="ctr"/>
          <a:endParaRPr kumimoji="1" lang="ja-JP" altLang="en-US" sz="2800"/>
        </a:p>
      </dgm:t>
    </dgm:pt>
    <dgm:pt modelId="{7C9B9BB3-20B7-4FBC-8F75-DD9BE81D67C9}">
      <dgm:prSet phldrT="[テキスト]" custT="1"/>
      <dgm:spPr/>
      <dgm:t>
        <a:bodyPr/>
        <a:lstStyle/>
        <a:p>
          <a:pPr algn="ctr"/>
          <a:r>
            <a:rPr kumimoji="1" lang="ja-JP" altLang="en-US" sz="2400" dirty="0" smtClean="0"/>
            <a:t>悲観主義の存在</a:t>
          </a:r>
          <a:endParaRPr kumimoji="1" lang="ja-JP" altLang="en-US" sz="2400" dirty="0"/>
        </a:p>
      </dgm:t>
    </dgm:pt>
    <dgm:pt modelId="{87658C77-2E86-4BB4-AAB9-884147B00259}" type="parTrans" cxnId="{981D2EB7-832F-4D10-AAE6-422523DBEC59}">
      <dgm:prSet/>
      <dgm:spPr/>
      <dgm:t>
        <a:bodyPr/>
        <a:lstStyle/>
        <a:p>
          <a:pPr algn="ctr"/>
          <a:endParaRPr kumimoji="1" lang="ja-JP" altLang="en-US" sz="2800"/>
        </a:p>
      </dgm:t>
    </dgm:pt>
    <dgm:pt modelId="{CF6D5F74-CA3F-4A29-ACCE-0362836DAD35}" type="sibTrans" cxnId="{981D2EB7-832F-4D10-AAE6-422523DBEC59}">
      <dgm:prSet/>
      <dgm:spPr/>
      <dgm:t>
        <a:bodyPr/>
        <a:lstStyle/>
        <a:p>
          <a:pPr algn="ctr"/>
          <a:endParaRPr kumimoji="1" lang="ja-JP" altLang="en-US" sz="2800"/>
        </a:p>
      </dgm:t>
    </dgm:pt>
    <dgm:pt modelId="{48A300F4-9BCF-42EF-AD7B-1217F0142006}">
      <dgm:prSet phldrT="[テキスト]" custT="1"/>
      <dgm:spPr/>
      <dgm:t>
        <a:bodyPr/>
        <a:lstStyle/>
        <a:p>
          <a:pPr algn="ctr"/>
          <a:r>
            <a:rPr kumimoji="1" lang="ja-JP" altLang="en-US" sz="2400" dirty="0" smtClean="0"/>
            <a:t>秩序の乱れへの恐れ</a:t>
          </a:r>
          <a:endParaRPr kumimoji="1" lang="ja-JP" altLang="en-US" sz="2400" dirty="0"/>
        </a:p>
      </dgm:t>
    </dgm:pt>
    <dgm:pt modelId="{1F80B5CB-DB46-4C84-B1A2-93B5138C0AD7}" type="parTrans" cxnId="{B0241D7C-468C-4628-B56D-44F9B8825686}">
      <dgm:prSet/>
      <dgm:spPr/>
      <dgm:t>
        <a:bodyPr/>
        <a:lstStyle/>
        <a:p>
          <a:pPr algn="ctr"/>
          <a:endParaRPr kumimoji="1" lang="ja-JP" altLang="en-US" sz="2800"/>
        </a:p>
      </dgm:t>
    </dgm:pt>
    <dgm:pt modelId="{E27F60CB-2E9C-4915-9E9B-EB5559F24136}" type="sibTrans" cxnId="{B0241D7C-468C-4628-B56D-44F9B8825686}">
      <dgm:prSet/>
      <dgm:spPr/>
      <dgm:t>
        <a:bodyPr/>
        <a:lstStyle/>
        <a:p>
          <a:pPr algn="ctr"/>
          <a:endParaRPr kumimoji="1" lang="ja-JP" altLang="en-US" sz="2800"/>
        </a:p>
      </dgm:t>
    </dgm:pt>
    <dgm:pt modelId="{4522F5EC-5027-461F-90C2-00444411783C}" type="pres">
      <dgm:prSet presAssocID="{B9D1E0E1-EFB2-4D77-9697-75595A7061E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AC478F3-4FDD-47A0-A3A0-17653A399A75}" type="pres">
      <dgm:prSet presAssocID="{96559732-2C8B-4273-AB01-BC960C61650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A342AB2-4171-4648-8671-A09CC26F20F5}" type="pres">
      <dgm:prSet presAssocID="{5F281723-9C3E-4ACD-AF32-E53125EA9191}" presName="spacer" presStyleCnt="0"/>
      <dgm:spPr/>
    </dgm:pt>
    <dgm:pt modelId="{12115047-AC81-4B3A-A1AE-9C45406D6423}" type="pres">
      <dgm:prSet presAssocID="{7C9B9BB3-20B7-4FBC-8F75-DD9BE81D67C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0390641-B035-4AE6-B850-905F2CB3A4A3}" type="pres">
      <dgm:prSet presAssocID="{CF6D5F74-CA3F-4A29-ACCE-0362836DAD35}" presName="spacer" presStyleCnt="0"/>
      <dgm:spPr/>
    </dgm:pt>
    <dgm:pt modelId="{C7F19352-AC9F-4D22-ADA2-E94FAE0A7FEB}" type="pres">
      <dgm:prSet presAssocID="{48A300F4-9BCF-42EF-AD7B-1217F014200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89DF7A5-43B1-4355-BEBC-3126A183ABC4}" srcId="{B9D1E0E1-EFB2-4D77-9697-75595A7061E5}" destId="{96559732-2C8B-4273-AB01-BC960C61650A}" srcOrd="0" destOrd="0" parTransId="{5A9D6F21-D671-4D8C-8CC8-FB85D0D945B2}" sibTransId="{5F281723-9C3E-4ACD-AF32-E53125EA9191}"/>
    <dgm:cxn modelId="{FE556BE4-7664-455E-986D-ED14EF35CA9E}" type="presOf" srcId="{48A300F4-9BCF-42EF-AD7B-1217F0142006}" destId="{C7F19352-AC9F-4D22-ADA2-E94FAE0A7FEB}" srcOrd="0" destOrd="0" presId="urn:microsoft.com/office/officeart/2005/8/layout/vList2"/>
    <dgm:cxn modelId="{981D2EB7-832F-4D10-AAE6-422523DBEC59}" srcId="{B9D1E0E1-EFB2-4D77-9697-75595A7061E5}" destId="{7C9B9BB3-20B7-4FBC-8F75-DD9BE81D67C9}" srcOrd="1" destOrd="0" parTransId="{87658C77-2E86-4BB4-AAB9-884147B00259}" sibTransId="{CF6D5F74-CA3F-4A29-ACCE-0362836DAD35}"/>
    <dgm:cxn modelId="{58154CDC-AF5B-416F-A4A7-8551141337B3}" type="presOf" srcId="{7C9B9BB3-20B7-4FBC-8F75-DD9BE81D67C9}" destId="{12115047-AC81-4B3A-A1AE-9C45406D6423}" srcOrd="0" destOrd="0" presId="urn:microsoft.com/office/officeart/2005/8/layout/vList2"/>
    <dgm:cxn modelId="{33762F1A-BB6A-4B74-A1F5-44A52575E34D}" type="presOf" srcId="{96559732-2C8B-4273-AB01-BC960C61650A}" destId="{AAC478F3-4FDD-47A0-A3A0-17653A399A75}" srcOrd="0" destOrd="0" presId="urn:microsoft.com/office/officeart/2005/8/layout/vList2"/>
    <dgm:cxn modelId="{B0241D7C-468C-4628-B56D-44F9B8825686}" srcId="{B9D1E0E1-EFB2-4D77-9697-75595A7061E5}" destId="{48A300F4-9BCF-42EF-AD7B-1217F0142006}" srcOrd="2" destOrd="0" parTransId="{1F80B5CB-DB46-4C84-B1A2-93B5138C0AD7}" sibTransId="{E27F60CB-2E9C-4915-9E9B-EB5559F24136}"/>
    <dgm:cxn modelId="{77503CD0-450C-4CF1-B50A-9248CD61B916}" type="presOf" srcId="{B9D1E0E1-EFB2-4D77-9697-75595A7061E5}" destId="{4522F5EC-5027-461F-90C2-00444411783C}" srcOrd="0" destOrd="0" presId="urn:microsoft.com/office/officeart/2005/8/layout/vList2"/>
    <dgm:cxn modelId="{CAED74F9-3075-4A4C-85D8-680DF633269A}" type="presParOf" srcId="{4522F5EC-5027-461F-90C2-00444411783C}" destId="{AAC478F3-4FDD-47A0-A3A0-17653A399A75}" srcOrd="0" destOrd="0" presId="urn:microsoft.com/office/officeart/2005/8/layout/vList2"/>
    <dgm:cxn modelId="{DC5B231D-2694-49DE-9E90-1B984FD481D4}" type="presParOf" srcId="{4522F5EC-5027-461F-90C2-00444411783C}" destId="{CA342AB2-4171-4648-8671-A09CC26F20F5}" srcOrd="1" destOrd="0" presId="urn:microsoft.com/office/officeart/2005/8/layout/vList2"/>
    <dgm:cxn modelId="{AB8BEBE9-4486-4D1D-8C0F-24C7114A832C}" type="presParOf" srcId="{4522F5EC-5027-461F-90C2-00444411783C}" destId="{12115047-AC81-4B3A-A1AE-9C45406D6423}" srcOrd="2" destOrd="0" presId="urn:microsoft.com/office/officeart/2005/8/layout/vList2"/>
    <dgm:cxn modelId="{FC924A5A-5D4A-4096-A028-EAE0CE10E2A9}" type="presParOf" srcId="{4522F5EC-5027-461F-90C2-00444411783C}" destId="{40390641-B035-4AE6-B850-905F2CB3A4A3}" srcOrd="3" destOrd="0" presId="urn:microsoft.com/office/officeart/2005/8/layout/vList2"/>
    <dgm:cxn modelId="{77D5011A-838F-4A57-B702-2CB384057224}" type="presParOf" srcId="{4522F5EC-5027-461F-90C2-00444411783C}" destId="{C7F19352-AC9F-4D22-ADA2-E94FAE0A7FE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83B8-4262-4101-A49B-745586CC402E}" type="datetimeFigureOut">
              <a:rPr kumimoji="1" lang="ja-JP" altLang="en-US" smtClean="0"/>
              <a:t>2014/11/23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AAC5-BEEF-469C-86C3-85940C26B0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952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83B8-4262-4101-A49B-745586CC402E}" type="datetimeFigureOut">
              <a:rPr kumimoji="1" lang="ja-JP" altLang="en-US" smtClean="0"/>
              <a:t>2014/11/23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AAC5-BEEF-469C-86C3-85940C26B0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5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83B8-4262-4101-A49B-745586CC402E}" type="datetimeFigureOut">
              <a:rPr kumimoji="1" lang="ja-JP" altLang="en-US" smtClean="0"/>
              <a:t>2014/11/23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AAC5-BEEF-469C-86C3-85940C26B0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8307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83B8-4262-4101-A49B-745586CC402E}" type="datetimeFigureOut">
              <a:rPr kumimoji="1" lang="ja-JP" altLang="en-US" smtClean="0"/>
              <a:t>2014/11/23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AAC5-BEEF-469C-86C3-85940C26B0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509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83B8-4262-4101-A49B-745586CC402E}" type="datetimeFigureOut">
              <a:rPr kumimoji="1" lang="ja-JP" altLang="en-US" smtClean="0"/>
              <a:t>2014/11/23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AAC5-BEEF-469C-86C3-85940C26B0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98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83B8-4262-4101-A49B-745586CC402E}" type="datetimeFigureOut">
              <a:rPr kumimoji="1" lang="ja-JP" altLang="en-US" smtClean="0"/>
              <a:t>2014/11/23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AAC5-BEEF-469C-86C3-85940C26B0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5069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83B8-4262-4101-A49B-745586CC402E}" type="datetimeFigureOut">
              <a:rPr kumimoji="1" lang="ja-JP" altLang="en-US" smtClean="0"/>
              <a:t>2014/11/23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AAC5-BEEF-469C-86C3-85940C26B0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1785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83B8-4262-4101-A49B-745586CC402E}" type="datetimeFigureOut">
              <a:rPr kumimoji="1" lang="ja-JP" altLang="en-US" smtClean="0"/>
              <a:t>2014/11/23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AAC5-BEEF-469C-86C3-85940C26B0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3591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83B8-4262-4101-A49B-745586CC402E}" type="datetimeFigureOut">
              <a:rPr kumimoji="1" lang="ja-JP" altLang="en-US" smtClean="0"/>
              <a:t>2014/11/23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AAC5-BEEF-469C-86C3-85940C26B0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244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83B8-4262-4101-A49B-745586CC402E}" type="datetimeFigureOut">
              <a:rPr kumimoji="1" lang="ja-JP" altLang="en-US" smtClean="0"/>
              <a:t>2014/11/23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AAC5-BEEF-469C-86C3-85940C26B0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850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83B8-4262-4101-A49B-745586CC402E}" type="datetimeFigureOut">
              <a:rPr kumimoji="1" lang="ja-JP" altLang="en-US" smtClean="0"/>
              <a:t>2014/11/23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AAC5-BEEF-469C-86C3-85940C26B0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889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F83B8-4262-4101-A49B-745586CC402E}" type="datetimeFigureOut">
              <a:rPr kumimoji="1" lang="ja-JP" altLang="en-US" smtClean="0"/>
              <a:t>2014/11/23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AAAC5-BEEF-469C-86C3-85940C26B0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3517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第９章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/>
              <a:t>自己</a:t>
            </a:r>
            <a:r>
              <a:rPr lang="ja-JP" altLang="en-US" dirty="0" smtClean="0"/>
              <a:t>マスタリー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3600" dirty="0" smtClean="0"/>
              <a:t>―</a:t>
            </a:r>
            <a:r>
              <a:rPr lang="ja-JP" altLang="en-US" sz="3600" dirty="0" smtClean="0"/>
              <a:t>伝統的ビジネス習慣からの脱却</a:t>
            </a:r>
            <a:r>
              <a:rPr lang="en-US" altLang="ja-JP" sz="3600" dirty="0" smtClean="0"/>
              <a:t>―</a:t>
            </a:r>
            <a:br>
              <a:rPr lang="en-US" altLang="ja-JP" sz="3600" dirty="0" smtClean="0"/>
            </a:br>
            <a:endParaRPr kumimoji="1" lang="ja-JP" altLang="en-US" sz="3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dirty="0" smtClean="0"/>
              <a:t>かっしー</a:t>
            </a:r>
            <a:endParaRPr kumimoji="1" lang="ja-JP" alt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96977"/>
            <a:ext cx="493395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929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65" y="138233"/>
            <a:ext cx="500110" cy="80633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61475" y="359794"/>
            <a:ext cx="83030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accent6"/>
                </a:solidFill>
              </a:rPr>
              <a:t>自己マスタリーを組織内で育むとき</a:t>
            </a:r>
            <a:endParaRPr kumimoji="1" lang="ja-JP" altLang="en-US" sz="3200" dirty="0">
              <a:solidFill>
                <a:schemeClr val="accent6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874020" y="944569"/>
            <a:ext cx="7877921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いつでも個人の問題</a:t>
            </a:r>
            <a:endParaRPr kumimoji="1" lang="ja-JP" alt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866" y="1988840"/>
            <a:ext cx="1424506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角丸四角形吹き出し 8"/>
          <p:cNvSpPr/>
          <p:nvPr/>
        </p:nvSpPr>
        <p:spPr>
          <a:xfrm>
            <a:off x="2987824" y="1916832"/>
            <a:ext cx="4680520" cy="1440160"/>
          </a:xfrm>
          <a:prstGeom prst="wedgeRoundRectCallout">
            <a:avLst>
              <a:gd name="adj1" fmla="val -59605"/>
              <a:gd name="adj2" fmla="val -6813"/>
              <a:gd name="adj3" fmla="val 16667"/>
            </a:avLst>
          </a:prstGeom>
          <a:solidFill>
            <a:schemeClr val="bg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自己マスタリーを</a:t>
            </a:r>
            <a:endParaRPr kumimoji="1"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実践できるような</a:t>
            </a:r>
            <a:endParaRPr kumimoji="1"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環境を整える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10" name="角丸四角形吹き出し 9"/>
          <p:cNvSpPr/>
          <p:nvPr/>
        </p:nvSpPr>
        <p:spPr>
          <a:xfrm>
            <a:off x="2986401" y="3502874"/>
            <a:ext cx="4680520" cy="936104"/>
          </a:xfrm>
          <a:prstGeom prst="wedgeRoundRectCallout">
            <a:avLst>
              <a:gd name="adj1" fmla="val -63813"/>
              <a:gd name="adj2" fmla="val -31007"/>
              <a:gd name="adj3" fmla="val 16667"/>
            </a:avLst>
          </a:prstGeom>
          <a:solidFill>
            <a:schemeClr val="bg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自分自身がモデルになる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1248585" y="4869160"/>
            <a:ext cx="7128792" cy="127102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chemeClr val="bg1"/>
                </a:solidFill>
              </a:rPr>
              <a:t>自己マスタリーを</a:t>
            </a:r>
            <a:r>
              <a:rPr lang="ja-JP" altLang="en-US" sz="3600" b="1" dirty="0" smtClean="0">
                <a:solidFill>
                  <a:schemeClr val="bg1"/>
                </a:solidFill>
              </a:rPr>
              <a:t>探求するのは</a:t>
            </a:r>
            <a:endParaRPr lang="en-US" altLang="ja-JP" sz="3600" b="1" dirty="0" smtClean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3600" b="1" dirty="0">
                <a:solidFill>
                  <a:schemeClr val="bg1"/>
                </a:solidFill>
              </a:rPr>
              <a:t>あくまで</a:t>
            </a:r>
            <a:r>
              <a:rPr kumimoji="1" lang="ja-JP" altLang="en-US" sz="3600" b="1" dirty="0" smtClean="0">
                <a:solidFill>
                  <a:schemeClr val="bg1"/>
                </a:solidFill>
              </a:rPr>
              <a:t>もその人自身</a:t>
            </a:r>
            <a:endParaRPr kumimoji="1" lang="en-US" altLang="ja-JP" sz="36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01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65" y="138233"/>
            <a:ext cx="500110" cy="80633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61475" y="359794"/>
            <a:ext cx="83030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accent6"/>
                </a:solidFill>
              </a:rPr>
              <a:t>ラーニング・オーガニゼーションの精神</a:t>
            </a:r>
            <a:endParaRPr kumimoji="1" lang="ja-JP" altLang="en-US" sz="3200" dirty="0">
              <a:solidFill>
                <a:schemeClr val="accent6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3134" y1="73031" x2="92857" y2="88067"/>
                        <a14:foregroundMark x1="83641" y1="75179" x2="83641" y2="96181"/>
                        <a14:foregroundMark x1="77880" y1="75179" x2="91935" y2="75179"/>
                        <a14:foregroundMark x1="94240" y1="81384" x2="94470" y2="98807"/>
                        <a14:foregroundMark x1="70507" y1="89976" x2="60138" y2="98091"/>
                        <a14:foregroundMark x1="7143" y1="81146" x2="22350" y2="88067"/>
                        <a14:foregroundMark x1="47696" y1="88067" x2="43088" y2="98329"/>
                        <a14:foregroundMark x1="45161" y1="64200" x2="32028" y2="69212"/>
                        <a14:foregroundMark x1="7143" y1="92363" x2="17742" y2="98329"/>
                        <a14:foregroundMark x1="43779" y1="88544" x2="28571" y2="988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245" y="941265"/>
            <a:ext cx="1529511" cy="1476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角丸四角形吹き出し 6"/>
          <p:cNvSpPr/>
          <p:nvPr/>
        </p:nvSpPr>
        <p:spPr>
          <a:xfrm>
            <a:off x="3275856" y="1211537"/>
            <a:ext cx="4680520" cy="936104"/>
          </a:xfrm>
          <a:prstGeom prst="wedgeRoundRectCallout">
            <a:avLst>
              <a:gd name="adj1" fmla="val -60507"/>
              <a:gd name="adj2" fmla="val 38121"/>
              <a:gd name="adj3" fmla="val 16667"/>
            </a:avLst>
          </a:prstGeom>
          <a:solidFill>
            <a:schemeClr val="bg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tx1"/>
                </a:solidFill>
              </a:rPr>
              <a:t>天</a:t>
            </a:r>
            <a:r>
              <a:rPr lang="ja-JP" altLang="en-US" sz="2800" dirty="0" smtClean="0">
                <a:solidFill>
                  <a:schemeClr val="tx1"/>
                </a:solidFill>
              </a:rPr>
              <a:t>を敬い、</a:t>
            </a:r>
            <a:r>
              <a:rPr lang="ja-JP" altLang="en-US" sz="2800" dirty="0" smtClean="0">
                <a:solidFill>
                  <a:srgbClr val="FF5050"/>
                </a:solidFill>
              </a:rPr>
              <a:t>人を</a:t>
            </a:r>
            <a:r>
              <a:rPr lang="ja-JP" altLang="en-US" sz="2800" dirty="0" smtClean="0">
                <a:solidFill>
                  <a:schemeClr val="tx1"/>
                </a:solidFill>
              </a:rPr>
              <a:t>愛す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61475" y="2417912"/>
            <a:ext cx="2531327" cy="53957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稲盛氏</a:t>
            </a:r>
            <a:endParaRPr kumimoji="1" lang="ja-JP" alt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34973" y1="45562" x2="9836" y2="98225"/>
                        <a14:foregroundMark x1="3825" y1="95858" x2="9290" y2="89941"/>
                        <a14:foregroundMark x1="19126" y1="57988" x2="19126" y2="57988"/>
                        <a14:foregroundMark x1="27869" y1="86982" x2="62295" y2="90533"/>
                        <a14:foregroundMark x1="66120" y1="56805" x2="81421" y2="70414"/>
                        <a14:foregroundMark x1="90164" y1="59172" x2="87432" y2="85207"/>
                        <a14:backgroundMark x1="13661" y1="7692" x2="7104" y2="710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245" y="3068960"/>
            <a:ext cx="1602642" cy="1480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角丸四角形吹き出し 10"/>
          <p:cNvSpPr/>
          <p:nvPr/>
        </p:nvSpPr>
        <p:spPr>
          <a:xfrm>
            <a:off x="3275856" y="2417912"/>
            <a:ext cx="4680520" cy="2149220"/>
          </a:xfrm>
          <a:prstGeom prst="wedgeRoundRectCallout">
            <a:avLst>
              <a:gd name="adj1" fmla="val -59305"/>
              <a:gd name="adj2" fmla="val 37137"/>
              <a:gd name="adj3" fmla="val 16667"/>
            </a:avLst>
          </a:prstGeom>
          <a:solidFill>
            <a:schemeClr val="bg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3"/>
              </a:buClr>
            </a:pPr>
            <a:r>
              <a:rPr lang="ja-JP" altLang="en-US" sz="2800" dirty="0" smtClean="0">
                <a:solidFill>
                  <a:srgbClr val="FF5050"/>
                </a:solidFill>
              </a:rPr>
              <a:t>人々</a:t>
            </a:r>
            <a:r>
              <a:rPr lang="ja-JP" altLang="en-US" sz="2800" dirty="0" smtClean="0">
                <a:solidFill>
                  <a:schemeClr val="tx1"/>
                </a:solidFill>
              </a:rPr>
              <a:t>が豊かな生活を</a:t>
            </a:r>
            <a:endParaRPr lang="en-US" altLang="ja-JP" sz="2800" dirty="0" smtClean="0">
              <a:solidFill>
                <a:schemeClr val="tx1"/>
              </a:solidFill>
            </a:endParaRPr>
          </a:p>
          <a:p>
            <a:pPr algn="ctr">
              <a:buClr>
                <a:schemeClr val="accent3"/>
              </a:buClr>
            </a:pPr>
            <a:r>
              <a:rPr lang="ja-JP" altLang="en-US" sz="2800" dirty="0" smtClean="0">
                <a:solidFill>
                  <a:schemeClr val="tx1"/>
                </a:solidFill>
              </a:rPr>
              <a:t>送れるような</a:t>
            </a:r>
            <a:endParaRPr lang="en-US" altLang="ja-JP" sz="2800" dirty="0" smtClean="0">
              <a:solidFill>
                <a:schemeClr val="tx1"/>
              </a:solidFill>
            </a:endParaRPr>
          </a:p>
          <a:p>
            <a:pPr algn="ctr">
              <a:buClr>
                <a:schemeClr val="accent3"/>
              </a:buClr>
            </a:pPr>
            <a:r>
              <a:rPr lang="ja-JP" altLang="en-US" sz="2800" dirty="0" smtClean="0">
                <a:solidFill>
                  <a:schemeClr val="tx1"/>
                </a:solidFill>
              </a:rPr>
              <a:t>あらゆる条件を</a:t>
            </a:r>
            <a:endParaRPr lang="en-US" altLang="ja-JP" sz="2800" dirty="0" smtClean="0">
              <a:solidFill>
                <a:schemeClr val="tx1"/>
              </a:solidFill>
            </a:endParaRPr>
          </a:p>
          <a:p>
            <a:pPr algn="ctr">
              <a:buClr>
                <a:schemeClr val="accent3"/>
              </a:buClr>
            </a:pPr>
            <a:r>
              <a:rPr lang="ja-JP" altLang="en-US" sz="2800" dirty="0" smtClean="0">
                <a:solidFill>
                  <a:schemeClr val="tx1"/>
                </a:solidFill>
              </a:rPr>
              <a:t>提供すること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60607" y="4537130"/>
            <a:ext cx="2531327" cy="53957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オブライエン氏</a:t>
            </a:r>
            <a:endParaRPr kumimoji="1" lang="ja-JP" altLang="en-US" sz="2400" dirty="0"/>
          </a:p>
        </p:txBody>
      </p:sp>
      <p:sp>
        <p:nvSpPr>
          <p:cNvPr id="9" name="正方形/長方形 8"/>
          <p:cNvSpPr/>
          <p:nvPr/>
        </p:nvSpPr>
        <p:spPr>
          <a:xfrm>
            <a:off x="439482" y="5309272"/>
            <a:ext cx="8337044" cy="11521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/>
              <a:t>「自己マスタリー」</a:t>
            </a:r>
            <a:endParaRPr kumimoji="1" lang="en-US" altLang="ja-JP" sz="2800" b="1" dirty="0" smtClean="0"/>
          </a:p>
          <a:p>
            <a:pPr algn="ctr"/>
            <a:r>
              <a:rPr lang="ja-JP" altLang="en-US" sz="2800" b="1" dirty="0">
                <a:solidFill>
                  <a:srgbClr val="FF5050"/>
                </a:solidFill>
              </a:rPr>
              <a:t>個人</a:t>
            </a:r>
            <a:r>
              <a:rPr lang="ja-JP" altLang="en-US" sz="2800" b="1" dirty="0" smtClean="0">
                <a:solidFill>
                  <a:srgbClr val="FF5050"/>
                </a:solidFill>
              </a:rPr>
              <a:t>の成長</a:t>
            </a:r>
            <a:r>
              <a:rPr lang="ja-JP" altLang="en-US" sz="2800" b="1" dirty="0" smtClean="0"/>
              <a:t>と</a:t>
            </a:r>
            <a:r>
              <a:rPr lang="ja-JP" altLang="en-US" sz="2800" b="1" dirty="0" smtClean="0">
                <a:solidFill>
                  <a:srgbClr val="FF5050"/>
                </a:solidFill>
              </a:rPr>
              <a:t>学習のディシプリン</a:t>
            </a:r>
            <a:r>
              <a:rPr lang="ja-JP" altLang="en-US" sz="2800" b="1" dirty="0" smtClean="0"/>
              <a:t>に対して使う！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48803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61475" y="1879491"/>
            <a:ext cx="8482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ja-JP" altLang="en-US" sz="2400" dirty="0" smtClean="0">
                <a:solidFill>
                  <a:srgbClr val="FF5050"/>
                </a:solidFill>
              </a:rPr>
              <a:t>自分にとって何が大事か</a:t>
            </a:r>
            <a:r>
              <a:rPr lang="ja-JP" altLang="en-US" sz="2400" dirty="0" smtClean="0"/>
              <a:t>を明らかにし続けること</a:t>
            </a:r>
            <a:endParaRPr lang="en-US" altLang="ja-JP" sz="2400" dirty="0" smtClean="0"/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ja-JP" altLang="en-US" sz="2400" dirty="0" smtClean="0"/>
              <a:t>どうすれば</a:t>
            </a:r>
            <a:r>
              <a:rPr lang="ja-JP" altLang="en-US" sz="2400" dirty="0" smtClean="0">
                <a:solidFill>
                  <a:srgbClr val="FF5050"/>
                </a:solidFill>
              </a:rPr>
              <a:t>現実の姿が把握できるか</a:t>
            </a:r>
            <a:r>
              <a:rPr lang="ja-JP" altLang="en-US" sz="2400" dirty="0" smtClean="0"/>
              <a:t>学習し続けること</a:t>
            </a:r>
            <a:endParaRPr lang="en-US" altLang="ja-JP" sz="2400" dirty="0" smtClean="0"/>
          </a:p>
        </p:txBody>
      </p:sp>
      <p:sp>
        <p:nvSpPr>
          <p:cNvPr id="11" name="角丸四角形吹き出し 10"/>
          <p:cNvSpPr/>
          <p:nvPr/>
        </p:nvSpPr>
        <p:spPr>
          <a:xfrm>
            <a:off x="2357754" y="5111254"/>
            <a:ext cx="4392488" cy="1296144"/>
          </a:xfrm>
          <a:prstGeom prst="wedgeRoundRectCallout">
            <a:avLst>
              <a:gd name="adj1" fmla="val -6741"/>
              <a:gd name="adj2" fmla="val -116583"/>
              <a:gd name="adj3" fmla="val 16667"/>
            </a:avLst>
          </a:prstGeom>
          <a:solidFill>
            <a:schemeClr val="bg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生活の中に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作り出さなければならない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65" y="138233"/>
            <a:ext cx="500110" cy="806336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661475" y="359794"/>
            <a:ext cx="83030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accent6"/>
                </a:solidFill>
              </a:rPr>
              <a:t>マスタリーと熟達</a:t>
            </a:r>
            <a:endParaRPr kumimoji="1" lang="ja-JP" altLang="en-US" sz="3200" dirty="0">
              <a:solidFill>
                <a:schemeClr val="accent6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942551" y="1052736"/>
            <a:ext cx="7222893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自己マスタリーによって具体化される活動</a:t>
            </a:r>
            <a:endParaRPr kumimoji="1" lang="ja-JP" altLang="en-US" sz="2800" dirty="0"/>
          </a:p>
        </p:txBody>
      </p:sp>
      <p:sp>
        <p:nvSpPr>
          <p:cNvPr id="8" name="円/楕円 7"/>
          <p:cNvSpPr/>
          <p:nvPr/>
        </p:nvSpPr>
        <p:spPr>
          <a:xfrm>
            <a:off x="171600" y="3068960"/>
            <a:ext cx="2186764" cy="127872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ビジョン</a:t>
            </a:r>
            <a:endParaRPr kumimoji="1" lang="ja-JP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6756049" y="3068960"/>
            <a:ext cx="2186764" cy="127872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現状</a:t>
            </a:r>
            <a:endParaRPr kumimoji="1" lang="ja-JP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左右矢印 14"/>
          <p:cNvSpPr/>
          <p:nvPr/>
        </p:nvSpPr>
        <p:spPr>
          <a:xfrm>
            <a:off x="2483768" y="2898233"/>
            <a:ext cx="4140460" cy="1620180"/>
          </a:xfrm>
          <a:prstGeom prst="left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クリエイティブ・</a:t>
            </a:r>
            <a:endParaRPr kumimoji="1" lang="en-US" altLang="ja-JP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テンション</a:t>
            </a:r>
            <a:endParaRPr kumimoji="1" lang="ja-JP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5668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  <p:bldP spid="8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下矢印 4"/>
          <p:cNvSpPr/>
          <p:nvPr/>
        </p:nvSpPr>
        <p:spPr>
          <a:xfrm>
            <a:off x="3797913" y="4149080"/>
            <a:ext cx="1512168" cy="667812"/>
          </a:xfrm>
          <a:prstGeom prst="downArrow">
            <a:avLst/>
          </a:prstGeom>
          <a:solidFill>
            <a:srgbClr val="FF50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989601" y="4988053"/>
            <a:ext cx="7128792" cy="16561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chemeClr val="bg1"/>
                </a:solidFill>
              </a:rPr>
              <a:t>自己マスタリー＝「プロセス」</a:t>
            </a:r>
            <a:endParaRPr kumimoji="1" lang="ja-JP" altLang="en-US" sz="3600" b="1" dirty="0">
              <a:solidFill>
                <a:schemeClr val="bg1"/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65" y="138233"/>
            <a:ext cx="500110" cy="806336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661475" y="359794"/>
            <a:ext cx="83030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accent6"/>
                </a:solidFill>
              </a:rPr>
              <a:t>マスタリーと熟達</a:t>
            </a:r>
            <a:endParaRPr kumimoji="1" lang="ja-JP" altLang="en-US" sz="3200" dirty="0">
              <a:solidFill>
                <a:schemeClr val="accent6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67399" l="637" r="974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19" y="2131407"/>
            <a:ext cx="1602323" cy="2786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942551" y="944569"/>
            <a:ext cx="7222893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自己マスタリーの高いレベルに到達した人</a:t>
            </a:r>
            <a:endParaRPr kumimoji="1" lang="ja-JP" altLang="en-US" sz="28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2987824" y="1916832"/>
            <a:ext cx="4680520" cy="936104"/>
          </a:xfrm>
          <a:prstGeom prst="wedgeRoundRectCallout">
            <a:avLst>
              <a:gd name="adj1" fmla="val -60507"/>
              <a:gd name="adj2" fmla="val 38121"/>
              <a:gd name="adj3" fmla="val 16667"/>
            </a:avLst>
          </a:prstGeom>
          <a:solidFill>
            <a:schemeClr val="bg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ビジョンとは</a:t>
            </a:r>
            <a:r>
              <a:rPr kumimoji="1" lang="ja-JP" altLang="en-US" sz="2800" dirty="0" smtClean="0">
                <a:solidFill>
                  <a:srgbClr val="FF5050"/>
                </a:solidFill>
              </a:rPr>
              <a:t>強い欲求</a:t>
            </a:r>
            <a:endParaRPr kumimoji="1" lang="ja-JP" altLang="en-US" sz="2800" dirty="0">
              <a:solidFill>
                <a:srgbClr val="FF5050"/>
              </a:solidFill>
            </a:endParaRPr>
          </a:p>
        </p:txBody>
      </p:sp>
      <p:sp>
        <p:nvSpPr>
          <p:cNvPr id="12" name="角丸四角形吹き出し 11"/>
          <p:cNvSpPr/>
          <p:nvPr/>
        </p:nvSpPr>
        <p:spPr>
          <a:xfrm>
            <a:off x="2989987" y="3056457"/>
            <a:ext cx="4680520" cy="936104"/>
          </a:xfrm>
          <a:prstGeom prst="wedgeRoundRectCallout">
            <a:avLst>
              <a:gd name="adj1" fmla="val -63813"/>
              <a:gd name="adj2" fmla="val -31007"/>
              <a:gd name="adj3" fmla="val 16667"/>
            </a:avLst>
          </a:prstGeom>
          <a:solidFill>
            <a:schemeClr val="bg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rgbClr val="FF5050"/>
                </a:solidFill>
              </a:rPr>
              <a:t>学習を続ける</a:t>
            </a:r>
            <a:r>
              <a:rPr kumimoji="1" lang="ja-JP" altLang="en-US" sz="2800" dirty="0" smtClean="0">
                <a:solidFill>
                  <a:schemeClr val="tx1"/>
                </a:solidFill>
              </a:rPr>
              <a:t>姿勢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36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65" y="138233"/>
            <a:ext cx="500110" cy="80633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61475" y="359794"/>
            <a:ext cx="83030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accent6"/>
                </a:solidFill>
              </a:rPr>
              <a:t>「なぜそれを求めるのか」</a:t>
            </a:r>
            <a:endParaRPr kumimoji="1" lang="ja-JP" altLang="en-US" sz="3200" dirty="0">
              <a:solidFill>
                <a:schemeClr val="accent6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942551" y="944569"/>
            <a:ext cx="7222893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労働の</a:t>
            </a:r>
            <a:r>
              <a:rPr lang="ja-JP" altLang="en-US" sz="2800" dirty="0"/>
              <a:t>捉え方</a:t>
            </a:r>
            <a:endParaRPr kumimoji="1" lang="ja-JP" altLang="en-US" sz="2800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624362" y="1954059"/>
            <a:ext cx="3852582" cy="3156561"/>
            <a:chOff x="411420" y="1954058"/>
            <a:chExt cx="3852582" cy="3156561"/>
          </a:xfrm>
        </p:grpSpPr>
        <p:sp>
          <p:nvSpPr>
            <p:cNvPr id="9" name="正方形/長方形 8"/>
            <p:cNvSpPr/>
            <p:nvPr/>
          </p:nvSpPr>
          <p:spPr>
            <a:xfrm>
              <a:off x="411421" y="1954058"/>
              <a:ext cx="3852581" cy="3156561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Clr>
                  <a:schemeClr val="accent6">
                    <a:lumMod val="75000"/>
                  </a:schemeClr>
                </a:buClr>
                <a:buFont typeface="Wingdings" panose="05000000000000000000" pitchFamily="2" charset="2"/>
                <a:buChar char="l"/>
              </a:pPr>
              <a:endParaRPr kumimoji="1" lang="en-US" altLang="ja-JP" sz="2400" dirty="0" smtClean="0">
                <a:solidFill>
                  <a:schemeClr val="tx1"/>
                </a:solidFill>
              </a:endParaRPr>
            </a:p>
            <a:p>
              <a:pPr marL="285750" indent="-285750">
                <a:buClr>
                  <a:schemeClr val="accent6">
                    <a:lumMod val="75000"/>
                  </a:schemeClr>
                </a:buClr>
                <a:buFont typeface="Wingdings" panose="05000000000000000000" pitchFamily="2" charset="2"/>
                <a:buChar char="l"/>
              </a:pPr>
              <a:r>
                <a:rPr kumimoji="1" lang="ja-JP" altLang="en-US" sz="2400" dirty="0" smtClean="0">
                  <a:solidFill>
                    <a:schemeClr val="tx1"/>
                  </a:solidFill>
                </a:rPr>
                <a:t>「道具的」見方</a:t>
              </a:r>
              <a:endParaRPr kumimoji="1" lang="en-US" altLang="ja-JP" sz="2400" dirty="0" smtClean="0">
                <a:solidFill>
                  <a:schemeClr val="tx1"/>
                </a:solidFill>
              </a:endParaRPr>
            </a:p>
            <a:p>
              <a:pPr marL="285750" indent="-285750">
                <a:buClr>
                  <a:schemeClr val="accent6">
                    <a:lumMod val="75000"/>
                  </a:schemeClr>
                </a:buClr>
                <a:buFont typeface="Wingdings" panose="05000000000000000000" pitchFamily="2" charset="2"/>
                <a:buChar char="l"/>
              </a:pPr>
              <a:r>
                <a:rPr kumimoji="1" lang="ja-JP" altLang="en-US" sz="2400" dirty="0" smtClean="0">
                  <a:solidFill>
                    <a:schemeClr val="tx1"/>
                  </a:solidFill>
                </a:rPr>
                <a:t>組織の効率を上げるための</a:t>
              </a:r>
              <a:r>
                <a:rPr kumimoji="1" lang="ja-JP" altLang="en-US" sz="2400" dirty="0" smtClean="0">
                  <a:solidFill>
                    <a:srgbClr val="FF5050"/>
                  </a:solidFill>
                </a:rPr>
                <a:t>手段</a:t>
              </a:r>
              <a:endParaRPr kumimoji="1" lang="en-US" altLang="ja-JP" sz="2400" dirty="0" smtClean="0">
                <a:solidFill>
                  <a:srgbClr val="FF5050"/>
                </a:solidFill>
              </a:endParaRPr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411420" y="1963155"/>
              <a:ext cx="3852582" cy="70941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dirty="0" smtClean="0"/>
                <a:t>古典的</a:t>
              </a:r>
              <a:endParaRPr kumimoji="1" lang="ja-JP" altLang="en-US" sz="2800" dirty="0"/>
            </a:p>
          </p:txBody>
        </p:sp>
      </p:grpSp>
      <p:sp>
        <p:nvSpPr>
          <p:cNvPr id="13" name="正方形/長方形 12"/>
          <p:cNvSpPr/>
          <p:nvPr/>
        </p:nvSpPr>
        <p:spPr>
          <a:xfrm>
            <a:off x="4629343" y="1954059"/>
            <a:ext cx="3852581" cy="3156561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l"/>
            </a:pP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l"/>
            </a:pPr>
            <a:endParaRPr lang="en-US" altLang="ja-JP" sz="2400" dirty="0">
              <a:solidFill>
                <a:schemeClr val="tx1"/>
              </a:solidFill>
            </a:endParaRPr>
          </a:p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l"/>
            </a:pPr>
            <a:r>
              <a:rPr kumimoji="1" lang="ja-JP" altLang="en-US" sz="2400" dirty="0" smtClean="0">
                <a:solidFill>
                  <a:schemeClr val="tx1"/>
                </a:solidFill>
              </a:rPr>
              <a:t>「神聖的」見方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l"/>
            </a:pPr>
            <a:r>
              <a:rPr kumimoji="1" lang="ja-JP" altLang="en-US" sz="2400" dirty="0" smtClean="0">
                <a:solidFill>
                  <a:schemeClr val="tx1"/>
                </a:solidFill>
              </a:rPr>
              <a:t>人間的成長と経済的成長は</a:t>
            </a:r>
            <a:r>
              <a:rPr kumimoji="1" lang="ja-JP" altLang="en-US" sz="2400" dirty="0" smtClean="0">
                <a:solidFill>
                  <a:srgbClr val="FF5050"/>
                </a:solidFill>
              </a:rPr>
              <a:t>同一直線上</a:t>
            </a:r>
            <a:endParaRPr kumimoji="1" lang="en-US" altLang="ja-JP" sz="2400" dirty="0" smtClean="0">
              <a:solidFill>
                <a:srgbClr val="FF5050"/>
              </a:solidFill>
            </a:endParaRPr>
          </a:p>
          <a:p>
            <a:pPr>
              <a:buClr>
                <a:schemeClr val="accent4"/>
              </a:buClr>
            </a:pPr>
            <a:r>
              <a:rPr lang="ja-JP" altLang="en-US" sz="2400" dirty="0" smtClean="0">
                <a:solidFill>
                  <a:srgbClr val="FF5050"/>
                </a:solidFill>
              </a:rPr>
              <a:t>➡</a:t>
            </a:r>
            <a:r>
              <a:rPr lang="ja-JP" altLang="en-US" sz="2400" dirty="0" smtClean="0">
                <a:solidFill>
                  <a:schemeClr val="tx1"/>
                </a:solidFill>
              </a:rPr>
              <a:t>互いに豊かにする！</a:t>
            </a:r>
            <a:endParaRPr kumimoji="1" lang="en-US" altLang="ja-JP" sz="2400" dirty="0" smtClean="0">
              <a:solidFill>
                <a:srgbClr val="FF5050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629343" y="1963157"/>
            <a:ext cx="3852582" cy="7094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社会的</a:t>
            </a:r>
            <a:endParaRPr kumimoji="1" lang="ja-JP" altLang="en-US" sz="2800" dirty="0"/>
          </a:p>
        </p:txBody>
      </p:sp>
      <p:sp>
        <p:nvSpPr>
          <p:cNvPr id="16" name="角丸四角形 15"/>
          <p:cNvSpPr/>
          <p:nvPr/>
        </p:nvSpPr>
        <p:spPr>
          <a:xfrm>
            <a:off x="989601" y="5373215"/>
            <a:ext cx="7128792" cy="127102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chemeClr val="bg1"/>
                </a:solidFill>
              </a:rPr>
              <a:t>自己マスタリーを</a:t>
            </a:r>
            <a:endParaRPr kumimoji="1" lang="en-US" altLang="ja-JP" sz="3600" b="1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3600" b="1" dirty="0">
                <a:solidFill>
                  <a:schemeClr val="bg1"/>
                </a:solidFill>
              </a:rPr>
              <a:t>求めるの</a:t>
            </a:r>
            <a:r>
              <a:rPr lang="ja-JP" altLang="en-US" sz="3600" b="1" dirty="0" smtClean="0">
                <a:solidFill>
                  <a:schemeClr val="bg1"/>
                </a:solidFill>
              </a:rPr>
              <a:t>は当然！</a:t>
            </a:r>
            <a:endParaRPr kumimoji="1" lang="ja-JP" alt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539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65" y="138233"/>
            <a:ext cx="500110" cy="80633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61475" y="359794"/>
            <a:ext cx="83030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accent6"/>
                </a:solidFill>
              </a:rPr>
              <a:t>抵抗感</a:t>
            </a:r>
            <a:endParaRPr kumimoji="1" lang="ja-JP" altLang="en-US" sz="3200" dirty="0">
              <a:solidFill>
                <a:schemeClr val="accent6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874020" y="944569"/>
            <a:ext cx="7877921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なぜ組織は「自己マスタリー」に抵抗するの？</a:t>
            </a:r>
            <a:endParaRPr kumimoji="1" lang="ja-JP" altLang="en-US" sz="2800" dirty="0"/>
          </a:p>
        </p:txBody>
      </p:sp>
      <p:graphicFrame>
        <p:nvGraphicFramePr>
          <p:cNvPr id="11" name="図表 10"/>
          <p:cNvGraphicFramePr/>
          <p:nvPr>
            <p:extLst>
              <p:ext uri="{D42A27DB-BD31-4B8C-83A1-F6EECF244321}">
                <p14:modId xmlns:p14="http://schemas.microsoft.com/office/powerpoint/2010/main" val="2003272466"/>
              </p:ext>
            </p:extLst>
          </p:nvPr>
        </p:nvGraphicFramePr>
        <p:xfrm>
          <a:off x="874020" y="2060848"/>
          <a:ext cx="4715742" cy="22353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星 12 11"/>
          <p:cNvSpPr/>
          <p:nvPr/>
        </p:nvSpPr>
        <p:spPr>
          <a:xfrm>
            <a:off x="5004048" y="1772816"/>
            <a:ext cx="3531869" cy="864096"/>
          </a:xfrm>
          <a:prstGeom prst="star12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</a:rPr>
              <a:t>計量不可能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3" name="星 12 12"/>
          <p:cNvSpPr/>
          <p:nvPr/>
        </p:nvSpPr>
        <p:spPr>
          <a:xfrm>
            <a:off x="5004047" y="3501008"/>
            <a:ext cx="3531869" cy="864096"/>
          </a:xfrm>
          <a:prstGeom prst="star12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</a:rPr>
              <a:t>共通意識が</a:t>
            </a:r>
            <a:endParaRPr kumimoji="1" lang="en-US" altLang="ja-JP" sz="20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</a:rPr>
              <a:t>必須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4" name="星 12 13"/>
          <p:cNvSpPr/>
          <p:nvPr/>
        </p:nvSpPr>
        <p:spPr>
          <a:xfrm>
            <a:off x="5004045" y="2636912"/>
            <a:ext cx="3531869" cy="864096"/>
          </a:xfrm>
          <a:prstGeom prst="star12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</a:rPr>
              <a:t>ゆがんだ理想</a:t>
            </a:r>
            <a:r>
              <a:rPr kumimoji="1" lang="ja-JP" altLang="en-US" sz="2000" dirty="0" smtClean="0">
                <a:solidFill>
                  <a:srgbClr val="FF5050"/>
                </a:solidFill>
              </a:rPr>
              <a:t>≠</a:t>
            </a:r>
            <a:r>
              <a:rPr kumimoji="1" lang="ja-JP" altLang="en-US" sz="2000" dirty="0" smtClean="0">
                <a:solidFill>
                  <a:schemeClr val="tx1"/>
                </a:solidFill>
              </a:rPr>
              <a:t>現実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989601" y="4710596"/>
            <a:ext cx="7128792" cy="127102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chemeClr val="bg1"/>
                </a:solidFill>
              </a:rPr>
              <a:t>自己マスタリーは</a:t>
            </a:r>
            <a:endParaRPr kumimoji="1" lang="en-US" altLang="ja-JP" sz="3600" b="1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3600" b="1" dirty="0">
                <a:solidFill>
                  <a:schemeClr val="bg1"/>
                </a:solidFill>
              </a:rPr>
              <a:t>他</a:t>
            </a:r>
            <a:r>
              <a:rPr lang="ja-JP" altLang="en-US" sz="3600" b="1" dirty="0" smtClean="0">
                <a:solidFill>
                  <a:schemeClr val="bg1"/>
                </a:solidFill>
              </a:rPr>
              <a:t>のディシプリンとワンセット</a:t>
            </a:r>
            <a:endParaRPr kumimoji="1" lang="ja-JP" alt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362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11" grpId="0">
        <p:bldAsOne/>
      </p:bldGraphic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65" y="138233"/>
            <a:ext cx="500110" cy="806336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661475" y="359794"/>
            <a:ext cx="83030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accent6"/>
                </a:solidFill>
              </a:rPr>
              <a:t>自己マスタリーのディシプリン</a:t>
            </a:r>
            <a:endParaRPr kumimoji="1" lang="ja-JP" altLang="en-US" sz="3200" dirty="0">
              <a:solidFill>
                <a:schemeClr val="accent6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874020" y="944569"/>
            <a:ext cx="7877921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ビジョンと目的意識の違いと関係</a:t>
            </a:r>
            <a:endParaRPr kumimoji="1" lang="ja-JP" altLang="en-US" sz="2800" dirty="0"/>
          </a:p>
        </p:txBody>
      </p:sp>
      <p:cxnSp>
        <p:nvCxnSpPr>
          <p:cNvPr id="13" name="直線矢印コネクタ 12"/>
          <p:cNvCxnSpPr/>
          <p:nvPr/>
        </p:nvCxnSpPr>
        <p:spPr>
          <a:xfrm flipH="1" flipV="1">
            <a:off x="419264" y="3091928"/>
            <a:ext cx="776844" cy="1058538"/>
          </a:xfrm>
          <a:prstGeom prst="straightConnector1">
            <a:avLst/>
          </a:prstGeom>
          <a:ln w="142875">
            <a:solidFill>
              <a:schemeClr val="accent6">
                <a:lumMod val="20000"/>
                <a:lumOff val="80000"/>
                <a:alpha val="91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角丸四角形 13"/>
          <p:cNvSpPr/>
          <p:nvPr/>
        </p:nvSpPr>
        <p:spPr>
          <a:xfrm>
            <a:off x="110506" y="4383482"/>
            <a:ext cx="1915712" cy="90560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目的意識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7176522" y="1844824"/>
            <a:ext cx="1915712" cy="9056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ビジョン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96746" y="5295679"/>
            <a:ext cx="16893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kumimoji="1" lang="ja-JP" altLang="en-US" sz="2400" dirty="0" smtClean="0"/>
              <a:t>方向性</a:t>
            </a:r>
            <a:endParaRPr kumimoji="1" lang="en-US" altLang="ja-JP" sz="2400" dirty="0" smtClean="0"/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kumimoji="1" lang="ja-JP" altLang="en-US" sz="2400" dirty="0"/>
              <a:t>抽象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596903" y="2780209"/>
            <a:ext cx="14953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4"/>
              </a:buClr>
              <a:buFont typeface="Wingdings" panose="05000000000000000000" pitchFamily="2" charset="2"/>
              <a:buChar char="l"/>
            </a:pPr>
            <a:r>
              <a:rPr kumimoji="1" lang="ja-JP" altLang="en-US" sz="2400" dirty="0" smtClean="0"/>
              <a:t>目的地</a:t>
            </a:r>
            <a:endParaRPr kumimoji="1" lang="en-US" altLang="ja-JP" sz="2400" dirty="0" smtClean="0"/>
          </a:p>
          <a:p>
            <a:pPr marL="342900" indent="-342900">
              <a:buClr>
                <a:schemeClr val="accent4"/>
              </a:buClr>
              <a:buFont typeface="Wingdings" panose="05000000000000000000" pitchFamily="2" charset="2"/>
              <a:buChar char="l"/>
            </a:pPr>
            <a:r>
              <a:rPr kumimoji="1" lang="ja-JP" altLang="en-US" sz="2400" dirty="0"/>
              <a:t>具象</a:t>
            </a:r>
          </a:p>
        </p:txBody>
      </p:sp>
      <p:cxnSp>
        <p:nvCxnSpPr>
          <p:cNvPr id="18" name="直線矢印コネクタ 17"/>
          <p:cNvCxnSpPr/>
          <p:nvPr/>
        </p:nvCxnSpPr>
        <p:spPr>
          <a:xfrm flipV="1">
            <a:off x="1884869" y="2252660"/>
            <a:ext cx="207820" cy="1801398"/>
          </a:xfrm>
          <a:prstGeom prst="straightConnector1">
            <a:avLst/>
          </a:prstGeom>
          <a:ln w="142875">
            <a:solidFill>
              <a:schemeClr val="accent6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V="1">
            <a:off x="2281710" y="2389908"/>
            <a:ext cx="4894812" cy="1861466"/>
          </a:xfrm>
          <a:prstGeom prst="straightConnector1">
            <a:avLst/>
          </a:prstGeom>
          <a:ln w="142875">
            <a:solidFill>
              <a:schemeClr val="accent6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V="1">
            <a:off x="2847267" y="2954617"/>
            <a:ext cx="4518276" cy="1881669"/>
          </a:xfrm>
          <a:prstGeom prst="straightConnector1">
            <a:avLst/>
          </a:prstGeom>
          <a:ln w="133350">
            <a:solidFill>
              <a:schemeClr val="accent4">
                <a:lumMod val="40000"/>
                <a:lumOff val="60000"/>
              </a:schemeClr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3974608" y="4118029"/>
            <a:ext cx="13596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/>
              <a:t>尺度を</a:t>
            </a:r>
            <a:endParaRPr kumimoji="1" lang="en-US" altLang="ja-JP" sz="2400" b="1" dirty="0" smtClean="0"/>
          </a:p>
          <a:p>
            <a:r>
              <a:rPr kumimoji="1" lang="ja-JP" altLang="en-US" sz="2400" b="1" dirty="0" smtClean="0"/>
              <a:t>決める</a:t>
            </a:r>
            <a:endParaRPr kumimoji="1" lang="ja-JP" altLang="en-US" sz="2400" b="1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622387" y="3192955"/>
            <a:ext cx="13596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方向</a:t>
            </a:r>
            <a:r>
              <a:rPr kumimoji="1" lang="ja-JP" altLang="en-US" sz="2400" b="1" dirty="0" smtClean="0"/>
              <a:t>を</a:t>
            </a:r>
            <a:endParaRPr kumimoji="1" lang="en-US" altLang="ja-JP" sz="2400" b="1" dirty="0" smtClean="0"/>
          </a:p>
          <a:p>
            <a:r>
              <a:rPr kumimoji="1" lang="ja-JP" altLang="en-US" sz="2400" b="1" dirty="0" smtClean="0"/>
              <a:t>決める</a:t>
            </a:r>
            <a:endParaRPr kumimoji="1" lang="ja-JP" altLang="en-US" sz="2400" b="1" dirty="0"/>
          </a:p>
        </p:txBody>
      </p:sp>
      <p:sp>
        <p:nvSpPr>
          <p:cNvPr id="33" name="角丸四角形 32"/>
          <p:cNvSpPr/>
          <p:nvPr/>
        </p:nvSpPr>
        <p:spPr>
          <a:xfrm>
            <a:off x="1933637" y="5491165"/>
            <a:ext cx="7128792" cy="127102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chemeClr val="bg1"/>
                </a:solidFill>
              </a:rPr>
              <a:t>自己マスタリーは</a:t>
            </a:r>
            <a:endParaRPr kumimoji="1" lang="en-US" altLang="ja-JP" sz="3600" b="1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3600" b="1" dirty="0">
                <a:solidFill>
                  <a:schemeClr val="bg1"/>
                </a:solidFill>
              </a:rPr>
              <a:t>ひとつ</a:t>
            </a:r>
            <a:r>
              <a:rPr lang="ja-JP" altLang="en-US" sz="3600" b="1" dirty="0" smtClean="0">
                <a:solidFill>
                  <a:schemeClr val="bg1"/>
                </a:solidFill>
              </a:rPr>
              <a:t>のディシプリン</a:t>
            </a:r>
            <a:endParaRPr kumimoji="1" lang="en-US" altLang="ja-JP" sz="3600" b="1" dirty="0" smtClean="0">
              <a:solidFill>
                <a:schemeClr val="bg1"/>
              </a:solidFill>
            </a:endParaRPr>
          </a:p>
        </p:txBody>
      </p:sp>
      <p:sp>
        <p:nvSpPr>
          <p:cNvPr id="34" name="円形吹き出し 33"/>
          <p:cNvSpPr/>
          <p:nvPr/>
        </p:nvSpPr>
        <p:spPr>
          <a:xfrm>
            <a:off x="7176522" y="4023952"/>
            <a:ext cx="1787966" cy="1265139"/>
          </a:xfrm>
          <a:prstGeom prst="wedgeEllipseCallout">
            <a:avLst>
              <a:gd name="adj1" fmla="val 25332"/>
              <a:gd name="adj2" fmla="val -8205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焦点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04378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/>
      <p:bldP spid="17" grpId="0"/>
      <p:bldP spid="21" grpId="0"/>
      <p:bldP spid="22" grpId="0"/>
      <p:bldP spid="33" grpId="0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88728" y1="15175" x2="89595" y2="47860"/>
                        <a14:foregroundMark x1="93353" y1="9339" x2="95665" y2="10895"/>
                        <a14:foregroundMark x1="96532" y1="41634" x2="98844" y2="57977"/>
                        <a14:foregroundMark x1="20520" y1="14397" x2="1734" y2="70039"/>
                        <a14:foregroundMark x1="17341" y1="10895" x2="4913" y2="8560"/>
                        <a14:foregroundMark x1="94798" y1="17899" x2="78324" y2="24514"/>
                        <a14:backgroundMark x1="71965" y1="39300" x2="44798" y2="45136"/>
                        <a14:backgroundMark x1="84393" y1="85214" x2="25723" y2="85214"/>
                        <a14:backgroundMark x1="59827" y1="73152" x2="91908" y2="90272"/>
                        <a14:backgroundMark x1="79191" y1="75097" x2="95376" y2="81712"/>
                        <a14:backgroundMark x1="71676" y1="49416" x2="56069" y2="32296"/>
                        <a14:backgroundMark x1="52312" y1="34241" x2="36705" y2="478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12390" y="2349710"/>
            <a:ext cx="3215078" cy="196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円/楕円 4"/>
          <p:cNvSpPr/>
          <p:nvPr/>
        </p:nvSpPr>
        <p:spPr>
          <a:xfrm>
            <a:off x="899592" y="1124744"/>
            <a:ext cx="2160240" cy="64807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ビジョン</a:t>
            </a:r>
            <a:endParaRPr kumimoji="1" lang="ja-JP" altLang="en-US" sz="2400" dirty="0"/>
          </a:p>
        </p:txBody>
      </p:sp>
      <p:sp>
        <p:nvSpPr>
          <p:cNvPr id="7" name="円/楕円 6"/>
          <p:cNvSpPr/>
          <p:nvPr/>
        </p:nvSpPr>
        <p:spPr>
          <a:xfrm>
            <a:off x="899592" y="4725144"/>
            <a:ext cx="2160240" cy="64807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現実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17170" y="3703529"/>
            <a:ext cx="56268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ja-JP" altLang="en-US" sz="2400" b="1" dirty="0" smtClean="0">
                <a:solidFill>
                  <a:srgbClr val="FF5050"/>
                </a:solidFill>
              </a:rPr>
              <a:t>≠</a:t>
            </a:r>
            <a:r>
              <a:rPr lang="ja-JP" altLang="en-US" sz="2400" dirty="0" smtClean="0"/>
              <a:t>エモーショナル・テンション</a:t>
            </a:r>
            <a:endParaRPr lang="en-US" altLang="ja-JP" sz="2400" dirty="0" smtClean="0"/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ja-JP" altLang="en-US" sz="2400" dirty="0" smtClean="0"/>
              <a:t>混同するとビジョンを下げがち</a:t>
            </a:r>
            <a:endParaRPr lang="en-US" altLang="ja-JP" sz="2400" dirty="0" smtClean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365" y="138233"/>
            <a:ext cx="500110" cy="806336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661475" y="359794"/>
            <a:ext cx="83030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accent6"/>
                </a:solidFill>
              </a:rPr>
              <a:t>クリエイティブ・テンションを保つ</a:t>
            </a:r>
            <a:endParaRPr kumimoji="1" lang="ja-JP" altLang="en-US" sz="3200" dirty="0">
              <a:solidFill>
                <a:schemeClr val="accent6"/>
              </a:solidFill>
            </a:endParaRPr>
          </a:p>
        </p:txBody>
      </p:sp>
      <p:sp>
        <p:nvSpPr>
          <p:cNvPr id="4" name="角丸四角形吹き出し 3"/>
          <p:cNvSpPr/>
          <p:nvPr/>
        </p:nvSpPr>
        <p:spPr>
          <a:xfrm>
            <a:off x="3347864" y="2564904"/>
            <a:ext cx="5159286" cy="1008112"/>
          </a:xfrm>
          <a:prstGeom prst="wedgeRoundRectCallout">
            <a:avLst>
              <a:gd name="adj1" fmla="val -65278"/>
              <a:gd name="adj2" fmla="val 62500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クリエイティブ・テンション</a:t>
            </a:r>
            <a:endParaRPr kumimoji="1" lang="ja-JP" altLang="en-US" sz="2800" dirty="0"/>
          </a:p>
        </p:txBody>
      </p:sp>
      <p:sp>
        <p:nvSpPr>
          <p:cNvPr id="14" name="上矢印 13"/>
          <p:cNvSpPr/>
          <p:nvPr/>
        </p:nvSpPr>
        <p:spPr>
          <a:xfrm>
            <a:off x="899592" y="3012024"/>
            <a:ext cx="574535" cy="1831055"/>
          </a:xfrm>
          <a:prstGeom prst="upArrow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上矢印 15"/>
          <p:cNvSpPr/>
          <p:nvPr/>
        </p:nvSpPr>
        <p:spPr>
          <a:xfrm rot="10800000">
            <a:off x="2476247" y="1692935"/>
            <a:ext cx="574535" cy="1831055"/>
          </a:xfrm>
          <a:prstGeom prst="upArrow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88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65" y="138233"/>
            <a:ext cx="500110" cy="80633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61475" y="359794"/>
            <a:ext cx="83030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accent6"/>
                </a:solidFill>
              </a:rPr>
              <a:t>クリエイティブ・テンションを保つ</a:t>
            </a:r>
            <a:endParaRPr kumimoji="1" lang="ja-JP" altLang="en-US" sz="3200" dirty="0">
              <a:solidFill>
                <a:schemeClr val="accent6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27" t="17555" r="4551" b="33016"/>
          <a:stretch/>
        </p:blipFill>
        <p:spPr bwMode="auto">
          <a:xfrm>
            <a:off x="1043608" y="980519"/>
            <a:ext cx="5385360" cy="4164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吹き出し 4"/>
          <p:cNvSpPr/>
          <p:nvPr/>
        </p:nvSpPr>
        <p:spPr>
          <a:xfrm>
            <a:off x="6439479" y="1412776"/>
            <a:ext cx="2535520" cy="1080120"/>
          </a:xfrm>
          <a:prstGeom prst="wedgeRoundRectCallout">
            <a:avLst>
              <a:gd name="adj1" fmla="val -66329"/>
              <a:gd name="adj2" fmla="val 27149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対症療法的解決</a:t>
            </a:r>
            <a:endParaRPr kumimoji="1" lang="ja-JP" altLang="en-US" sz="2400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6439479" y="3356992"/>
            <a:ext cx="2535520" cy="1080120"/>
          </a:xfrm>
          <a:prstGeom prst="wedgeRoundRectCallout">
            <a:avLst>
              <a:gd name="adj1" fmla="val -66329"/>
              <a:gd name="adj2" fmla="val 27149"/>
              <a:gd name="adj3" fmla="val 166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根本的解決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1248585" y="5229200"/>
            <a:ext cx="7128792" cy="127102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chemeClr val="bg1"/>
                </a:solidFill>
              </a:rPr>
              <a:t>自分のビジョンに忠実に！</a:t>
            </a:r>
            <a:endParaRPr kumimoji="1" lang="en-US" altLang="ja-JP" sz="3600" b="1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3600" b="1" dirty="0">
                <a:solidFill>
                  <a:schemeClr val="bg1"/>
                </a:solidFill>
              </a:rPr>
              <a:t>真実</a:t>
            </a:r>
            <a:r>
              <a:rPr lang="ja-JP" altLang="en-US" sz="3600" b="1" dirty="0" smtClean="0">
                <a:solidFill>
                  <a:schemeClr val="bg1"/>
                </a:solidFill>
              </a:rPr>
              <a:t>の姿にこだわって！</a:t>
            </a:r>
            <a:endParaRPr kumimoji="1" lang="ja-JP" alt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094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まゆこ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333</Words>
  <Application>Microsoft Office PowerPoint</Application>
  <PresentationFormat>画面に合わせる (4:3)</PresentationFormat>
  <Paragraphs>86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メイリオ</vt:lpstr>
      <vt:lpstr>Arial</vt:lpstr>
      <vt:lpstr>Segoe UI</vt:lpstr>
      <vt:lpstr>Wingdings</vt:lpstr>
      <vt:lpstr>Office ​​テーマ</vt:lpstr>
      <vt:lpstr>第９章 自己マスタリー ―伝統的ビジネス習慣からの脱却―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第９章 自己マスタリー ―伝統的ビジネス習慣からの脱却― </dc:title>
  <dc:creator>勝木隆之</dc:creator>
  <cp:lastModifiedBy>齋藤実奈子</cp:lastModifiedBy>
  <cp:revision>15</cp:revision>
  <dcterms:created xsi:type="dcterms:W3CDTF">2014-11-19T11:45:32Z</dcterms:created>
  <dcterms:modified xsi:type="dcterms:W3CDTF">2014-11-23T13:21:33Z</dcterms:modified>
</cp:coreProperties>
</file>