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4"/>
  </p:notesMasterIdLst>
  <p:sldIdLst>
    <p:sldId id="256" r:id="rId2"/>
    <p:sldId id="281" r:id="rId3"/>
    <p:sldId id="286" r:id="rId4"/>
    <p:sldId id="269" r:id="rId5"/>
    <p:sldId id="261" r:id="rId6"/>
    <p:sldId id="276" r:id="rId7"/>
    <p:sldId id="277" r:id="rId8"/>
    <p:sldId id="287" r:id="rId9"/>
    <p:sldId id="288" r:id="rId10"/>
    <p:sldId id="272" r:id="rId11"/>
    <p:sldId id="274" r:id="rId12"/>
    <p:sldId id="273" r:id="rId13"/>
    <p:sldId id="279" r:id="rId14"/>
    <p:sldId id="280" r:id="rId15"/>
    <p:sldId id="289" r:id="rId16"/>
    <p:sldId id="290" r:id="rId17"/>
    <p:sldId id="266" r:id="rId18"/>
    <p:sldId id="283" r:id="rId19"/>
    <p:sldId id="284" r:id="rId20"/>
    <p:sldId id="285" r:id="rId21"/>
    <p:sldId id="291" r:id="rId22"/>
    <p:sldId id="292" r:id="rId23"/>
    <p:sldId id="293" r:id="rId24"/>
    <p:sldId id="294" r:id="rId25"/>
    <p:sldId id="295" r:id="rId26"/>
    <p:sldId id="296" r:id="rId27"/>
    <p:sldId id="297" r:id="rId28"/>
    <p:sldId id="299" r:id="rId29"/>
    <p:sldId id="282" r:id="rId30"/>
    <p:sldId id="268" r:id="rId31"/>
    <p:sldId id="264" r:id="rId32"/>
    <p:sldId id="278" r:id="rId33"/>
  </p:sldIdLst>
  <p:sldSz cx="9144000" cy="6858000" type="screen4x3"/>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0827" autoAdjust="0"/>
  </p:normalViewPr>
  <p:slideViewPr>
    <p:cSldViewPr>
      <p:cViewPr varScale="1">
        <p:scale>
          <a:sx n="66" d="100"/>
          <a:sy n="66" d="100"/>
        </p:scale>
        <p:origin x="-1506" y="-9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 Id="rId8" Type="http://schemas.openxmlformats.org/officeDocument/2006/relationships/slide" Target="slides/slide7.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66C8EC1-6F74-48A5-8B49-7A4763AFB5DE}" type="datetimeFigureOut">
              <a:rPr kumimoji="1" lang="ja-JP" altLang="en-US" smtClean="0"/>
              <a:t>2014/12/4</a:t>
            </a:fld>
            <a:endParaRPr kumimoji="1" lang="ja-JP" altLang="en-US"/>
          </a:p>
        </p:txBody>
      </p:sp>
      <p:sp>
        <p:nvSpPr>
          <p:cNvPr id="4" name="スライド イメージ プレースホルダー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663E6D3-98BD-4F99-B318-6D67EFA66706}" type="slidenum">
              <a:rPr kumimoji="1" lang="ja-JP" altLang="en-US" smtClean="0"/>
              <a:t>‹#›</a:t>
            </a:fld>
            <a:endParaRPr kumimoji="1" lang="ja-JP" altLang="en-US"/>
          </a:p>
        </p:txBody>
      </p:sp>
    </p:spTree>
    <p:extLst>
      <p:ext uri="{BB962C8B-B14F-4D97-AF65-F5344CB8AC3E}">
        <p14:creationId xmlns:p14="http://schemas.microsoft.com/office/powerpoint/2010/main" val="3891830856"/>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2663E6D3-98BD-4F99-B318-6D67EFA66706}" type="slidenum">
              <a:rPr kumimoji="1" lang="ja-JP" altLang="en-US" smtClean="0"/>
              <a:t>6</a:t>
            </a:fld>
            <a:endParaRPr kumimoji="1" lang="ja-JP" altLang="en-US"/>
          </a:p>
        </p:txBody>
      </p:sp>
    </p:spTree>
    <p:extLst>
      <p:ext uri="{BB962C8B-B14F-4D97-AF65-F5344CB8AC3E}">
        <p14:creationId xmlns:p14="http://schemas.microsoft.com/office/powerpoint/2010/main" val="354012809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感情的な葛藤を解決することができる</a:t>
            </a:r>
            <a:endParaRPr kumimoji="1" lang="ja-JP" altLang="en-US" dirty="0"/>
          </a:p>
        </p:txBody>
      </p:sp>
      <p:sp>
        <p:nvSpPr>
          <p:cNvPr id="4" name="スライド番号プレースホルダー 3"/>
          <p:cNvSpPr>
            <a:spLocks noGrp="1"/>
          </p:cNvSpPr>
          <p:nvPr>
            <p:ph type="sldNum" sz="quarter" idx="10"/>
          </p:nvPr>
        </p:nvSpPr>
        <p:spPr/>
        <p:txBody>
          <a:bodyPr/>
          <a:lstStyle/>
          <a:p>
            <a:fld id="{2663E6D3-98BD-4F99-B318-6D67EFA66706}" type="slidenum">
              <a:rPr kumimoji="1" lang="ja-JP" altLang="en-US" smtClean="0"/>
              <a:t>10</a:t>
            </a:fld>
            <a:endParaRPr kumimoji="1" lang="ja-JP" altLang="en-US"/>
          </a:p>
        </p:txBody>
      </p:sp>
    </p:spTree>
    <p:extLst>
      <p:ext uri="{BB962C8B-B14F-4D97-AF65-F5344CB8AC3E}">
        <p14:creationId xmlns:p14="http://schemas.microsoft.com/office/powerpoint/2010/main" val="287905488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以前はトップダウンで指示待ち体質だった</a:t>
            </a:r>
            <a:endParaRPr kumimoji="1" lang="ja-JP" altLang="en-US" dirty="0"/>
          </a:p>
        </p:txBody>
      </p:sp>
      <p:sp>
        <p:nvSpPr>
          <p:cNvPr id="4" name="スライド番号プレースホルダー 3"/>
          <p:cNvSpPr>
            <a:spLocks noGrp="1"/>
          </p:cNvSpPr>
          <p:nvPr>
            <p:ph type="sldNum" sz="quarter" idx="10"/>
          </p:nvPr>
        </p:nvSpPr>
        <p:spPr/>
        <p:txBody>
          <a:bodyPr/>
          <a:lstStyle/>
          <a:p>
            <a:fld id="{2663E6D3-98BD-4F99-B318-6D67EFA66706}" type="slidenum">
              <a:rPr kumimoji="1" lang="ja-JP" altLang="en-US" smtClean="0"/>
              <a:t>11</a:t>
            </a:fld>
            <a:endParaRPr kumimoji="1" lang="ja-JP" altLang="en-US"/>
          </a:p>
        </p:txBody>
      </p:sp>
    </p:spTree>
    <p:extLst>
      <p:ext uri="{BB962C8B-B14F-4D97-AF65-F5344CB8AC3E}">
        <p14:creationId xmlns:p14="http://schemas.microsoft.com/office/powerpoint/2010/main" val="95392668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柚木さん</a:t>
            </a:r>
            <a:endParaRPr kumimoji="1" lang="ja-JP" altLang="en-US" dirty="0"/>
          </a:p>
        </p:txBody>
      </p:sp>
      <p:sp>
        <p:nvSpPr>
          <p:cNvPr id="4" name="スライド番号プレースホルダー 3"/>
          <p:cNvSpPr>
            <a:spLocks noGrp="1"/>
          </p:cNvSpPr>
          <p:nvPr>
            <p:ph type="sldNum" sz="quarter" idx="10"/>
          </p:nvPr>
        </p:nvSpPr>
        <p:spPr/>
        <p:txBody>
          <a:bodyPr/>
          <a:lstStyle/>
          <a:p>
            <a:fld id="{2663E6D3-98BD-4F99-B318-6D67EFA66706}" type="slidenum">
              <a:rPr kumimoji="1" lang="ja-JP" altLang="en-US" smtClean="0"/>
              <a:t>13</a:t>
            </a:fld>
            <a:endParaRPr kumimoji="1" lang="ja-JP" altLang="en-US"/>
          </a:p>
        </p:txBody>
      </p:sp>
    </p:spTree>
    <p:extLst>
      <p:ext uri="{BB962C8B-B14F-4D97-AF65-F5344CB8AC3E}">
        <p14:creationId xmlns:p14="http://schemas.microsoft.com/office/powerpoint/2010/main" val="350863896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網干氏と松本氏</a:t>
            </a:r>
            <a:endParaRPr kumimoji="1" lang="en-US" altLang="ja-JP" dirty="0" smtClean="0"/>
          </a:p>
          <a:p>
            <a:r>
              <a:rPr kumimoji="1" lang="ja-JP" altLang="en-US" dirty="0" smtClean="0"/>
              <a:t>フルグラの方が親しみやすい</a:t>
            </a:r>
            <a:endParaRPr kumimoji="1" lang="ja-JP" altLang="en-US" dirty="0"/>
          </a:p>
        </p:txBody>
      </p:sp>
      <p:sp>
        <p:nvSpPr>
          <p:cNvPr id="4" name="スライド番号プレースホルダー 3"/>
          <p:cNvSpPr>
            <a:spLocks noGrp="1"/>
          </p:cNvSpPr>
          <p:nvPr>
            <p:ph type="sldNum" sz="quarter" idx="10"/>
          </p:nvPr>
        </p:nvSpPr>
        <p:spPr/>
        <p:txBody>
          <a:bodyPr/>
          <a:lstStyle/>
          <a:p>
            <a:fld id="{2663E6D3-98BD-4F99-B318-6D67EFA66706}" type="slidenum">
              <a:rPr kumimoji="1" lang="ja-JP" altLang="en-US" smtClean="0"/>
              <a:t>14</a:t>
            </a:fld>
            <a:endParaRPr kumimoji="1" lang="ja-JP" altLang="en-US"/>
          </a:p>
        </p:txBody>
      </p:sp>
    </p:spTree>
    <p:extLst>
      <p:ext uri="{BB962C8B-B14F-4D97-AF65-F5344CB8AC3E}">
        <p14:creationId xmlns:p14="http://schemas.microsoft.com/office/powerpoint/2010/main" val="251417944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kumimoji="1" lang="ja-JP" altLang="en-US" smtClean="0"/>
              <a:t>マスター タイトルの書式設定</a:t>
            </a:r>
            <a:endParaRPr kumimoji="1" lang="ja-JP" altLang="en-US"/>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smtClean="0"/>
              <a:t>マスター サブタイトルの書式設定</a:t>
            </a:r>
            <a:endParaRPr kumimoji="1" lang="ja-JP" altLang="en-US"/>
          </a:p>
        </p:txBody>
      </p:sp>
      <p:sp>
        <p:nvSpPr>
          <p:cNvPr id="4" name="日付プレースホルダー 3"/>
          <p:cNvSpPr>
            <a:spLocks noGrp="1"/>
          </p:cNvSpPr>
          <p:nvPr>
            <p:ph type="dt" sz="half" idx="10"/>
          </p:nvPr>
        </p:nvSpPr>
        <p:spPr/>
        <p:txBody>
          <a:bodyPr/>
          <a:lstStyle/>
          <a:p>
            <a:fld id="{91BA750C-C703-4122-B987-3BBCD186E237}" type="datetime1">
              <a:rPr kumimoji="1" lang="ja-JP" altLang="en-US" smtClean="0"/>
              <a:t>2014/12/4</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94F64DAE-D17D-4E63-AFE4-EA831EA0395D}" type="slidenum">
              <a:rPr kumimoji="1" lang="ja-JP" altLang="en-US" smtClean="0"/>
              <a:t>‹#›</a:t>
            </a:fld>
            <a:endParaRPr kumimoji="1" lang="ja-JP" altLang="en-US"/>
          </a:p>
        </p:txBody>
      </p:sp>
    </p:spTree>
    <p:extLst>
      <p:ext uri="{BB962C8B-B14F-4D97-AF65-F5344CB8AC3E}">
        <p14:creationId xmlns:p14="http://schemas.microsoft.com/office/powerpoint/2010/main" val="295794093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450F10FD-CEE0-4272-88CC-BF35534CE927}" type="datetime1">
              <a:rPr kumimoji="1" lang="ja-JP" altLang="en-US" smtClean="0"/>
              <a:t>2014/12/4</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94F64DAE-D17D-4E63-AFE4-EA831EA0395D}" type="slidenum">
              <a:rPr kumimoji="1" lang="ja-JP" altLang="en-US" smtClean="0"/>
              <a:t>‹#›</a:t>
            </a:fld>
            <a:endParaRPr kumimoji="1" lang="ja-JP" altLang="en-US"/>
          </a:p>
        </p:txBody>
      </p:sp>
    </p:spTree>
    <p:extLst>
      <p:ext uri="{BB962C8B-B14F-4D97-AF65-F5344CB8AC3E}">
        <p14:creationId xmlns:p14="http://schemas.microsoft.com/office/powerpoint/2010/main" val="268930614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a:xfrm>
            <a:off x="457200" y="274638"/>
            <a:ext cx="6019800" cy="5851525"/>
          </a:xfrm>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D8BF9166-55A5-427F-BE35-924791A200F2}" type="datetime1">
              <a:rPr kumimoji="1" lang="ja-JP" altLang="en-US" smtClean="0"/>
              <a:t>2014/12/4</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94F64DAE-D17D-4E63-AFE4-EA831EA0395D}" type="slidenum">
              <a:rPr kumimoji="1" lang="ja-JP" altLang="en-US" smtClean="0"/>
              <a:t>‹#›</a:t>
            </a:fld>
            <a:endParaRPr kumimoji="1" lang="ja-JP" altLang="en-US"/>
          </a:p>
        </p:txBody>
      </p:sp>
    </p:spTree>
    <p:extLst>
      <p:ext uri="{BB962C8B-B14F-4D97-AF65-F5344CB8AC3E}">
        <p14:creationId xmlns:p14="http://schemas.microsoft.com/office/powerpoint/2010/main" val="322007230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F0D79F8D-F28B-438C-9EB1-B0899DB347A9}" type="datetime1">
              <a:rPr kumimoji="1" lang="ja-JP" altLang="en-US" smtClean="0"/>
              <a:t>2014/12/4</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94F64DAE-D17D-4E63-AFE4-EA831EA0395D}" type="slidenum">
              <a:rPr kumimoji="1" lang="ja-JP" altLang="en-US" smtClean="0"/>
              <a:t>‹#›</a:t>
            </a:fld>
            <a:endParaRPr kumimoji="1" lang="ja-JP" altLang="en-US"/>
          </a:p>
        </p:txBody>
      </p:sp>
    </p:spTree>
    <p:extLst>
      <p:ext uri="{BB962C8B-B14F-4D97-AF65-F5344CB8AC3E}">
        <p14:creationId xmlns:p14="http://schemas.microsoft.com/office/powerpoint/2010/main" val="8568428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smtClean="0"/>
              <a:t>マスター テキストの書式設定</a:t>
            </a:r>
          </a:p>
        </p:txBody>
      </p:sp>
      <p:sp>
        <p:nvSpPr>
          <p:cNvPr id="4" name="日付プレースホルダー 3"/>
          <p:cNvSpPr>
            <a:spLocks noGrp="1"/>
          </p:cNvSpPr>
          <p:nvPr>
            <p:ph type="dt" sz="half" idx="10"/>
          </p:nvPr>
        </p:nvSpPr>
        <p:spPr/>
        <p:txBody>
          <a:bodyPr/>
          <a:lstStyle/>
          <a:p>
            <a:fld id="{F2580869-98A9-4E1E-A7B0-1C42D95572BC}" type="datetime1">
              <a:rPr kumimoji="1" lang="ja-JP" altLang="en-US" smtClean="0"/>
              <a:t>2014/12/4</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94F64DAE-D17D-4E63-AFE4-EA831EA0395D}" type="slidenum">
              <a:rPr kumimoji="1" lang="ja-JP" altLang="en-US" smtClean="0"/>
              <a:t>‹#›</a:t>
            </a:fld>
            <a:endParaRPr kumimoji="1" lang="ja-JP" altLang="en-US"/>
          </a:p>
        </p:txBody>
      </p:sp>
    </p:spTree>
    <p:extLst>
      <p:ext uri="{BB962C8B-B14F-4D97-AF65-F5344CB8AC3E}">
        <p14:creationId xmlns:p14="http://schemas.microsoft.com/office/powerpoint/2010/main" val="1223004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ー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ー 4"/>
          <p:cNvSpPr>
            <a:spLocks noGrp="1"/>
          </p:cNvSpPr>
          <p:nvPr>
            <p:ph type="dt" sz="half" idx="10"/>
          </p:nvPr>
        </p:nvSpPr>
        <p:spPr/>
        <p:txBody>
          <a:bodyPr/>
          <a:lstStyle/>
          <a:p>
            <a:fld id="{5753C12D-C1BA-465C-BC4C-F5966E33B07E}" type="datetime1">
              <a:rPr kumimoji="1" lang="ja-JP" altLang="en-US" smtClean="0"/>
              <a:t>2014/12/4</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94F64DAE-D17D-4E63-AFE4-EA831EA0395D}" type="slidenum">
              <a:rPr kumimoji="1" lang="ja-JP" altLang="en-US" smtClean="0"/>
              <a:t>‹#›</a:t>
            </a:fld>
            <a:endParaRPr kumimoji="1" lang="ja-JP" altLang="en-US"/>
          </a:p>
        </p:txBody>
      </p:sp>
    </p:spTree>
    <p:extLst>
      <p:ext uri="{BB962C8B-B14F-4D97-AF65-F5344CB8AC3E}">
        <p14:creationId xmlns:p14="http://schemas.microsoft.com/office/powerpoint/2010/main" val="52611544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4" name="コンテンツ プレースホルダー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ー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6" name="コンテンツ プレースホルダー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ー 6"/>
          <p:cNvSpPr>
            <a:spLocks noGrp="1"/>
          </p:cNvSpPr>
          <p:nvPr>
            <p:ph type="dt" sz="half" idx="10"/>
          </p:nvPr>
        </p:nvSpPr>
        <p:spPr/>
        <p:txBody>
          <a:bodyPr/>
          <a:lstStyle/>
          <a:p>
            <a:fld id="{DAEB4960-D886-4A84-B2E2-A285C0DF4111}" type="datetime1">
              <a:rPr kumimoji="1" lang="ja-JP" altLang="en-US" smtClean="0"/>
              <a:t>2014/12/4</a:t>
            </a:fld>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94F64DAE-D17D-4E63-AFE4-EA831EA0395D}" type="slidenum">
              <a:rPr kumimoji="1" lang="ja-JP" altLang="en-US" smtClean="0"/>
              <a:t>‹#›</a:t>
            </a:fld>
            <a:endParaRPr kumimoji="1" lang="ja-JP" altLang="en-US"/>
          </a:p>
        </p:txBody>
      </p:sp>
    </p:spTree>
    <p:extLst>
      <p:ext uri="{BB962C8B-B14F-4D97-AF65-F5344CB8AC3E}">
        <p14:creationId xmlns:p14="http://schemas.microsoft.com/office/powerpoint/2010/main" val="117872098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日付プレースホルダー 2"/>
          <p:cNvSpPr>
            <a:spLocks noGrp="1"/>
          </p:cNvSpPr>
          <p:nvPr>
            <p:ph type="dt" sz="half" idx="10"/>
          </p:nvPr>
        </p:nvSpPr>
        <p:spPr/>
        <p:txBody>
          <a:bodyPr/>
          <a:lstStyle/>
          <a:p>
            <a:fld id="{D1BAA11D-61EA-4677-8FEC-AAC9EE2EBCB0}" type="datetime1">
              <a:rPr kumimoji="1" lang="ja-JP" altLang="en-US" smtClean="0"/>
              <a:t>2014/12/4</a:t>
            </a:fld>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94F64DAE-D17D-4E63-AFE4-EA831EA0395D}" type="slidenum">
              <a:rPr kumimoji="1" lang="ja-JP" altLang="en-US" smtClean="0"/>
              <a:t>‹#›</a:t>
            </a:fld>
            <a:endParaRPr kumimoji="1" lang="ja-JP" altLang="en-US"/>
          </a:p>
        </p:txBody>
      </p:sp>
    </p:spTree>
    <p:extLst>
      <p:ext uri="{BB962C8B-B14F-4D97-AF65-F5344CB8AC3E}">
        <p14:creationId xmlns:p14="http://schemas.microsoft.com/office/powerpoint/2010/main" val="412249256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1B747150-0079-4938-8766-5462132B8EAB}" type="datetime1">
              <a:rPr kumimoji="1" lang="ja-JP" altLang="en-US" smtClean="0"/>
              <a:t>2014/12/4</a:t>
            </a:fld>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94F64DAE-D17D-4E63-AFE4-EA831EA0395D}" type="slidenum">
              <a:rPr kumimoji="1" lang="ja-JP" altLang="en-US" smtClean="0"/>
              <a:t>‹#›</a:t>
            </a:fld>
            <a:endParaRPr kumimoji="1" lang="ja-JP" altLang="en-US"/>
          </a:p>
        </p:txBody>
      </p:sp>
    </p:spTree>
    <p:extLst>
      <p:ext uri="{BB962C8B-B14F-4D97-AF65-F5344CB8AC3E}">
        <p14:creationId xmlns:p14="http://schemas.microsoft.com/office/powerpoint/2010/main" val="297059252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ー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922FCE72-7F9B-4545-9609-E4A055BC7737}" type="datetime1">
              <a:rPr kumimoji="1" lang="ja-JP" altLang="en-US" smtClean="0"/>
              <a:t>2014/12/4</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94F64DAE-D17D-4E63-AFE4-EA831EA0395D}" type="slidenum">
              <a:rPr kumimoji="1" lang="ja-JP" altLang="en-US" smtClean="0"/>
              <a:t>‹#›</a:t>
            </a:fld>
            <a:endParaRPr kumimoji="1" lang="ja-JP" altLang="en-US"/>
          </a:p>
        </p:txBody>
      </p:sp>
    </p:spTree>
    <p:extLst>
      <p:ext uri="{BB962C8B-B14F-4D97-AF65-F5344CB8AC3E}">
        <p14:creationId xmlns:p14="http://schemas.microsoft.com/office/powerpoint/2010/main" val="216472065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kumimoji="1" lang="ja-JP" altLang="en-US" smtClean="0"/>
              <a:t>マスター タイトルの書式設定</a:t>
            </a:r>
            <a:endParaRPr kumimoji="1" lang="ja-JP" altLang="en-US"/>
          </a:p>
        </p:txBody>
      </p:sp>
      <p:sp>
        <p:nvSpPr>
          <p:cNvPr id="3" name="図プレースホルダー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9A67272C-FAC3-49D6-BF2B-A36B2CA5CD9E}" type="datetime1">
              <a:rPr kumimoji="1" lang="ja-JP" altLang="en-US" smtClean="0"/>
              <a:t>2014/12/4</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94F64DAE-D17D-4E63-AFE4-EA831EA0395D}" type="slidenum">
              <a:rPr kumimoji="1" lang="ja-JP" altLang="en-US" smtClean="0"/>
              <a:t>‹#›</a:t>
            </a:fld>
            <a:endParaRPr kumimoji="1" lang="ja-JP" altLang="en-US"/>
          </a:p>
        </p:txBody>
      </p:sp>
    </p:spTree>
    <p:extLst>
      <p:ext uri="{BB962C8B-B14F-4D97-AF65-F5344CB8AC3E}">
        <p14:creationId xmlns:p14="http://schemas.microsoft.com/office/powerpoint/2010/main" val="230140645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5C46BA5-410E-48D7-B6B4-1AF8171A6C67}" type="datetime1">
              <a:rPr kumimoji="1" lang="ja-JP" altLang="en-US" smtClean="0"/>
              <a:t>2014/12/4</a:t>
            </a:fld>
            <a:endParaRPr kumimoji="1" lang="ja-JP" altLang="en-US"/>
          </a:p>
        </p:txBody>
      </p:sp>
      <p:sp>
        <p:nvSpPr>
          <p:cNvPr id="5" name="フッター プレースホルダー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4F64DAE-D17D-4E63-AFE4-EA831EA0395D}" type="slidenum">
              <a:rPr kumimoji="1" lang="ja-JP" altLang="en-US" smtClean="0"/>
              <a:t>‹#›</a:t>
            </a:fld>
            <a:endParaRPr kumimoji="1" lang="ja-JP" altLang="en-US"/>
          </a:p>
        </p:txBody>
      </p:sp>
    </p:spTree>
    <p:extLst>
      <p:ext uri="{BB962C8B-B14F-4D97-AF65-F5344CB8AC3E}">
        <p14:creationId xmlns:p14="http://schemas.microsoft.com/office/powerpoint/2010/main" val="141548525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gif"/><Relationship Id="rId1" Type="http://schemas.openxmlformats.org/officeDocument/2006/relationships/slideLayout" Target="../slideLayouts/slideLayout1.xml"/><Relationship Id="rId6" Type="http://schemas.openxmlformats.org/officeDocument/2006/relationships/image" Target="../media/image5.jpeg"/><Relationship Id="rId5" Type="http://schemas.openxmlformats.org/officeDocument/2006/relationships/image" Target="../media/image4.jpeg"/><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6.gif"/><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6.gif"/><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6.wmf"/><Relationship Id="rId2" Type="http://schemas.openxmlformats.org/officeDocument/2006/relationships/image" Target="../media/image15.wm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6.gif"/><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6.gif"/><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6.gif"/><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6.gif"/><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6.gi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6.gi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606491" y="1700808"/>
            <a:ext cx="7772400" cy="1470025"/>
          </a:xfrm>
        </p:spPr>
        <p:txBody>
          <a:bodyPr/>
          <a:lstStyle/>
          <a:p>
            <a:r>
              <a:rPr kumimoji="1" lang="en-US" altLang="ja-JP" dirty="0" smtClean="0"/>
              <a:t>13</a:t>
            </a:r>
            <a:r>
              <a:rPr kumimoji="1" lang="ja-JP" altLang="en-US" dirty="0" smtClean="0"/>
              <a:t>章  組織の「分権化」</a:t>
            </a:r>
            <a:r>
              <a:rPr kumimoji="1" lang="en-US" altLang="ja-JP" dirty="0" smtClean="0"/>
              <a:t/>
            </a:r>
            <a:br>
              <a:rPr kumimoji="1" lang="en-US" altLang="ja-JP" dirty="0" smtClean="0"/>
            </a:br>
            <a:r>
              <a:rPr lang="ja-JP" altLang="en-US" dirty="0"/>
              <a:t>ケース紹介</a:t>
            </a:r>
            <a:endParaRPr kumimoji="1" lang="ja-JP" altLang="en-US" dirty="0"/>
          </a:p>
        </p:txBody>
      </p:sp>
      <p:sp>
        <p:nvSpPr>
          <p:cNvPr id="4" name="AutoShape 2" descr="data:image/jpeg;base64,/9j/4AAQSkZJRgABAQAAAQABAAD/2wCEAAkGBxQTEhUUExQWFhUXFxwbGRgYGB0fHhwfHhwcIB8dICAcICghHRwmHB4cIjEiJSkrLi4uGyAzODMsNygtLisBCgoKDg0OGxAQGywkICY0LCwsLCw0LCwsLCw0LCwsLDQsLCw0LCwsLC8sLCwsLDQsLCwsLCwsLCwsLCwsLCwsLP/AABEIAL0BCwMBEQACEQEDEQH/xAAcAAACAgMBAQAAAAAAAAAAAAAFBgQHAAIDAQj/xABIEAACAgAEBAQDBQUEBgoDAQABAgMRAAQSIQUGMUETIlFhMnGBBxRCkaEjUrHB0WJygvAkM1OSouEVFkNjg5OywtLxJURzNf/EABsBAAIDAQEBAAAAAAAAAAAAAAAEAgMFAQYH/8QAPBEAAQMCAwMKBQMDBAMBAAAAAQACAwQREiExBUFREyJhcYGRobHR8AYUMsHhQlLxIzNiFTRTchaCkiX/2gAMAwEAAhEDEQA/ALwwIWYELMCFpLIFBZiAoFknYAdyT2HvgQlrOc/5CMurZhA0b6GW7YbqC1D8A1Xq9AcCEXy3G4JIDmI5UkiUEs0ZDgV1+C9x3AwIW+U4isio6FWRyQrKb6Ej62RgQpuBCzAhe4ELlJJWE56kR5KbW3XiS3iENXjNigssuuH1BZgQvcCFFmz8StpaRQ3oSAd+m36fpgXQCdFVf2oZzLLIhjXLybN4vRdBAtSzr6nylL1UwI0kWa3QNfnZaFLtCppzYONuF/XJVTnePxNJUKFV36t8zsWA7bbjc9sV/KR9K0f/ACSptazeu35UWTjwG2lrGx8y/wBCMd+WjVf/AJFV8R3BScpxuFtmMin1YKVvtdVtjhpYzxVsXxFUA86x6x6WU15dJAYVfwsDan69j7GvrheSmc3MZrdpNtxSuDJBhJ03g9vquuFltLzAhZgQswIWYELMCFmBCzAhZgQswIWYELMCF7gQvqLGyvkq81jFXLNva67Yr3FoN1xBOcuGR5jKvHKGKn9wkMOvTTuTV7Y47RdaLlUHzh9nJhTxMp4ki6lXQVYEdBbattWoj0AAJ22xU15vZytdGLXCJfY9NmclxFslJGSuYjtlvYULEgIsVp1LY9R6YtuHBVEEHNWvy/IIoZ4rLPl5C5BAB6k9tqYqWv8AtdMRZzRbgrp+eQ4C115yxzHNLN4UwAOk9FO51MQfStGm+u9epquKUusCoyxFrja1vumHI8WimZljbUVJBobeXY79Ou3vWLQ4HRUgg6KfiS6o064x6yJ2K6uYVrEu+KqaJxeuuOSlY3AqFmOoWryAdSB8z/ntgQqH+2bmrLTyxpoWQQklfVz7ntF+rfLrOwGZXetVLn8+0p81Bfwouyr7AfLESboJJUM44uLMCFmBCn5bi8iJ4ezL6Nv9MCsbK4DDuRbhvG1byMpBPwksSPkSdx898UOp2OWzS7dqIgG3uOn118SmDheRlzFiGNnZRbIothRo7Dc0T2vCDo3BxbZewZtGB0TZS6wOWe48CdAuc8LIdLqVYdQwIP5HEDlqm2Pa8XaQR0LngUlmBCzAhZgQswIWYELMCFmBCzAhe4EL6gk6Y05yQw2XyZuqiXjCu7Er1Li6Y26cksF1S7VQONRNpDqC+m/JdX036HcfzPti14u1SiIDxfJKh4ixjkDIUBWox5mYncN23Atd6oeuFmAncn5sLcsQKUeNwRR5uVYQ0mabL+DIZSRHDG67KAmks5XejdWD1BwxE0huazKmZodkoHCOITQDwwzfABImo3p1DzK36bVsxGxAxMAA3XA/G3oRLh2efLzNrVtwT4ewZ01Bio3F9Pgfrfa6xUYgHXaetXcsXMwuFxuVpcs8SizMCzxKF8Td1FWr1urV3H/Pvi0KpFcdQsIxEtB1QsAwBgGi7dZiS4sxy4Qqg+2OdsowlWeRgyUICRpUltjfUj4vL08uLGj9SMRGQVBTzM7FmJLE2Se5xAlC51gQpnCcn400cQ/GwH59/p1+mOONhdWRMMjw0b1wzWXaNirCipo4Ab5qLmlpIK7nIuIVmA8pYrfuK/rgxC9l3kzgx7tFG8Py6rHWqvfp1r0x1QXl4EKxOR+OiGSHMqaZGCyr+8Kon3tP4D0wvOMJa8bvJeh2Y5tRFJTO/ULj/sNO/wCy+j5oIcwvmWOVD6hWH88XEBwzWG2SWF12ktPRklbjf2fcPKtIQcuBuXV6UfR7UD5Vih9PHa+i16XblcHBgOPoIufCxVP8ay8McpXLytMg/GU0/lubHvQ+WEXAA803XtaSSZ8YdM3CeF7/AMeKg4imVhGBAN1mBC8wIWYELMCFmBC9wIX1FWNgi6+SrTwhhf5Zl7qWIrcDDAFhZRWY6hDOJ5BCUagBqpyAASGVlG/szA/r2wIVR8ZyzrncwCXKroBZidbFdSoegu0C+5q++/WqmujzDhvF/wAdihcMZc2CqkB1ZgO5HcEjrVb+hrAUuzFG5cuY5zp2XRKm58wB9SBV+WxYsdgOprFMUDYxl4p8zGXMpr+xPNSO+Z6mIBbJ/fJOw2F7Wb9x7YtXFajvWKZZhHqugXXqteJRyB4uEEWW2LFxcZpKwhVTlmQVjG3UWfNiNSzGlAsmiaH0BOEGTvxZKeEL5s+17m1c9mv2LaoU2U0RZArodxRLdf3sbzScABVBGaVOXsp4uYSMiw1/lRP8sQe7C0lXU8fKSBvFcctw9jP4JG4cq3tpPm/gcdc4Bt1yKIySBgTzybwArxkIVoRW9dhYoD9T+WKXvvGOlNxxhtQ62gv6Ll9onLLDNv4a7FWbbvpph/wMF/wYIn5WKnUwco4PG8HvCMckcAGZ4PKrLZ1l099OxA+f8axyY2Nwq6SxGF2hSLwXgpfOCGrC6mN/ugEg/Xb88TdJ/TxKttPao5J3G3og+ay5VnFfCxX6gn+mLQbhLOaWkjgp/LxBYq3Q0wG+5F9fzxXM4tjJC0NkRMlq2Mfob+RV+rzbkuHwIuWHiylFtQ3lUkAnU3Wwb23PY1ikzsYObmVqM2RVVkhMvNaCczqeoffzSNxTjGc4jKFNyt1WNdkQdNVdhvVmycU86XN5yWlLJTbKbycDbvPHhxJ+wXr8j8QosEjOzkLvflOwvVsWG/TbbEsDOBWd/rVYHXLmnXK3vVMX2ZSZeLMmDM5fTmr/AGbsbF77CwALo01Wemx2xKEMa+x36H7daltGpqKum5RhsG/Wz733tPgrK49y/FmK1xRt6kqNX0bqPzw06NrvqC8/BWTwf23kduXdolviX2WZV94XkiNbb61/Jt/+LFDqRh0yWvB8SVTP7gDh3Hwy8Ep5/wCy7NoLjMco9L0t+R8v/Fil1K8aZrZg+JKZ+UgLfEeGfglXiPBMxB/roZEHqVNf73Q/nihzHN1C2IK2nn/tvB7c+7VQMRTK8wIXuBC+osbK+SrMCFhxxxsELVDiqJ7narpCyRAwIPQiji5cVZ81Z0zZpo7Nx0gbSaJB3ratQJII9bGJbknNzn2SZxvkg5aXySWkjBIp4vJp3DFdttV+bqdtW/YcCJ5HxAWz3L3ivCcw8RBcyyAAeJ5SSLGrUKBJAF9dyBuMcXY5QDmLK6uVcjl4crEuWH7IqCG/E19WYncse99OnbAmwbonIl4Wng5RSa6y9RaxZDFgFlwm62xauLhOuMqtiN7q1hS7zbwmCeBhmIGnAGyIPOT6KbFH3JGFYDI13NNlM2K+VeMQ6Z5U0NHpkddDG2WmI0k9yOhPtjebolynzkvgbfecrII2cGGyFrbSU1dSBel+ljvWFS7EHN6VrBvIuY//AAv2plyfL0M/GDLAwdDGrOnwujrsysjUyklFO431HHZLloAVdM9rHPecjaw7U5DgqJm2nHV00n2ILH/3n8sUOOgVse8jfZbZ7hSyyoxG2gqfqCv5UzfpgF75K0PAbnqDcLrypwMZWBYx1tiR6FmLH+OLSSdUs8NDjh0Q5eT4YMw2bZlRQsiksQF0sVKkk7DSQw+R9sda0hpah8rXSNk3gC/Yqz5o4CBk3lVSTLmAytpoG9CqBfUbtuNtzv0wRuthvwROwOx4eII8vukbKKYswQAWKswodTVg4vfZzFVQPfDVNc1uIg6DfkU88L4XNmHCQxs7HsB0/vHoo9ycZgYS7C3NfQZK2KKISynCOnXu3q2eR+U4ky8vXxHchnoX5CVA3207E1/aPfDkTMTbHcvC19WX1Bl/dY+AsukiywyiCDNM82reN4gV0EGirFd9Ox+I/KscLy12EZngqwwPZjcMLeOufvRKfN+VePOZYyENN4otl/vIRtQH8MUPuJM+IW1sstdE+37HK49fT1PbGmvKLUpuSTt0rav64ELoBgQvKvqPpgQgPF+UMnPu+XTV6p5CfmVq/r6YqdCx2oT8G06uD6JDbgcx3FK/E/smibeCd09nAYfmKI/XFDqQfpK2IPiaVuUrAerL1+yXJPstzgJAaEjsdTf/ABxUaWToWkPiWltm13cPVXUTWNFeGQzOcdijNE+b07/kLI+oGJBpOii54bquXBeOCYsCNJBoDa/Ymieouvkem1xPBdabi6LSyBRbEAep99h+uOZBdQPj3HNEbeHZNWWAI0jp3/j0H1GONc0m11yZr2tvZCeTeC6yMy90d0vv6H2UdvU0e28yUvDH+ort9obuyJEsashYMzNRqrqlB1/UDY19IlzW6lSnD3Ns0XSpBnBCtO5NeqOPoNr/ADJOIGaPiqG00/7fJOHIfGlzCSqgbTGwGooUFm7UBgCaIu+nmxMEHMJuNrmizkwZrPKmx3b90df+WOqa0y+fBUtIUSr/ABDYDuT0H59vpgQs4TxWHMxiWCRZIySAynawaP64EKYRiLmg6oXHMwkqQjaWPRquvpYxWIWA3su3K+bucuSHh4nHbyZiKaQF5mAvUWpw1bCydroG9rrHXPAabblfFFeRoIyKfEybhjlIpBBFDEsuazNC0QitCWDRbw2JYjYAbE4qhiDrudvTFVUubhY3UCyVOFvluJZzw8nBnWdFZvvRzIV1UN8QV/LVkbWD06VsyGMAsAkXSPcbuNyrA4BmuKQTHLZtRmoxRScDSzLv1Pw6wQBpbSd7tsUyjCRYaq+AYwSTaydZsr5bHUC6rf5fPAY0NlzsVWnNvPmbEnhZWKCFQCzTzEsUQbeIy1pTfYL5yegF7YInNkzA0XaiJ8OTjruCGcr8ObiZeaLPzzywsP2mZy1xAkf9muuk232o77jfFj4g/eexVRVDotGg9Yuj2UU5gPlc2mibLMrED4XAJKSKT1Vit/QjqDhN8bmG3vRaUdQ2XPja47QVSnD+HO+ddVIBEhBJFiyxFH0779qOL3kcmBa913ZzHfMulxYcFyTr2dua+heX89FlMpJHARmZIroRQshdtxTEKbIOxO5FYnG3C2wVFdK6pnD382/E3t6DoQ/gfNAjnky2aVsv94JaPUCoUt+AEgGwSew6ir3qpoc1xvofBEwYQ3Ab4d/H3qL7kYj4Z93PiPPGig3qXVqPtRYqbHXY/wA8VCMRnET5qZmMwwhpPXa3f/CUZZ1z3FUWRtC6taVuW0bhTVgbBiSaxFoxygu35rWjBpaB72C5+k7rA6npz0srYjX4bNkD+m+NFeVUbNZ1MupaeRUjG5kkYKBZ6Ek18sCF7kuLwTGopopD6I6t/A45cXspmJ4biINuO5TcdUFzVfMTXsN+o6/xwIW5wIXuBC1kQMKOBCrDmThBjdo1tVcNpKbE7kH5nc7Ysacznr5/n7Kh7bHTRD+CcZdWpSPEChdwSGBBFbC9UbDVoJLVZvpjjzldSaM8k7cT4k+ZCJlxqAJZ2UjT5bBrezuRVX+mKnNxCyvY7C69lK4Xy4obxJmEtqAFI8gHrR+I+59T64iyPDqpPkLupS+K8VEdpHRcbey2Nh86qh7jEJpsAy1XGMxJRz2cUEtI9HrvZPp0BvqdJrsepxnPLn6pkADRBDxNp3WCBCS/lAa1sdxZGwG5pR0HxDDEEDTmTfqVb3lu5NnD8o+UyxVmVHvVM6EUoFnQtirqzfaySWNW+AAFQSSoGU4NPO5mdjBC1AKtiQjsztdiyb0iiNXmP4R1RTAOToQNpMwG/e8eQ7/IsR9MC6hOYkzHDmLELNG580pAVgRW8mkAMKsawLXawygsABcJKbMjxSOULpaifwmr2Fn57emBdUnMA6G0/FRr51t+uOFdFr5qq48l+0Z3BZg4JB73un5Mo/LGa02dhO/JbsxxRtc3dnZHuKcJaThucSMFp54bodWpANI9zRof2sOwu5tlkzss+5VC8q8Qn4fmvGgnjjU2jtJvSk7h4vjLKQDQHUbWMW3XOR/UCLdYv3a3X0RyhLNFwyA5ss0/hs7lviGoswB9CAQPpiD3hozUYoy82CINzDEuXWZmBsJsL+JqFfmcdJAF1xrC52EapS+3PIs/CyY9gs0ZkNfg3G/oAzKTjo0XLYnZqpuQuMcQgV8llysa5lwAWRixY0p8Nl7ld76ALdjrjt10xPaLkK/eZVEOufvo0X7bt+jb/XFU5yCspWXLuq6q3lnhMSl5RamZlYzG1dS5BARtgqGTykdSrnViLX3dhGivfHhZjP1E3VjxSjJ6zE6vl1jZlQEEhgLAHoCAfnhxzm4L8PJZeFwkz3+aTc/LJnR4eaIZXbUy6VCjajVgstdjqNUMefk2g9zgSQB73/jryWvTwsYSCDnqheY5YhjcLNPNMg2CPISo+g+Ku9kgYulqHMNwPXvVhjY1mZPQL5ddvVM/D+AZWdjLlnfLyx6W2OoqRYBG+pkYHbfrYIvYPxGOoYHtyPcQqGV00Di1/OaRYjcR703hFM1zLmcmpknCZiIEAMgIf36AKCALKsF2JpjRxN2NmZzC7EymqThZdrj2i+4cRfjc9QVFfaBzFmOJZuRzr8FGKxR9kCg9gSNZAJJ39LoDE7hJOjc1xaRmMu5C+EiXL5pVtkNKTRF7qGDA7V1BFb9t8VSgOYStDZkj4qprbXByLeIt05FfVHKnE2lysLyAhii6iSDqOkbggm76119aOJxkloJS9fE2Koe1mlzbo6M+GiMxjb57/nviaUWGQAgdzdfTAhaMHvYgD5X/ADwIXXAhL/MkS0oNsdYZQKtSSd/dSb2r5nAdFyyrRspeaR1covVtTUV1Fiyg2BsD7Up77YlquaBMHCeK/tlCvphSl1AUQPMBdfgUFQboaVB/CbhcXspC9s08cLmqWaIyamQg7kXRF9B2Fgfl62eoSzzVwQmRtRPhyGwRTb9wQVPfp7UMI1ALXY9Qr4zcWQUMBlZcsB+0R/EZh+JaFDbsLqvYHviDpWmKym1pD7qPwnJyrAczF1eUQr2NEbtYG3n0i6vYnF9MywxcVCofnZMGczoE0MGYJUggaNJYSNWoEMpa7aj5gLAr1tpL3ThFmYnXSCCCKI/rXTAuoKvOmVVjG0llSVLCtO3fc7+9A73gQuU2ZfPoRGlRH97+LEbf4RZF7j0EKB9muXSpwY/Dky8piCA+VUKKykL0BKtuTZ671gRdPOBCX+ZsmFjeRa9W9vcnsO9nYd6FkUTQ4sxqmYJ8HNdohfCeIjMZcMhKtbAlDurBiDR6EX06givXFIuAE0QC4heZfLSNKJJMtk5pF+HMeGFk+oIPm9wfoMS5Z+4Kr5eMfU4joRHjWaYRNdGRgQB2/wDrEJXc3PUqyBgxi2gQ3hXL0E2XVwoMkUgKOfWNlJHXodNfX2x2niaW4rLtVUSMdgBysLph4hM/hHw41l1CtLHysDsQdj77VhhznDQXSjGNcbE2QXhHCo4HL5bh0GXkYUX2FDvQVbr2FXjgkcf096DC0fqHYuXOWeLosI3LtpIAO9g2AO+1j5n2OKJnE6eynKWNrcz7CTuZs6sjRxIbji3JFeaStNehVASO9lm9AcRPMbhGu9aNLTmZ3LP03evouGWmRFoq7Ld0p3F9d139uuORzvbop1OzY5s3I9y3lopyzNCVi6Iwkl1H16sRQ9a64rdDC76mhZ80HJZMdcolm+Wcs1lZJR3CHSUuiLPlB7+vYY5yEIGRN0uWyuPOQvhURgLx0SST8JBtACSNxsdRNLvdgdji+lkELXXzKqnpXPcLHJEeOZtVhjrzxu1Mb3CFGRrU9gWBO3Y4uFSX5HepxUbWEkajz6En8r8vpNAjroOmcBkPUtpKjp+FlduvtilpdhvqdE/XRtZUuZazfq7135p5eEHgB1D5hkMEap3ATSGaz2sb/LHZSQLN3rmzI2ySiR/0szJ6B66Jn4uJclw7LQwOgnYqC56rsWkZQRuQLUWOpF4YaCxgGpSNVKKmpfJoCe4eKUuM8VaIJLl+Iz5hlYaxIQNBO62q0CpptmB6CjiExODENQmtkMY+pELwC19x0jIkEHUdiuXhuZ8WGKWq1xq3y1KDi9puAVlzR8nI5nAkdxWTZvSSKH546q1JwIWk0eoEEkX3H+f47YEKqeOctSZdmZ3ZxrLrJtqZWPm1DpqUnr1NrXoIOY0g3XcRuuWXOkeQALddNirEEqR3HY9+g74sEeFpAOfFQLrm6OcsZlMopLRnby7aNeg2ysdTC/LoveyRdG9uXyUgE65lY8xGVBBvp7Ed/wA8Rc0OFiug2N1W3EY6nZTfiAaR0OmupN7Bbod7v2OMhzSzIpwHEMkW5Q4woyhyz+V49RDbU3mLVt0O9dwfXD0M7cmHJUyRn6giedotlpv3XAPSyQGVf951H54bGqoOil8QiGZRXYmGO7ugHOx2U9fe+m219R0LhSRm+Cy5zMgwqZIkbRqaTUqg71rNlgB1G5FL3NAQrWhiVFVV2VQAPYAUP0xxdStyT5p8/IPhM6qD6lEAb8iax0rgTRBmFe9JDAEgkbix1F+oO3tji6hvMHMmXya6pno1aoN3b5D+Zoe+K3yNZqnKSgnq3YYh1ncOs+yqsh56j+9Fhl1hgY+YR/ED2kIFAmqBAFkAbnSMJmfG7MWXo3fD5hgux2J+8bj1dPmrO4ewZQ4cMrCwVogg9xt/XDDQF5yS97LfM5KKQUHGr1sX/n2xx8bXi10RySRm9lE5a4JJlrBmJj1MVQbjf5jbfehjsUbm6lTqp45BzW58UZmyw3Kkqx7r3+Y6HFpHBKNdxzQDjXFlhQmSU0PQAE+woXihzzonI4b52VVZ3i0mYdpX1opBCIGYeSx8VfEWPXsQAPW6i6wyW1BQgZzDMbuHX0+SkZbhrl4UbyiQ0rrRFVdfMV0/pisWcrJKoYbt3LfiHCMxDMsdaw17rtsO5HYXQvpuLIxwMLr5eiiNoR4QXW+/d761wbmp8ldFQDs4cbA9RS7ebT2rvuDscWNje4HJKVb6e4Jd3apt5R4kucUv94WZuojR6Yf3o1I2/wAP1xGOGUC7/BKyy05NovH8ou2RhVrKmNuuxZf0FA444NB51wpguIysQonNPEcvlcjmGSg7o1lzd3t8979MXMLNG6lUHlA7G/Rqr3kfj8/hyCMOJIdxEx0KQzAgnqQx63vQU+uOyDkgBu8Vc+o+dkdLbncN1tyc/wDq3mswVziyATKQUB71+6CSNPUAE77ktvZm2JzgHdoXIq6KDFEQSDkeHr2juWnHOa3R8u2ayx1RylHdQdGhgQbU7qwOk6T1AJBPTAWl/wBQzCqkbFDnE64duOo7dCO7pCEce4vHOkWWikifVMqtNGbXTeyBupVdVnsLHU3VD8QaGlaWy2sdK6cXOEEgcSFcWRyiRRpEgpEUKo67AV1w+AGiwXnZJHSvL3anMr0ZZW3PU+5+n6Y6oLsxxXI/CLroF1inBG7ELoKhcayXjRMorVR030uiKO42IJHXvixcVVTZtYJfu8SyTzp1SKmZB00u1+GjDvWwoCyRWJZ2UcrrzI5fMJOkv3eMSbGMO5825DKbXalZhqs/EMcsu3Tfk+KrPUUivlZx5wB0YLfmAUlXXfcobFi6xxdUabJFp2zM5ijSirsxB1aQFDAMKBBBFe930GIGNpNyF3GbWCEyDLmUyxS1lljMmtfMTpOlkX+3ewB7bVtss+lDn33K9k9mWKxuL65Bs4jmhVtflqNk07u1UjKarffUas1hnO6qyspmT44ubmGXacRlNnVvLIQK3ROwb5kqOu9VNQT7lWhjRUjKhVFKqm9vkNz88CEqc3c6KimDLEyZh/KqINRBPc6bFj93c+oAx1cJUXgHCJIcon/SMqZfLqLOXRviYnUTNJ8Tktf7NKUjY6xtiLnBouVbDDJK4MjBJ4BBuZPtNNeFkU0IBQkKjoNvInRR6X+QwlJVE5M716ug+HALPqTf/Efc+neq7mmeVyzMzux3JJLE/wAScKHM3K9Q1rImWaAAOwBOfL32czSBZMzcMZI8v4yD6g/B9d/bDMdM52bsh4rz9f8AEMUV2Qc53H9P57O9M/MWZi4asKZXc+IqSRFiVAZXOonfRIWA77gnY1YaexrGZbl5Vs8lRPd5zd73LbhnFMtMwaLwY5t/JIqq59aP4v8ACT9MUjMc2yakBYbSgolJkupaGNfVtTL/AOlhgz3gLmJu5zil/iPNMGVYpl2klZiqFRIzIrMwA3djp3PQEn2wDNwDd/vRQdkwueL296oLkp1OdA4rq0Mf2IU3E1H8QHmrcXff2x18XJu5+nvX3ZO0k/LU5NJ/cH1X1A/w3d/O4Jo+0Th8EZjmIItaYKOioVIb0VR8J/vD0x2ojuMkps+V5u0nLXM7/ut8pw3LZkfeVKJrCHxElKo1A0dA00zA76rqh164HOxNsciPeSXZzH3bmDu9Vrmck0eWzLQ+H4+YsKxlL69PlF9kUfiomz6E4rdMIof6hsOjO6JLGa7B35WVdZfkPzPPn3EsrWdK/DsPaiaqqG2EH7Rc8hkAsOJXOSzLn6oXxnkfU+rIZbMAg9XIWPv5l1sJLB3B6dMNQVbmj+s4dl7+GSpewH6QthxDjWT0pK7SRAqD4tSqpboNR86+vlYfPDeOKVmPUKymjkdM2NhzJsuv2o56Rcnk1YRocyHlcIpBKgjw7JYmjZb516YKeNoAfbNMbSOCZ0LXEgZdZ36dKL/ZpzCJotMlF1XT5nBZtIWjRrStUu212TuSSpWyOZic833jLIbrZfzmqqNwYCG5KxuV+MyeIYZomjU/6uQkUx3JTr6An8/niezqxszQzFdw8krM0g3slv7ReY0TwZnSRFfUjFQpJAYabB70zMO6364emD2/Ra/ToiJ2OLO9gffko/L/ADFlJ2WIRxzB+tovXSW/Nt9qG974WpcZ5kjQrp6l7SHxOItwRCTjf3PM5ZopWOTmWjHqLLHdDy3dUSDV774nLeJ4totOjY2vgka8f1RmDvy1BVlNrGy6aHS7wwsO671jhF0LMAFkJP8AtQ5gkyuUCwH/AEjMOIovUFttX0sC+2oYkFFyl8lcqxZOBRWqRvM7ncsx/Eb7n9OgwEroC48T4b4edimB8rv09DQ1H60P1wbkWzRPmThiSx22zDcEdb/s/wBqu3cWp2OOLqXeCcNymfULOheXKv51ZnosRsWs/tFNahd9cCEU43wBkjLZEKkgoiOyqtuNtiK27Gx8uuDVGiXkymaZiJj4TSV+yVlLOxqi2kaVUBeoN7HvvgAXCSjknA8nHlwucjia3ZwpXUQx/DH1e6/d3wLqBzcpPOCsSvk8v3aWRnkYe0ZYiNfmb+XTHbrlrnJQJuZcjwxWjyCCaY7NMxsH5t1YX+FaXCklUBk3PyXoqD4emls6fmt4fqPp29yQuM8anzT655C57DsvsANhhJzy43cV7Clo4aZuGJtvM9ZRXljkrM5ymVfDi/2jg0f7o6t9NvfE44XP004pOv2xT0nNJxO4D7nd59CtjlrlCDJgFE1S35pX61/Z7L8hv64fjhazTVeMrtq1FWbONm8Bp+e1e868xrlI4r2aaQRq1WE2JZzfUhb2xblvWe1pN7fylfmaKISwwoNQZw5JNk+RyXY9yWFX3vFdSQIy33qraDE+oDxu9Em818DMTgVqRt1B3HuN9rGExcL0rHiVtjqFxynjOyIJJ2BNKniuQL7AXVe2KXzPcbBS+SgjGO3onKXlxMtlGchWmtGAJpRpdXKg71sptqPy7FiBvJkOOqyKuQzgsbkEicV42szxy9EVwkdnrVmx/eYNXqNOGau8jQRuVuw3R0pdyhtiuL7s9OzJXE3Na5nQmVgabxPxONKCgCSSeukkA+/TEg/Fos59IYi4SEC3akziHL8+UeMLmfCll1aWjWwzDfS8RLB09Gryiha7A0yNLMzn73K7loZQA0FpHb76VM4dBmRB42ZlOYBJMrLs0RU1ugAUR6RZCgVvsbsq1dM+YNcy2V8t2a5eMEt0I8eP8Inmsv8AsywawUP4RuCMefa+zwwjO6mW5XC3UVYsmh6YuLxuVQCXOcBJ92eiPDacau26w2Pp5b+dY26b/ZX6/NM7MJG0WcPX+Vx4rwSHNplGYL4seXyyI7LqCnYi16Otv8J64hLUujAtoGi496K6rgYXTOcM8brd6XV5Sly8zJmMqs8ZseLlPI+k/hMakAiyD8JO1eYGsQdWNfHiY7Cf8tL9ZWQGEGx8Eb4By7DGZJo81mRoQKI3YxU7+VQ+2pTqo7BTvsOoLFJM9+JzmgW0Izv2qQjDnhuZ49W9GM7w85zKQSnQ1bRJKgKeZSxBAo35R5uo6+2OTzOsXOOQ4aq9zGMYGNGufvvSlks7JHLr/wCjzE0ZI8VdkBIKdSACtEfCTdDFsHNcCH3HBKkY+bbej3Bcss3D5Y5KVXLmJ/TQSwu+gvUvyOKbl98W+9l6aYtoqpro/wBNsQ43Fj27058sc5xvlYWlJ8TTTbjcqSt9e9X9cNRTAsF1mV+y3sqHtj0vl25pxwwsdZgQq9+0uEHO8JLfD47j/FpBUfVgP90Y6FwqwV6Y4upU4vk85JxCIqB92QWG8pCkgaiRYJbahtQBHWzQuJmhywU3uzfvNuf+Q9hQwLqUeXaTi+dRQfPFEzGtrQlQL9aPT3wBB1Tfmsyka6nYKvqf4D1PsMCEIbOzZgXlgsa3XjSCzXcovc+lmvXAhBuM8dyXDzqcnMZqupIaT5FukY9hW3Y4pknazLetOh2TUVebRZv7jp2cVWfM3OWZzhIdtEXaJNl/xd2Pz29hhGSZz9dOC9pQ7Jp6TNou7iftwUDgnAp82+iCMt6t0Vfmx2Hy64gxjnmzQmaqtgpW4pXW6N56grR5c+zqGCnm0zyjemH7NfkPxH5/kMPR0zW5uzK8dX7fmnu2LmN8T27uxPy+3TDKwEM47xiDKRmbMS+HGooWfiPooG7NtsBgQqH+0nmmbOZvLqQRBRZIV8zLqBXW5HV6N7bLuATuTN8ZFgu007MeI6DJD+XOK5mOaXxIxLHAttKzECJXIN2A16iFA2PwgbKNlJYeUGtk82c08hFgR655K4+DJHxDLp4ikLJHqAYUymrB9iMVMGI2KvkldGA9mWi68K5RTKANfiSG7eqoegFmvng5ENzQ6ufPkchwVU/aVxiSbNT5dpV8KJFMESAnx3fSKOlrYhi2w28g2PdiIC10lO5wOE6KfmfsxzYOWkGh1iCM2WrUQAQabenYiwQLrtfXE7EC6m6Rk7gwnCALC/3TVPmYsnPHJBb5UrJriFhoC9augtl1iyhBZfNVilESQDkpNgldG64yuM9dL6cQhed49G0qSHMOr0p1RnUrAGyLDfASD1BsH3xlbREzpmvjaCALi+43P44KmENa0tce7gg/LvHhNndMcrSCUOsiClAW1tvMx1eTV5QoFnrsbbpWvju6QWy4/b7omPLO5qOcT4IZAVWWaIA6YykrDy2KsXpJArf32rGTXT/LzYw0EHiBqOnuTwiDxa9j0IInCOLZR9cOYGbj7pKxsj/EevuG+mOM2hQzts9uA8QPRUOglacjdFs5x1J8nPHMjZfMCUHRIpKn9npoSUEOzeoI61jYgYPlrMOIZ59pU6KUMrGl3EeqI8IyGgZRXI2CsQa3uMsB9G0j6YRkYS146Fo107DjdxJA/wDr0CIcUadS7QZWGaq8pYxnuTvTAnYddPXGYY2vbgc8jPXXT30rIuQbgJcy/M+YnjzXjZY5YxgsqGzr0IQVOoAafOrWu/fteNulp200OFrsV879wVtK0ySAkbwPv9kV5fyKy8JywbcDw3G9dEet+xF3eCUlrXdYUZrHDbTNecTiJy0cYBYsyLZ3FhSQSe9EAnvtjtOBjPal2GzwTxW2SyHjkZDKsRDCKnm9LNkD/vGN/wB0bdjQyMvOFug995Xo5ZhEDV1Au530t9egeKsbh3DIoYkijjVUUUBQ/U9yTuT3ONBrQ0WC81NPJM8yPNyVMxJVLMCEs/aFwV8zlQYQDPBIk8QPd4zen6ix86wBCncrceizkCSxHqN1PxKRsVYfvKdj+fQjAhGMCFwzubWJSzEAAE7n0/lgQkvljNhHnzTKTNmnAjSvMI0FLfcFt209enzwWRdT+MPBEPH4hIB+7Dd37BRd9rA29ScRfI1guUxS0c1S/DE2/kOspC5m+0iaYGPLAwRdLHxkfMbKPZfzwhJUudk3IeK9jQfD8MPOm5zuH6R69vckzLZd5XCIrO7HYAEk4oAJNgt2SSOFmJ5AA7FZHLH2YdJM61ekKH9GYfwX88Nx0u9/cvLV/wAR6sph/wCx+w9e5WVk8rHGnhQqsartSgAAn+J7nDgAAsF5WSR8rsbySeJUhRt6f5646oJc5g5l8MTJlwkssKB5ATtGpvcgbuRVlARQG5FrfCVbFHjcATYHK6UeFcAl4k5kzDsU6F2ok99KDoo+QrvuetQBfmVtSyQ0TcDAC48fv6KRxrknKBly2Tj0SNpEzLvpQmiWJ3DVdAEdOmHY3FjCvMTgSyjjr0dyV+eORJ4vFkjzOmGXw1mj06VYBtvhN0CQaG/xHAWcq7m6rgl5Jox5gZX6Ey8ncYnjEZmykyIxoONLgdRuEJKjtZHpjMaOTcVuvc2aMbimDmHjch1wx5Zz5DcjEKgBXqDvdf5GCWU6AKNPTgWc53YlLkzloPOuclitoFqOyKDX8X9oqLr0Jvc1U6Qc08FDaLgXjirB4VmmM8qN+7GwPswIr6Ff1w85tmgrJa8l5C949y+mY8w8sn71dfZh3+fUfpihzQVpU1W+A8RwVa5Tgk+RnkdNKyE3JEQP2yi9JgaqL2QDGSLJBsWcVPYXC28K4luIyMF2nXiOvh5FSOK/aRk4T4cy6pPxKEcMh9GV1FMO41YpEchFiFHlYwbtPhmpmZzNHSo0rrDMaoDttexv8qHtWMeoLJI8JzvoPfQm3vbYEKdFKLrWK+gxlOgaB9KjjJ3odxKJxkJpRJFXiu3n1EgBtI2BAFrt071j19G0R0zWDh+Ugy7qkE6XU3iGeyaSxJmJY0dI0KK8gXrfUE7igBvtv6jClUJeSPJj6rA9WvorJnNc4B24k9unqifCOIxnXp6FuxDdlHUfLGK6Mkgfhcukv7RJ3otGHOnxVYBWIbXRA9jpJ+YX6jep2kwtafeaboHtY5zzuz6cmuIt22THDmI4uHqVHkUHSCrDZUc9Ctjb1AxKQB5Nt5SLiQxvQEp5bMSSlFCanZehs1ZNeoHT0w657IGZDPgFiw0stdOQDZo1J8fwsjzOY4XOFXaWwXQG0kDHYEdmHY9d8LOfhGNuRvYjivV7PbJUyfKT2cwNu1w1ZbLfuPBXYB8xhxYq2dqxVLKGC66BdchNhJlbc2KmWLsDjQabi6rSTxrkZxM+Z4dOctM51SRmzDI3qQPgY72y+p23NyQs++cTiQ+OIFr8auWVvkCQ9+2O2XLqL/0dNOvi5uQRwruS50j222J+bH5HASGi5Uo43yODWi5O4IHxfn2KC04eltVGeQb1/YU9B8wB7HrhKSq3M716qg+GybPqTb/Efc+nekDO5ySZy8rs7nqzGz/9e2EySTcr1cUUcLMLAAOhN3K/2cz5inmuCI77jzsPZe3zb8ji+Onc7M5BYlft+GC7Yuc7wHbv7O9WzwHl/L5RNMEYUkbsd3b5t1+nTDzI2sHNXjqutnqnYpXX6Nw6giLp0qut/wCffE0qtItyW7dAPrufz/hgQh3NHEGhy0jRFfGOlItXTxJGCR3XbWwwIShy5kHlrJBy8WXZhmJzGUeRixZo99yC9sW7+m1tDU2T7S2FvKWzP0jXt97048RzHgxiKBR4hGmNewJ7n2HxH+pxcxo1OizJpHG9tSvMtFFkoGaSTYW0krkWx6liTsPl0A9sRkkublEceAW3quuOJPn2M7losogJjjUESSLW7G90DC6/H0rScYlZt1sbuQg1ORduHr5K5lGHOxv0G5WRwhEWFQtFQKHfYAV89saDDlmrpRZyR+Y+NMxEdhVZdTEdxbbewoX74We8nJakUTW5nctV43nMrA6NCk8JjJVoLEiaga1xknV/eU9vhxRQ7apnuDH803tnoe31WXUwvOJwzTLyxnY5mSWNgytCqkj1QmwfQi6o7jHoCQWZLPaCH58E0YpTCAcyJ47Jlk2YnW0neID8S+jk7D5nrixrAWlzuxQE72SAM7er8qtObOWYc1OrZgKMwsnhT6CwdlIVEzHcfF4a0BXnJPsjUyPZE57NRn18U9JE24I+k6enYnGFFoHR232GPLOdd1gmQMrrrI8YGy/Sq/jit1xmpBL3NfDRNCFRFJZl+EsD1HdNxh7ZjnCoAJ1BUZA3CSURKCXMCco2oKoAZBdabK+oILA777ViW1pHGUQg5Wz67+WSqGHAHBTs9xTwiv7CSQEWHVowgHqXd1AH64VioHvzJt33UDIAlfOZuHNLmpAaQaWd01lSF0hlVgAK8pBYgqbK+pHoaSJzIcB1zRI8mMHd77Ss5g44XycDhdKzPMSCTRXarA3Nq11W+LYY2sGHWx8VTM18sYIyuO66m8nZfKmBp3rxhYKaiuoaVYCmItShU36N8xib8JzcimjdE0MblfVLrKJ+IQoWdozLGpaQEagoBJBoeU+YL6gA3uMUvabtB3nNbezXta2ombq1uEdpKvPDy88tJlsYUqoy9uSmw2KjqhxlsgeXKwuClKMbkbcLbKkr04muKu+ZecMplpWeO81megLOTHHXpXlB63oFnoT0wvJUtbk3MrdoNgz1FnSc1vTqeoeviq149zBmM2+qeQn0UbKvyXp9evvhF73P+pexpKCClbaJvWd56z7Clctco5nOG410x3vK2y+9d2PsPrWOxxOk0VNdtWnoxZ5u79o17eHarc5X5Gy2Tpq8SX/aOBsf7I6L89z74fjgazPUrxlftioq+aThbwH34+XQmcEYuWUuU01AtvQO+3X8+3vgQtZH1LtRvaj199vUDfAhbJGRY2oAV/8AWBCXueykeUDy+ZEmgLbAmvFTp0713FVY3rAVJn1KBy3xZYeHpJMQksq+M+5J/a2yjzEsz6aX1sYnHGSqqipvrusEa5ZJeL7xIpRnLUrVaKCQB8yBqP8AewPdfIaKMbbC51SHzBzLHm806fHHl2GmL8MjhwGZvUIQSF7lC24CVibUllw8mw2Bvd28ZbuvS/TZNxBupXHPcSzD+GQjLHoNzIyldZcqnl3IfaqBNeIR2Feegp6eMuubm/0m97Wuc+HT0JhxcfVHuROMxtDJEkgkWNDoaiAQoFgX+6SB/dZOpvHpaaV7mnlBZ3Do3H16R1KGTrAZpX4g4YsW2tQvyGmjX6n8hit7i3Pu6/fgtGRwZHfitMpx2MvLNFJFQWViC2kMEClVtVI2BNnU1EjpqrGNLRuwNjeD+kZZ2ve5zI14WGXGyQEguSOlceC8yLDxCKS1RXAjnAdSryFDT+U0CvlUnvrH7uN3ZbHxtLTctJOHIiw4Z9vspWZwOe9XHl+MQSAmOWN6H4HB/gca2E3VJeAFzy6LCkkzGyRqY+gAuv8APriRu4hoUAAxpcUgZhGkSRppZEXMZZ3cIAdRV6jB8rNpAYfDR2G/XEKljRIWjSyapC6WkDna38Dn9kNzfP0GXBWRZGeMqp073ahgQSR+E73jzcez3PIcDr/CbxkMxWyFh2n+FL5Y4y2fDziHwor0qX3aQjrVbKoO3U2b6ViuthbA217lETi8ojzDEfuz0aNpR9DrUA9D0u+nbCmyyRUsJ6fIpp9rFTchwzxIQspNkFWIY1fwkj8tr9sM1t/my63uwSlxhAGlgq8+zblyO54MzEspiY/GuoKQ7KaDWBdXizbFVM0NfC4gXF7dIunXUjGUcUhGbsX499Kc+ZRHDHuiCHSoZTpA0o42HT8LEUD332umdkyHCceaTwlzCGa7vfZvUWTNQnSAoLF1cMsgUJIt12ILHURsu9D2ONauqYacBwFydw+/BZ1MyWS7XHIbz9l2zmWSCZQT4aVBEyhiQQhtaBqySa63Xr0wq155YDctR2FtPi37lzkjizrZiFYFjVZigmVBS2Wu+gLHqAOmkEk3hmZzNG57jwUqZtVT4ZHnDcYmi+Z6+F/EIO/OueyROVdlLQnTbLqNdtz1FVXtWFeXfHzTuXo27Jo6wCoblizyyz35daurGivELKxzCEIDzJzdlsmKkbVJW0absfn+6Pc/riuSZrNVoUWzKirPMGXE6fnsVR80c85nOWt+FCf+zQ9R/abq3y2HthGSdz+gL2dBsanpbO+p3E/YbvNBOE8JmzL+HBGzt3roPcnoB88VtaXGzQn6mqip2Y5XWHn1DerU5X+zKKKnzZEr/uD/AFY+fd/rQ9jhyOlAzdn5LyFf8Qyy3ZBzRx3n08+lP6IAAAAANgB0rDa86SSblYUB6gdK+mBcWmoDZQO/+fzwIWkEbBfMb7n1wIWuXToVqie43rv9f6YEKSe3+f8AO+BCWPtOdBwzMF3CABaYi6bWunbv5qwA2RYHIpOyspikyqKwkYQrLCrgeZRptAT+IAgj02w6HNcyyznMeyQm+9Rm4k/3cSyeI0TR/s5BflI2KsOxDAqRsbB2xwYcHN1UnY+U5+iEPykjyQ6ISy/d0tizV5qBIOr4qDnb98k9Rjxz9pyRsPKPzubZDp6OPktZsDSeaENzXKUuWKNKztGG1qq3pDdfNXVg3fvtv2G1szaFFXOwusH8Msx0eiza5tRTjmi448PREeEcRjhJEWlDuSoAHUMLI9xY/P0GHq+jBtJCBibu4tOo+46QqaGsc139S9jv6VmZ4rD4KpKNU0illF6dC18ZK/i81gfI7UKxoqSerq7NOGNup1vxAutWtrBFFe2I7vygsPCRmGLAvK7BSPLa0D+6gA01pAvppGNxzKKjZm8ADifZzWMKmomNsB7Ap/CPs6l1uJNOlo9Ox0lCTYpfNQFBg3WweuMmXb+z4784u6gbeNgtBtNUOAsLZ7ymflSZ3yallPiZdwRIF66H0zKfWvPV9RpNY12OD2B4OoVDhhcW20TAssk8HgxEt4rlms7hL8ov3rWfYgYtjDWPxu0GiqlLpGCJup1ULmniKZXiGVjE7JpykwKpoJ1WmkEMD137XtthR1ybrSjOFmAacEi8Z5Zjlz7ozKkOqOWQk1SmNFIXfrZAF9CfpjCoap7qcPtcgEcd63pKdrdnhxP1PHgCM/FWJDmoY0VI3iWNQAoDCgB074xpZJHkkgk9qVa0AZLlneIRuh0t4o1KCYgX0HUtEkDSCOtE71hvZtFOJWyuGWflwQ57HcwHPwWvB/GSCNvvEaEiys8TMAT00NGy3ex3J3PbGtJBTzOu4kHuVEkcgPNFxl5KBybO/wDps7L4khnjU15bsuLAOw3PS/TfEJaAVLHRNOhFj1XWjtOTkqamB/bc9ZsiXHM00mkJFKHGoaWUpZKEhFcGi5KjoSNje1jBRUs0LyXablnRSMNwd9uzP0Snx7l/iSuZ8vMuYUnX4bqgfzb3ZFFh67dBtiUxgMh5QEE781Xhe0WBupXGuLvqSWVURgpkVHPn8QKFHlHZSwN+x9sdhmuXP4dydp4fmJY4NxOfVqU5cu5MZfhkcfl8SVfEIbYlmo12OoDSt+oHXDLRghtqSu10xqK1zr2a02HQBl3b15HzJk6HjiMSjZwy2bG3WvbBHKC0ZJeSJ7XENcQO1NPFuLQ5ZPEnkVF7X1J9AOpPsMMue1ou4panppah+CJpJ968FVfNH2nSy2mVBiT98/Gfl2T9T7jCUlSXZNyXrqD4djjs+o5x4bh6+XWq5zcrMwGo6nJJN7+pNnuTX54pYBYuPsrVqnEOjp4jhJ4bmjW3gFoIW/2jfkv9MdxNP6R4qLaecDKZ3cw/ZHOE8557LkxwyoFCEf6qIaS1ebyoCzgD8R6mzfQsNmwMva3BYNRsk1NWWcoTYAuLrXF9wt0KZw3n/iCS6pZ5ZUFVH+xQMb31ssZZVq9lFn1GJNqBbNLz7AmMloRZvFzh9vyrY5B5omz8UkskCxKr6E0uW1kC2O6rQBIHzB9MMNdiF1iVMBglMZIJHDT7JmKE9yPlWJKheg2DVg9LI/X3GBC8mboLona6+p/TAhbj8sCFjCxRwISb9pvhrBE0rukQn1PoBYt+ykGjSASVPU0Nq1bVeOi40XCAcik/heR+85HKLGJxLHDFJHLItKkgQWAx3MbfIjvvhhhsASk5ec4gLfhvGM1l8zmYpIlMTeHK0KkFQzk62QgfiKaiD3Y9LsxbGHXU3SlgFxdK/CeOTpEGUyAZfJABNKiPUmsMz6nBZj4dAKDV3tuceZqtntLsLhfE/XO+ZyAsCAM87kLRjlyy3BQ5+ISSTSBiDGZS37WeRUGmgSQjN5aN1QOx9KEmQsjjGHJwFuaAT2XAzXCbkg6dKg5vg0xzJCRWWY7BK215gBt0pQQq+YGj6nen6faMbI8UjssuBOgv23PX4KiSlJyZ9+PlkomYjGWl0zQbVGGDqNW602k35jvdewNisMPLKpodTybt2nrqO66pixx5SN3lMf3+OS/DBVEy8aG5yqU+pmrRqPmKhAiggsRY3GMaSklg/uWJJLrhoPC1zkMtbk3sMtE6yVr/AKd2XDrUTivHAJpXm+8RF9KMfFYsGjWUaToI6MAOlWW98Tgo/wCi0MLXWzGQsQSMxe+7t0Q5/ONwnbleFIuBS51Q2t4swSuo+Znfyk79RsL98bsZwtA4Jd0eM5anJMvDuJrFEPA0gMBc7g6RtssajzSN8qF+tYZLcZu7sCTa7k+aztJ0/KTc5y+W4ih8dIQ+WloyBde7bsQCAhYsB6i9rPSEzySExSRNawnp03lEuU4fvOdzFEEtklpqsBqho18wDWMDZTTGLaEX816iuA/0qMHQuP3THw2K3ZD4OtQpBaJdTKR1va97F4ZNRKXG9u5Zhp4WtBAPes45nZmURxGMAGywTagDa1q3B6fK8c+acTaysjpWDnG6D5jMGOKDxWDxplkcnYeYEaRQ9TW+KyL4T29SZiZieWjebDpOQRPkHg5bhjlvizDPIL9dgv0tb+uGqdn9LrXNtzNNYGjRgDfv97di6ZeQSZR/FRHaNiu9suoC1IBOxo4g0/07pc5S5G3Ugj8PbNZQZaSd1agY5Y7VhX4Go0fL5d+ux7HCkFSJMWWY3FVPZcW92Szw/ltTxCGIQvFCCFEsm5lcAuSetA0grbb3oYugLpmi7gb59XQmqSpZSNlf+qwaO3U9llYiS+NmNTg/sF3Q9dZOy/mv8D3x04jJd27zUeY2INbv8AkLjEEc08smrrI36Ei/0waaJ4UbiASbZDutl4JZ4lxKWdzJNIzue7H9AOgHsMUOcSbuK9hBTxQMwRtACZOV+QMxmqdx4MR/Ew8zf3V6/U0Pni6Onc/PQLKr9uQU3NZzncBoOs+iXuO8MP3ydcpl8xJBE3giRI3k1Mnx7qpWy5IoUKA9cXvgs2zVh0u2MUzpag2NsrDQa2AsdTqSVCfJTqpeTK5lFUFmLZeQKABvZK0ABuSaxWad+gWlFtyjPOfcHW1ujQeuV1xy3C5yt/dcyS/mv7tIRR6V5elVibon3y060pTbSpGxkyHnuJJOG/YOxevkJQVQwSI8rCOMywMil2NAWwr3+QOOCF5I9VY7a1I2N2GznWy5gGau0cw5PhqRZBI5pCkQOmGIyeUkgu2juzWd+598OFwGpXkrXUjJfaJlXmig8LNRvK2lPFgKDbru1bAbn2xxr2u0N0WKk8Y59yuXnaAiaR1VWbwYmkC6rqyvQ7YjJKyP6yB1myACdFAH2l5WzcOdrt/osm36Yr+bg/e3vClgdwSpxjnbM5+ST7nKcnlIyEaUp+1kfqVAO61fQUe/egvWV4gs1oxOOYHRxJ4K+Cm5TMmwUDI83Z3JET/enzuWBHixyKNYBPxK3Wx866j3EKbaBe/k5W4TuzuCrpqKzMcZuBqnD7QuJzGLKPlo5Zo3Ly64VB2MJVAQdijCU338uNNIWS3zjxh8jk8hlst+xnaNdbaUYhIkCm9QItnPp+E45LLgbe6YoKP5qcR6X16uKSzzdxBWoZs2RufCh/8AhhYVRw4rLXk2ExsoiD9xJy0/ko/9n+azmezhilm1wpE7Sgwxb3aqthAQSzauvRTgdUERF9tNyzq2kZTyCMOunPOfZ5DNrEwldGZGC+I4AKoVug2ncb7AY8kKzaDCHRx2Oe4bzfhfxUcMZ1Klpyhl4j4ghGtYwisQCfLqpunxnUbbqcIz1NcG2kuGk3PDPd1cArGhl8l1fguXmCvJDGzEXZUE2UCn/hAHyAwoKyeIlrHkD8381MtadQhOe+z/ACjHVGnhNtWm6FdCB2I7EURjVp/iKqiGGWz28ClJKNjjdt2noULIcrfd5TI0JnstbB2LeYsSdLmibdjtvucOnaMVS0CF5iItYEC2VrWcM9w1uocnIz6xiHj3IMmUB4M5hzISFpdEsTn4VOYrV6rS0brseuPYtN4xjGfHzSsbXcqeTPE27EV4FxjKNlUabMTGZY08SXyDT5RaJZFb/uiz9cXm7QLkd/mlmgSE4GuNt4HkljmaRRnVOTykmaHgBSS1iy5PRQy3sD1vcYXNUzFe4KdbQyhtsLhvvomH7EkkV8wrrpdV0kN1VlkICkj0rf1IGFI7cs63Qt2tJ/0ynvrd3mU38ZMasgZd438zV0Suo9tx+RwrVAYgPdlRSlxYSOHiuufzGWSJypDs6Mqi70+Xex2Ne2JMMbBlmVHBNIbOyA1SdxLhmjhk8h6s0Y3/AL46fr+eKmX5NzuzxWrSYTXRM6SfAlWfy3ltGVgHpCgr/CMajBZoC89VvL53uO8nzSZleHBs5pBOjWzEWaJ1biunR1A9AK74QdnIBuunWuwxEkZ2sOpdZdEMjxswBUkbmifLtt72D67+4wmyIxvc06C+fiPBQZctxjguedhjWN9WkD4mYWtadwQbsEHcG7usZ3zD8Y5LVSZAZDhtcnchuX4o8GRmzLs7PK58JpAAxFUhNAX1LDboo69TvmZ5YHP19/ynafZsYqhA3/2PTqe76Uf4NyflooI0mUGUKC5N/EdyPpdfTDEcLQ0AhJ1m05pJ3OjdZt8urQLty7yFlsoviSDxpRvqYbD+6v8AM2fljkdO1mZzKsr9t1FTdrea3gNT1n2EW5y4yMlkcxmNgUQlb7u2yf8AERhhYwCXPstnkjgiyj5LNRFUZ5JpQArOxtt9RYks21i6HtgXSt/tV4iVhiyipJI2amCtHELdok88ukWOqgKf7xwICZuXuKtmYyxy0+W0tpCTKFY0AbABPl3r6HAuJa4twqLiXEHimQSZfJxAMhJAaeWm/CR8MSj/AMzFMhIGSkEU5d5eyeW1tk4kj1HS5WzZRiCNz2axt6YzKh7jkSrGhCObuF5XOmPxESVlZkDampaanGxA+Ib/AN0+mMuSomgyYbXVoaDqoX2d8LiigkmhjEaZiVnRR2iU6Y+u+6gv/wCIcZO3Z3vlbG43wix6zmfTsVkIAF0wTtfQ/wCR/wA8YzQRqnI1XvFoEWSXLAqjvIZ4w2wfWKYA/vhwT8iPmPU0sjnMbOQSAMBtna2nYQuYRcs0OoSzm+DxxgxuS00p0RqXLMAT8ZAOnyrvft6nGmyrkkIezJrcybWHUN+ZUhTsaMLs3OyGfj2Bdc1w7w1pJcwoAoATuAB6AA0BjsO0JnnO3ctaLY1K45g96BywknUzyM1VbOWNelte2HDM5wzWhHsingOKIuB61nDcpFJmY45p/Aja/ElYjyqASKvay2w+eL4W4xmMlibXkNK8ck44jqb7hp5lP6cQ4fwvh+cGRzy5nNTgKptdYvyitI6IGZ/nhnCGjoXnnPfM+7jclVqeJ5gf/s5j/wA6T/5YWEpK23bNhaM79Kub7LstKvDvFmkkd8wxceI7MRGPKtaietFv8Qxg/EU9mtiGpWTCBiJGiaMih8NP7i/wGPKSxuMjrDeUzddZGCi2IUepIA/XE2UkrzYNUC9rdShk/M2WS/28ZofhOr/03jTg2PtBxFoyB05eaXdVwD9QVfZ7jmUPBYISlzeGNyg+JlZtid6117Y+hGJzGA7jZKQTRvkc0fUAfd038ncNhky0DrEg1RoxIUdSoJ+t4yjGC4rcdUOawZ7k7ZPLqtBRQxfG0XsFnyPLsykf7OUC5ziSn/bbH5yy1/H9Mdh/uP7FqbSzoabqP2RzmOPVmOmwUKffYn/3Yqq/qSlEbMPWhXAOEIzQKV6q5f5Dav1xRBGC8dqaqZnNY7s8VG5hj8ZMjkFO80muSv3Euz9RqP8Ahxfhu1sY3nwCYoXcmZax36W2H/Y+/FWNNIEQsaCqCewGw/IDD680lLhDftmbudZuwRvTCiPZMIFpY+ztc/VaTnNkju3TLwyQXJ/6ZnJwqr4kb69TE0RflqvRdt/TCklPJPK4h2XD3+ExNC6mpmPOjr9eXFD+YDqlysL14Uk6B/N8QsbHYUDvXrpPpjsWzuQcL53O7gmNlVDSyaQZOa04eOhzC7c6ZpnzGVi8PTUwYLQo6apRRok2QB8tt8NzNdjAI3+SlstzBTTSg3Ibbpz3plzE5LMWbeyDv3Br+WIuc+5zSLGxBoyCB8v/AGqqaXNx6f8AvIxY+q9R9L+QxYyq/cFp1nw05vOp3X6Dr2HQ+C25y4rDn85w/JxzRtBr+9TtrFaY9kQ3+81gqd+mGg4OFwvNywyQuLJAQelOpyjSlnizsqqTssYgZR02BaJj77k9cSVSUOX2E3E85PJmda5VfusLSGMHXs0xAVVXY6Vuj3xxdTLnoXhheZ89N4aIzsdGX6KLJ/1Xtjq4hfKkUmX4b48g1ZqcmdwfxSzEaENdKBjT2rtiiTNSRTNuMpkyRbmKPb1d+1+7ufzbGZLznZqwJO4ll3TKLGGPi5grlo273Jfiy/ML4j363jPYQ+Yyu0bn3aDvsFachZMvEJ48plmetMUERIH9lF2A/IDHnJI31NSG73HzKuBDW3ST9necm0zQZoVKSuZUHumYGv8ARy1jsTWNf4hohE+N7BlbD3ZDw8l2kfe4Uf7RchEywzzJrjhlXxVFgmJyA9Fd7Gx29MT+HqjBMYz+rzH4urq2O8eIbkKfguVj4jP90TTDAix2WZtUrC3YFiTspC+n542dsT4WNjG/yH58l3ZEWKQvO73760K5tdyoSMEkmzXYD+pr8jhfZrWAlz9PutbaBndGI4AS45m2tv5shMEZVACSTW9m98OvcHOJC26OF0NO1jySbZ3zz1UOIaiz9iaHyGLJOaA3tWXStE8slQ4XBOFvUPUrlKPMB6bn+WOtJDCeKpmY19S1rQLNGI9ZyHqumR4e+Ymigj+OZwgPpZ3b5AWfpicQzvwSu0pcEVt5yX0Tn9EMYSNljSNAigkAAKtAdfQY8bV1HL1ZOEnOwWO1tm5lL/3sSRpeaVQVHlEwXqOhofzxpROmY8tbATnqWkpaTkzrJbtsuacCR+hD++oN/O8aQ2xUQGzowOyyW+SikzDie26gcxcI8LKzvaeSJ2rp0UnthuDb5keI3M1yyUDs0DMHRA+McttloIC+iVQhtRfkFKgbcdi4xq1NQDEABp6JnZFC51VfFqQPG/kFYP2ar/8AjoPUKo/IYzNTdaE4LHYeH2TWZtOmupYD+v8An3xaw2KWw4r9CUeQF/8AyHFK6CYf+uX/AJ45D/cf2LU2l/sabqd9k0cQy4LOSNyLB+ij+RxKdoKzIHkacVE4boQGQb2pr5Hc4ogs3MJicufzSlvlOMniz6v+yyige16D/Nvzx2Af1c+C0a0huzGgfqefC4+yZ+Y4pNL2qPEdIKkOWUWASAvUC9R6VjQaRfNeZeDbJCuHeGpCxrIGF2XQqCdLABdgu3oOm14XqxdwcPeSbowRGWnT8hDvs2S8xxE9PMig+gHiD+mKaUZuWzto2p6do4E+SYJuASCPQGEmwBJAVjVUSe/T1HbD4dnmvNFlhkgHGOGFMxHMHaOZPKPI7/EDsaNHYmiCD03sYrkjY4h17FPUlZJFE6AsxMdmdx7/AOUAzv3+SR2jysxQsQpop5QaHlK2oodDv88IuDicmnyW0ynpw0Y5mtO8fVbtBsTxskDCq9snX7KMnLHFmuJBYfDIZQ0rMKjiFuw0qdievumNWJuFoC+Z7Rqfmal0m46dQyCsFc+chwuXNTACXQ87qf8AayeYR36BmWMeyjFiSS5wfhOag4fBlJEh15x9Mj628W5gXmatFa1iD/i/CMcQiH2r8REeWgyyRSSieRdcUKkuYYirSAAdj5EPamx1ARLljm85tpA2TzOVSNQS06aQbNAL6nr0/nhebIXXQhPOHNJjaMDLZmaNrJ8CMt0r4j0F3sPY4zTDy18wB0qwGyG5LN5niOZSaCJsmmVQqgzUBOp5LDFVDr8KKBdn4z64XnEVPGWO52LgbZDsO9SbclceZ8vm5p8rkJ54ZEzEmqURwMhEUJDuSTI2xoDpucVbIgp5JzKxhBbvJvmeiw3LsriBYov9oMHgZvJZ4ABCTlZa/cfeIn0Acf8AFjU2vTcvSuA1GY7PxdRp34ZAuXGMqssbxt8LqVP1FY8NSyGJ7XjUG63sIe0tO9JvIXK2dny8ggmyyeHM6SLIjl9YqySDuCKr2x7uSihqiJSTmBbPcsqOtlprsaAguY+8RytFm4WjmZdW9AaASFNAk7tqxRNSNhAwnId9ytzZFeZpsLhzjv3AD8nxQnPyaUNdTsPmcWRNu4XW3tScxU7i3U5DrOS5LHpUD0GOOcXOuoRQtp4Ws/aP5USLcFv3jf07YsfkcPBZlIC5rpjq837NB4Jt+y45Zc3JNmcxFCIoisetwpLvsWW/3U1D/GMXAPbGSwZ7rrC2pIHzYNw9lWfmeUcqI5H0ayULamYm/KTfXGI/alaJOSccP/Ww8rLMbRQfVa/Xn5opBwDLAUII6r9wf0wl83UOdcvd3q/kIwLBoXKTlrL3apoPqhI/hi47QqMNi646c1D5aK9w23UhXN3DHXI5oCY6TC4OsA0CK69cWUb2Pmbdud9QpOaWjIqB9qEkixQjQn+re2W/KC8W9e9ae43x6KpsGLT2E0PqG4uII6bAohyB+ygjjc0QSK+ZsfoRhfR2fQuVXOc8j9zvMpt+KZR2X+OLW5vCT+mMnilvkP8A/wBDio/71f8A1S4If7r+xaG0v9lTHod9k18RHmHyI/p/E/liyYc1ZEJzsljIzHwVTuyTUdtqYgddvxDrhWEXACdnIBcVE5DBPEc8zWSiolmr227bfg/TFsItK7sTe0Hf/n0444j4/lPyvY23B7jDawUD5m1aoAp82piB2JqqNC++1Y4Yw9SbMY9Bql77NEK5niCNeoSrY6bW9Hfe/wCuF4BZ7x0rc2scVNTOH7T35XT+t7/P9MMrBWq3dVSjoQevtWBC9YH1/wA/lgQvlbiMmmM0QC3lBPa+/wAgN8ZcLcT19G2zU8hSOtqeaO38XVz8J5k4FDDFEJssRGirbR7mgNzaXZO/1xp3C+dWKic1868PzU2Ug+8xnLCXxp2N6SIgDHGbG+qQgkeiHAixRzL858FRtST5VWHRgoBFjfcLeOosUBynPmSOfzOZaeOlRYMvqJAK/HI4vszlV/8ADxxFiiw5y4fIQZs/BXZA/wDn/PfC8rC5dCnf9fOGAUM7lwPQOMISwPOgUwQuT89cOP8A+7B/5gxmTUc50YVaHhQORCucz+czwpokC5bLnsVHmkYdiC9URjb2ZTGCANIzOZ7fwqZXXKaOdOCffMjPl+7odB9HXzIf94DGgq0hcC4n94ysUp+IrTj0ddmH+8Dj55WU/wAvUujGl8uo5heipn42ArbknO/duLSRE1HnYtS//wBYuo+sdn/Dj1exZ+Up8B1b5bvus7aUWGTEND5pE43x+LM5vN5kyp55NEYLDaOPyqQOwbdvri6sEj3gNBsFqbCkghBfI8AnLM7kt5jMo0i+ZdK+a7FX2xJrHNYcszktKqrKeerjGMYGc69xYu0HdqtM3mFIoMN9uvT1/THI43B1yNFzaNZC+Lk43i7rDI6A6nuWjSr2I/PHMD9SEGpp2jC14sOkIlyfwcZzPQQUChfVJ/cTzNfzrT/iGLmksaXO3LE2jLEWgMsSeFlfHGpkCuWlC6vLRYV5vL+W+PKxzTSzl2DpSBwgZlajisI6ZkfocMspKh+kR7iqjPEP1Batx6IdZ0+q/wBKxY3ZlScuTKiaqEauCWftH5jQ5B0jmQmV0jYLsSrN5hvdWti674doqCWKQGRhHWofMRvFmOBXP7W7XwAh/ZiNUNb3qLsBd/8AdX70caVUDgK3vh5zfmAD0kdYFvI+CIPMPHkKG1DgLX9hVF/muE53lsuXR5Ip48cHO1ufMpw5dDEFm6k3+ZvDcFzmVn1lmnCEqcq5nTxvPwt+OzXuNLL/AMDE4k3mzkcQnZ7S7KjdvY4g9tz6Jz5ikKRDT1LACvkbr6YvdGZBhBssRkrYnYnC/QlTPyKsKFwVjsqWYCqdgfXeytfXEWU/JkYnBWuqDPdrGG5Wn2eZJzms5MEeOF2GgNtqosfqB7dbxXEDyj3blp7Qe0UcEJN3C5PRfcU//hsC+4Gw+m+GFioBzVEsjxox7EkdyLF6b2sV8wGOOtvfJcIS/wDZ9KF4jn41tg2ltZs1pJ8pJ7+c9/wH6Kx5TPC3q7n7Op3nK1xbj0+HirFwysJeAYELMCF8tsgPUA/MYxwSNF9XkiZJk9oPWLrXwF/dX8hiWN3Eqr5On/429wXngL+6v5DBjdxKPk6f/jb3BZ4C/ur+QwY3cSj5On/429wWeAv7q/kMGN3ErnydP/xt7gs+7p+6v5DBjdxKPkqb/jb3BMvL/MaQ0s2Tys6f2oYw4+Tad/8AED88WMqHN1zWVWfD9PNzouYejTu9FZXL2Z4Rm6CZfLLIf+zkgjVvp5ab6E4cjmY/ReVrNl1NLm9txxGY/Ham/h+TjiTRFGsSWaRFCgfRdt+uLlmqVgQqZ4pPFw7iGbgldY4pmGZhLHb9pYkA/wAamhjz22qF8zmyRtudD5j7rToJ2sBa42QDmPmPLjw5oZo3lglWRV1fEAaZPkykisV7KgqIJec0gHI/ZNVskMsNmuFwrcy/CcnJGsqZbLMklNGfBj+AqK/D3Nn649BI4jRY8bQdVvNwLKhSfumWv/8AhH/8cQLzZWNjaTZJyRxycQ+7LlcqqWos5eM9VZj+HrSn88dY8kpp1PGIXO37vAKQnBY5czmUSLKLHCyIP9FjssY1kbpVAB1H0OM7aG2GUcgYW3uL62We2F7xcOspP/Vx0vwkyqWpUukQRiDRK+UdNh37YjH8R0lrujPYQVVJSTnIPCgjks6GDuu6npv8uwxyT4qi+mKLvIHkq49luBu56KQcqR0NTsdh0ofyOEJfiatOTcLeoXPiVcNmw77lTYeWcv3Qn5sf64oh2vtCQlxkNuiwVpo6cC2EJV+0blqFIYDGpGvNwIdydmbtqujjdoa6omdgkdcaqk0sUZxMFih3OvDWOc8NJWKGQIY3+HUkaspB28xEjihXUX1BD0+KQhvEra2W5lK10pzLWlzesnDn74pj4DlfiUgbSMPlTEV/n0wm9t5XD3opxvPItcek95un/JIAKGHWCyyZSSblV3xNRDzFE9i5QpIvfeMxi/a12+RxXJlKw9i16Hn7NqI+GF3vuThzZAJBGhQsRqcEbAFQBue3xdLs7+hw4zVeffe2SUnyxkAgzCxlSq+W9BXsWoEDY79DVHr0xOSNpbY6FFPUSQyCRn1DREOQ+LSJO2QkKyCKO45F66QQAGPfYiiB0+eEoyWv5LhotutibNTiuAsXEhw3X4jfuzT2dt++L1jrlJlUcAOqtRvzAHf1wIWuS4fFCCIo0jB3IRQLPqa644ABorJJXyWxkm3FSMdVazAheAe/8MCF8u4xl9bWYELMCFmBCzAhe4ELzAhZgQmzl/7QM3lqUt40Y/BIbI+TdR9bHti5lQ9nSsas2HTVGYGF3EfcaeSuvhGb8aFJdOnWoaruv4fwxpNNxdeCni5KRzL3st8zk0dhrRGoH4lBP0J6Y6qloeEQf7CL/wAtf6YELkFAUAAABmAAFAAMQAAPbFMiui3ryZbU/LFbtFY3UKvOCTt9+na/9XrK0N7fRZJ9hsPYnF0QClUkiEOvqSO7+VM+z3NmWGSRh5pp5ZGP+IqB8giqv0x5PbkIkmLjusPfeowOysmphjzT2BuiZC45n4G+WOwtBeEFSY17YdhjBJCrJSznuYJTIYo6jANaq1H577D8seqp9nQU9IalwLrbtAst9TI+bkm5dOqUOfuIyQNlSXaQjNITqOxIBI27AGjXtjR2a8zxCUgAE2wgffUrjhge5tySBqfRQMyTJn43lJkMk8erV6AQ7fXUfyHpi6rAa9pHH0XothkyU8zXZ8w+ZVjcGgVJJEQUqzSAD0Alb1wsf7pVQP8AQb1Juyzb4aas94yVec9GuNZAgb/sRf8A4xH8ziuf6mda19kZ01UP8fIOVmyJexqiCCCOuGVgoSOXcuU0BWVaoaXcVe/W7x25QuvCOXoMs8jxKQ0pGolmN10G5+Z+uIBgBJG9MS1UssbY3HJuiIkb/LfEkutsCFgXAhe4ELzAhamMe/5nAhf/2Q=="/>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ja-JP" altLang="en-US"/>
          </a:p>
        </p:txBody>
      </p:sp>
      <p:pic>
        <p:nvPicPr>
          <p:cNvPr id="11270" name="Picture 6" descr="http://yappesu.jp/wp-content/uploads/Calbee_logo_jp1.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64680" y="3212976"/>
            <a:ext cx="5456022" cy="2554411"/>
          </a:xfrm>
          <a:prstGeom prst="rect">
            <a:avLst/>
          </a:prstGeom>
          <a:noFill/>
          <a:extLst>
            <a:ext uri="{909E8E84-426E-40DD-AFC4-6F175D3DCCD1}">
              <a14:hiddenFill xmlns:a14="http://schemas.microsoft.com/office/drawing/2010/main">
                <a:solidFill>
                  <a:srgbClr val="FFFFFF"/>
                </a:solidFill>
              </a14:hiddenFill>
            </a:ext>
          </a:extLst>
        </p:spPr>
      </p:pic>
      <p:pic>
        <p:nvPicPr>
          <p:cNvPr id="11272" name="Picture 8" descr="http://ec2.images-amazon.com/images/I/71wpRCZBkQL._SX350__CR0,0,318,376_.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7542" y="160338"/>
            <a:ext cx="1363744" cy="1612478"/>
          </a:xfrm>
          <a:prstGeom prst="rect">
            <a:avLst/>
          </a:prstGeom>
          <a:noFill/>
          <a:extLst>
            <a:ext uri="{909E8E84-426E-40DD-AFC4-6F175D3DCCD1}">
              <a14:hiddenFill xmlns:a14="http://schemas.microsoft.com/office/drawing/2010/main">
                <a:solidFill>
                  <a:srgbClr val="FFFFFF"/>
                </a:solidFill>
              </a14:hiddenFill>
            </a:ext>
          </a:extLst>
        </p:spPr>
      </p:pic>
      <p:pic>
        <p:nvPicPr>
          <p:cNvPr id="11274" name="Picture 10" descr="https://encrypted-tbn0.gstatic.com/images?q=tbn:ANd9GcRqIQDO6ZeI-rknG9g5jL-bp1J4eQNcjFWi76_Sg0SX1h-e04Xn"/>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470850" y="4869160"/>
            <a:ext cx="1529133" cy="1909514"/>
          </a:xfrm>
          <a:prstGeom prst="rect">
            <a:avLst/>
          </a:prstGeom>
          <a:noFill/>
          <a:extLst>
            <a:ext uri="{909E8E84-426E-40DD-AFC4-6F175D3DCCD1}">
              <a14:hiddenFill xmlns:a14="http://schemas.microsoft.com/office/drawing/2010/main">
                <a:solidFill>
                  <a:srgbClr val="FFFFFF"/>
                </a:solidFill>
              </a14:hiddenFill>
            </a:ext>
          </a:extLst>
        </p:spPr>
      </p:pic>
      <p:pic>
        <p:nvPicPr>
          <p:cNvPr id="11276" name="Picture 12" descr="http://www.boasorte.net/admin/report_img/1762.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349540" y="134894"/>
            <a:ext cx="1771752" cy="1771752"/>
          </a:xfrm>
          <a:prstGeom prst="rect">
            <a:avLst/>
          </a:prstGeom>
          <a:noFill/>
          <a:extLst>
            <a:ext uri="{909E8E84-426E-40DD-AFC4-6F175D3DCCD1}">
              <a14:hiddenFill xmlns:a14="http://schemas.microsoft.com/office/drawing/2010/main">
                <a:solidFill>
                  <a:srgbClr val="FFFFFF"/>
                </a:solidFill>
              </a14:hiddenFill>
            </a:ext>
          </a:extLst>
        </p:spPr>
      </p:pic>
      <p:pic>
        <p:nvPicPr>
          <p:cNvPr id="11278" name="Picture 14" descr="http://thumbnail.image.rakuten.co.jp/@0_mall/onestep/cabinet/syoku/syoku04/sh0271.jp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99606" y="5246461"/>
            <a:ext cx="1520066" cy="1520066"/>
          </a:xfrm>
          <a:prstGeom prst="rect">
            <a:avLst/>
          </a:prstGeom>
          <a:noFill/>
          <a:extLst>
            <a:ext uri="{909E8E84-426E-40DD-AFC4-6F175D3DCCD1}">
              <a14:hiddenFill xmlns:a14="http://schemas.microsoft.com/office/drawing/2010/main">
                <a:solidFill>
                  <a:srgbClr val="FFFFFF"/>
                </a:solidFill>
              </a14:hiddenFill>
            </a:ext>
          </a:extLst>
        </p:spPr>
      </p:pic>
      <p:sp>
        <p:nvSpPr>
          <p:cNvPr id="5" name="テキスト ボックス 4"/>
          <p:cNvSpPr txBox="1"/>
          <p:nvPr/>
        </p:nvSpPr>
        <p:spPr>
          <a:xfrm>
            <a:off x="3784805" y="6006494"/>
            <a:ext cx="1415772" cy="584775"/>
          </a:xfrm>
          <a:prstGeom prst="rect">
            <a:avLst/>
          </a:prstGeom>
          <a:noFill/>
        </p:spPr>
        <p:txBody>
          <a:bodyPr wrap="none" rtlCol="0">
            <a:spAutoFit/>
          </a:bodyPr>
          <a:lstStyle/>
          <a:p>
            <a:r>
              <a:rPr kumimoji="1" lang="ja-JP" altLang="en-US" sz="3200" dirty="0" smtClean="0"/>
              <a:t>ペダル</a:t>
            </a:r>
            <a:endParaRPr kumimoji="1" lang="ja-JP" altLang="en-US" sz="3200" dirty="0"/>
          </a:p>
        </p:txBody>
      </p:sp>
      <p:sp>
        <p:nvSpPr>
          <p:cNvPr id="6" name="スライド番号プレースホルダー 5"/>
          <p:cNvSpPr>
            <a:spLocks noGrp="1"/>
          </p:cNvSpPr>
          <p:nvPr>
            <p:ph type="sldNum" sz="quarter" idx="12"/>
          </p:nvPr>
        </p:nvSpPr>
        <p:spPr/>
        <p:txBody>
          <a:bodyPr/>
          <a:lstStyle/>
          <a:p>
            <a:fld id="{94F64DAE-D17D-4E63-AFE4-EA831EA0395D}" type="slidenum">
              <a:rPr kumimoji="1" lang="ja-JP" altLang="en-US" smtClean="0"/>
              <a:t>1</a:t>
            </a:fld>
            <a:endParaRPr kumimoji="1" lang="ja-JP" altLang="en-US"/>
          </a:p>
        </p:txBody>
      </p:sp>
    </p:spTree>
    <p:extLst>
      <p:ext uri="{BB962C8B-B14F-4D97-AF65-F5344CB8AC3E}">
        <p14:creationId xmlns:p14="http://schemas.microsoft.com/office/powerpoint/2010/main" val="426696450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0" y="1568"/>
            <a:ext cx="8229600" cy="1143000"/>
          </a:xfrm>
        </p:spPr>
        <p:txBody>
          <a:bodyPr>
            <a:normAutofit/>
          </a:bodyPr>
          <a:lstStyle/>
          <a:p>
            <a:pPr algn="l"/>
            <a:r>
              <a:rPr lang="ja-JP" altLang="en-US" sz="3600" dirty="0" smtClean="0"/>
              <a:t>２－１</a:t>
            </a:r>
            <a:r>
              <a:rPr lang="en-US" altLang="ja-JP" sz="3600" dirty="0" smtClean="0"/>
              <a:t>Johnson &amp; Johnson</a:t>
            </a:r>
            <a:r>
              <a:rPr kumimoji="1" lang="ja-JP" altLang="en-US" sz="3600" dirty="0" smtClean="0"/>
              <a:t>の分権経営</a:t>
            </a:r>
            <a:endParaRPr kumimoji="1" lang="ja-JP" altLang="en-US" sz="3600" dirty="0"/>
          </a:p>
        </p:txBody>
      </p:sp>
      <p:pic>
        <p:nvPicPr>
          <p:cNvPr id="512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76216" y="2421094"/>
            <a:ext cx="1573672" cy="209282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テキスト ボックス 3"/>
          <p:cNvSpPr txBox="1"/>
          <p:nvPr/>
        </p:nvSpPr>
        <p:spPr>
          <a:xfrm>
            <a:off x="3347864" y="6211668"/>
            <a:ext cx="5132495" cy="646331"/>
          </a:xfrm>
          <a:prstGeom prst="rect">
            <a:avLst/>
          </a:prstGeom>
          <a:noFill/>
        </p:spPr>
        <p:txBody>
          <a:bodyPr wrap="none" rtlCol="0">
            <a:spAutoFit/>
          </a:bodyPr>
          <a:lstStyle/>
          <a:p>
            <a:r>
              <a:rPr kumimoji="1" lang="ja-JP" altLang="en-US" dirty="0" smtClean="0"/>
              <a:t>ジョンソン・エンド・ジョンソン</a:t>
            </a:r>
            <a:r>
              <a:rPr kumimoji="1" lang="en-US" altLang="ja-JP" dirty="0" smtClean="0"/>
              <a:t>100</a:t>
            </a:r>
            <a:r>
              <a:rPr kumimoji="1" lang="ja-JP" altLang="en-US" dirty="0" smtClean="0"/>
              <a:t>年史</a:t>
            </a:r>
            <a:endParaRPr kumimoji="1" lang="en-US" altLang="ja-JP" dirty="0" smtClean="0"/>
          </a:p>
          <a:p>
            <a:r>
              <a:rPr lang="en-US" altLang="ja-JP" dirty="0"/>
              <a:t>http://www.jnj.co.jp/group/history/31/index.html</a:t>
            </a:r>
            <a:endParaRPr kumimoji="1" lang="ja-JP" altLang="en-US" dirty="0"/>
          </a:p>
        </p:txBody>
      </p:sp>
      <p:sp>
        <p:nvSpPr>
          <p:cNvPr id="5" name="角丸四角形吹き出し 4"/>
          <p:cNvSpPr/>
          <p:nvPr/>
        </p:nvSpPr>
        <p:spPr>
          <a:xfrm>
            <a:off x="683568" y="1335971"/>
            <a:ext cx="5328592" cy="3177945"/>
          </a:xfrm>
          <a:prstGeom prst="wedgeRoundRectCallout">
            <a:avLst>
              <a:gd name="adj1" fmla="val 64976"/>
              <a:gd name="adj2" fmla="val 21030"/>
              <a:gd name="adj3" fmla="val 16667"/>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kumimoji="1" lang="ja-JP" altLang="en-US" sz="2800" dirty="0" smtClean="0"/>
              <a:t>成長率が高くなっているのは、</a:t>
            </a:r>
            <a:endParaRPr kumimoji="1" lang="en-US" altLang="ja-JP" sz="2800" dirty="0" smtClean="0"/>
          </a:p>
          <a:p>
            <a:pPr algn="ctr"/>
            <a:r>
              <a:rPr kumimoji="1" lang="ja-JP" altLang="en-US" sz="2800" dirty="0" smtClean="0">
                <a:solidFill>
                  <a:srgbClr val="FF0000"/>
                </a:solidFill>
              </a:rPr>
              <a:t>分権化</a:t>
            </a:r>
            <a:r>
              <a:rPr kumimoji="1" lang="ja-JP" altLang="en-US" sz="2800" dirty="0" smtClean="0"/>
              <a:t>を積極的に</a:t>
            </a:r>
            <a:endParaRPr kumimoji="1" lang="en-US" altLang="ja-JP" sz="2800" dirty="0" smtClean="0"/>
          </a:p>
          <a:p>
            <a:pPr algn="ctr"/>
            <a:r>
              <a:rPr kumimoji="1" lang="ja-JP" altLang="en-US" sz="2800" dirty="0" smtClean="0"/>
              <a:t>推進しているため、</a:t>
            </a:r>
            <a:endParaRPr kumimoji="1" lang="en-US" altLang="ja-JP" sz="2800" dirty="0" smtClean="0"/>
          </a:p>
          <a:p>
            <a:pPr algn="ctr"/>
            <a:r>
              <a:rPr lang="ja-JP" altLang="en-US" sz="2800" dirty="0" smtClean="0">
                <a:solidFill>
                  <a:srgbClr val="FF0000"/>
                </a:solidFill>
              </a:rPr>
              <a:t>すばやく意思決定</a:t>
            </a:r>
            <a:r>
              <a:rPr lang="ja-JP" altLang="en-US" sz="2800" dirty="0" smtClean="0"/>
              <a:t>できる</a:t>
            </a:r>
            <a:endParaRPr lang="en-US" altLang="ja-JP" sz="2800" dirty="0" smtClean="0"/>
          </a:p>
          <a:p>
            <a:pPr algn="ctr"/>
            <a:r>
              <a:rPr lang="ja-JP" altLang="en-US" sz="2800" dirty="0" smtClean="0">
                <a:solidFill>
                  <a:srgbClr val="FF0000"/>
                </a:solidFill>
              </a:rPr>
              <a:t>柔軟な組織</a:t>
            </a:r>
            <a:r>
              <a:rPr lang="ja-JP" altLang="en-US" sz="2800" dirty="0" smtClean="0"/>
              <a:t>だからであろう</a:t>
            </a:r>
            <a:endParaRPr lang="en-US" altLang="ja-JP" sz="2800" dirty="0" smtClean="0"/>
          </a:p>
          <a:p>
            <a:pPr algn="ctr"/>
            <a:r>
              <a:rPr kumimoji="1" lang="ja-JP" altLang="en-US" sz="2800" dirty="0" smtClean="0"/>
              <a:t>（輪読本より）</a:t>
            </a:r>
            <a:endParaRPr kumimoji="1" lang="ja-JP" altLang="en-US" sz="2800" dirty="0"/>
          </a:p>
        </p:txBody>
      </p:sp>
      <p:sp>
        <p:nvSpPr>
          <p:cNvPr id="6" name="正方形/長方形 5"/>
          <p:cNvSpPr/>
          <p:nvPr/>
        </p:nvSpPr>
        <p:spPr>
          <a:xfrm>
            <a:off x="0" y="820439"/>
            <a:ext cx="9144000" cy="214157"/>
          </a:xfrm>
          <a:prstGeom prst="rect">
            <a:avLst/>
          </a:prstGeom>
          <a:gradFill flip="none" rotWithShape="1">
            <a:gsLst>
              <a:gs pos="0">
                <a:schemeClr val="bg1"/>
              </a:gs>
              <a:gs pos="100000">
                <a:schemeClr val="accent6"/>
              </a:gs>
              <a:gs pos="100000">
                <a:schemeClr val="accent6">
                  <a:lumMod val="60000"/>
                  <a:lumOff val="40000"/>
                </a:schemeClr>
              </a:gs>
            </a:gsLst>
            <a:lin ang="10800000" scaled="1"/>
            <a:tileRect/>
          </a:gradFill>
          <a:ln w="25400" cap="flat" cmpd="sng" algn="ctr">
            <a:noFill/>
            <a:prstDash val="solid"/>
          </a:ln>
          <a:effectLst>
            <a:reflection endPos="0" dist="50800" dir="5400000" sy="-100000" algn="bl" rotWithShape="0"/>
            <a:softEdge rad="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smtClean="0">
              <a:ln>
                <a:noFill/>
              </a:ln>
              <a:solidFill>
                <a:prstClr val="white"/>
              </a:solidFill>
              <a:effectLst/>
              <a:uLnTx/>
              <a:uFillTx/>
              <a:latin typeface="Segoe UI"/>
              <a:ea typeface="メイリオ"/>
              <a:cs typeface="+mn-cs"/>
            </a:endParaRPr>
          </a:p>
        </p:txBody>
      </p:sp>
      <p:sp>
        <p:nvSpPr>
          <p:cNvPr id="3" name="テキスト ボックス 2"/>
          <p:cNvSpPr txBox="1"/>
          <p:nvPr/>
        </p:nvSpPr>
        <p:spPr>
          <a:xfrm>
            <a:off x="6627917" y="4514104"/>
            <a:ext cx="2031325" cy="369332"/>
          </a:xfrm>
          <a:prstGeom prst="rect">
            <a:avLst/>
          </a:prstGeom>
          <a:noFill/>
        </p:spPr>
        <p:txBody>
          <a:bodyPr wrap="none" rtlCol="0">
            <a:spAutoFit/>
          </a:bodyPr>
          <a:lstStyle/>
          <a:p>
            <a:r>
              <a:rPr kumimoji="1" lang="ja-JP" altLang="en-US" dirty="0" smtClean="0"/>
              <a:t>元最高経営責任者</a:t>
            </a:r>
            <a:endParaRPr kumimoji="1" lang="ja-JP" altLang="en-US" dirty="0"/>
          </a:p>
        </p:txBody>
      </p:sp>
      <p:sp>
        <p:nvSpPr>
          <p:cNvPr id="7" name="角丸四角形 6"/>
          <p:cNvSpPr/>
          <p:nvPr/>
        </p:nvSpPr>
        <p:spPr>
          <a:xfrm>
            <a:off x="467544" y="5013176"/>
            <a:ext cx="8012815" cy="1147544"/>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ja-JP" altLang="en-US" sz="2800" dirty="0" smtClean="0"/>
              <a:t>松本氏は</a:t>
            </a:r>
            <a:r>
              <a:rPr lang="en-US" altLang="ja-JP" sz="2800" dirty="0"/>
              <a:t>Johnson &amp; Johnson</a:t>
            </a:r>
            <a:r>
              <a:rPr lang="ja-JP" altLang="en-US" sz="2800" dirty="0" smtClean="0"/>
              <a:t>で</a:t>
            </a:r>
            <a:r>
              <a:rPr lang="ja-JP" altLang="en-US" sz="2800" dirty="0"/>
              <a:t>培われた精神</a:t>
            </a:r>
            <a:r>
              <a:rPr lang="ja-JP" altLang="en-US" sz="2800" dirty="0" smtClean="0"/>
              <a:t>で</a:t>
            </a:r>
            <a:endParaRPr lang="en-US" altLang="ja-JP" sz="2800" dirty="0" smtClean="0"/>
          </a:p>
          <a:p>
            <a:pPr algn="ctr"/>
            <a:r>
              <a:rPr lang="ja-JP" altLang="en-US" sz="2800" dirty="0" smtClean="0">
                <a:solidFill>
                  <a:srgbClr val="FF0000"/>
                </a:solidFill>
              </a:rPr>
              <a:t>カルビーの分権化を</a:t>
            </a:r>
            <a:r>
              <a:rPr lang="ja-JP" altLang="en-US" sz="2800" dirty="0">
                <a:solidFill>
                  <a:srgbClr val="FF0000"/>
                </a:solidFill>
              </a:rPr>
              <a:t>心から望む</a:t>
            </a:r>
            <a:endParaRPr kumimoji="1" lang="ja-JP" altLang="en-US" sz="2800" dirty="0">
              <a:solidFill>
                <a:srgbClr val="FF0000"/>
              </a:solidFill>
            </a:endParaRPr>
          </a:p>
        </p:txBody>
      </p:sp>
      <p:sp>
        <p:nvSpPr>
          <p:cNvPr id="8" name="スライド番号プレースホルダー 7"/>
          <p:cNvSpPr>
            <a:spLocks noGrp="1"/>
          </p:cNvSpPr>
          <p:nvPr>
            <p:ph type="sldNum" sz="quarter" idx="12"/>
          </p:nvPr>
        </p:nvSpPr>
        <p:spPr/>
        <p:txBody>
          <a:bodyPr/>
          <a:lstStyle/>
          <a:p>
            <a:fld id="{94F64DAE-D17D-4E63-AFE4-EA831EA0395D}" type="slidenum">
              <a:rPr kumimoji="1" lang="ja-JP" altLang="en-US" smtClean="0"/>
              <a:t>10</a:t>
            </a:fld>
            <a:endParaRPr kumimoji="1" lang="ja-JP" altLang="en-US"/>
          </a:p>
        </p:txBody>
      </p:sp>
    </p:spTree>
    <p:extLst>
      <p:ext uri="{BB962C8B-B14F-4D97-AF65-F5344CB8AC3E}">
        <p14:creationId xmlns:p14="http://schemas.microsoft.com/office/powerpoint/2010/main" val="35766190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0" y="0"/>
            <a:ext cx="8229600" cy="1143000"/>
          </a:xfrm>
        </p:spPr>
        <p:txBody>
          <a:bodyPr/>
          <a:lstStyle/>
          <a:p>
            <a:pPr algn="l"/>
            <a:r>
              <a:rPr lang="ja-JP" altLang="en-US" dirty="0" smtClean="0"/>
              <a:t>２－２分権</a:t>
            </a:r>
            <a:r>
              <a:rPr lang="ja-JP" altLang="en-US" dirty="0"/>
              <a:t>経営</a:t>
            </a:r>
            <a:r>
              <a:rPr lang="ja-JP" altLang="en-US" dirty="0" smtClean="0"/>
              <a:t>の取り組み①</a:t>
            </a:r>
            <a:endParaRPr kumimoji="1" lang="ja-JP" altLang="en-US" dirty="0"/>
          </a:p>
        </p:txBody>
      </p:sp>
      <p:sp>
        <p:nvSpPr>
          <p:cNvPr id="3" name="コンテンツ プレースホルダー 2"/>
          <p:cNvSpPr>
            <a:spLocks noGrp="1"/>
          </p:cNvSpPr>
          <p:nvPr>
            <p:ph idx="1"/>
          </p:nvPr>
        </p:nvSpPr>
        <p:spPr>
          <a:xfrm>
            <a:off x="504762" y="1268760"/>
            <a:ext cx="8027677" cy="1288335"/>
          </a:xfrm>
        </p:spPr>
        <p:txBody>
          <a:bodyPr>
            <a:normAutofit/>
          </a:bodyPr>
          <a:lstStyle/>
          <a:p>
            <a:pPr marL="0" indent="0">
              <a:buNone/>
            </a:pPr>
            <a:r>
              <a:rPr kumimoji="1" lang="ja-JP" altLang="en-US" dirty="0" smtClean="0"/>
              <a:t>「</a:t>
            </a:r>
            <a:r>
              <a:rPr kumimoji="1" lang="ja-JP" altLang="en-US" b="1" dirty="0" smtClean="0"/>
              <a:t>トップが目的と権限を与え</a:t>
            </a:r>
            <a:endParaRPr kumimoji="1" lang="en-US" altLang="ja-JP" b="1" dirty="0" smtClean="0"/>
          </a:p>
          <a:p>
            <a:pPr marL="0" indent="0">
              <a:buNone/>
            </a:pPr>
            <a:r>
              <a:rPr kumimoji="1" lang="ja-JP" altLang="en-US" b="1" dirty="0" smtClean="0"/>
              <a:t>　我慢して任せれば人は育つ」</a:t>
            </a:r>
            <a:endParaRPr kumimoji="1" lang="en-US" altLang="ja-JP" b="1" dirty="0" smtClean="0"/>
          </a:p>
        </p:txBody>
      </p:sp>
      <p:sp>
        <p:nvSpPr>
          <p:cNvPr id="4" name="テキスト ボックス 3"/>
          <p:cNvSpPr txBox="1"/>
          <p:nvPr/>
        </p:nvSpPr>
        <p:spPr>
          <a:xfrm>
            <a:off x="4283968" y="6252280"/>
            <a:ext cx="3810659" cy="369332"/>
          </a:xfrm>
          <a:prstGeom prst="rect">
            <a:avLst/>
          </a:prstGeom>
          <a:noFill/>
        </p:spPr>
        <p:txBody>
          <a:bodyPr wrap="none" rtlCol="0">
            <a:spAutoFit/>
          </a:bodyPr>
          <a:lstStyle/>
          <a:p>
            <a:r>
              <a:rPr kumimoji="1" lang="ja-JP" altLang="en-US" dirty="0" smtClean="0"/>
              <a:t>日経トップリーダー　</a:t>
            </a:r>
            <a:r>
              <a:rPr kumimoji="1" lang="en-US" altLang="ja-JP" dirty="0" smtClean="0"/>
              <a:t>2013</a:t>
            </a:r>
            <a:r>
              <a:rPr kumimoji="1" lang="ja-JP" altLang="en-US" dirty="0" smtClean="0"/>
              <a:t>年</a:t>
            </a:r>
            <a:r>
              <a:rPr kumimoji="1" lang="en-US" altLang="ja-JP" dirty="0" smtClean="0"/>
              <a:t>8</a:t>
            </a:r>
            <a:r>
              <a:rPr kumimoji="1" lang="ja-JP" altLang="en-US" dirty="0" smtClean="0"/>
              <a:t>月号</a:t>
            </a:r>
            <a:endParaRPr kumimoji="1" lang="ja-JP" altLang="en-US" dirty="0"/>
          </a:p>
        </p:txBody>
      </p:sp>
      <p:pic>
        <p:nvPicPr>
          <p:cNvPr id="5"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4763" y="2557095"/>
            <a:ext cx="1509738" cy="183027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角丸四角形 5"/>
          <p:cNvSpPr/>
          <p:nvPr/>
        </p:nvSpPr>
        <p:spPr>
          <a:xfrm>
            <a:off x="1238222" y="5013176"/>
            <a:ext cx="6624736" cy="1080120"/>
          </a:xfrm>
          <a:prstGeom prst="roundRect">
            <a:avLst/>
          </a:prstGeom>
          <a:ln/>
        </p:spPr>
        <p:style>
          <a:lnRef idx="2">
            <a:schemeClr val="accent6"/>
          </a:lnRef>
          <a:fillRef idx="1">
            <a:schemeClr val="lt1"/>
          </a:fillRef>
          <a:effectRef idx="0">
            <a:schemeClr val="accent6"/>
          </a:effectRef>
          <a:fontRef idx="minor">
            <a:schemeClr val="dk1"/>
          </a:fontRef>
        </p:style>
        <p:txBody>
          <a:bodyPr rtlCol="0" anchor="ctr"/>
          <a:lstStyle/>
          <a:p>
            <a:pPr algn="ctr"/>
            <a:r>
              <a:rPr lang="ja-JP" altLang="en-US" sz="2800" dirty="0">
                <a:solidFill>
                  <a:sysClr val="windowText" lastClr="000000"/>
                </a:solidFill>
              </a:rPr>
              <a:t>現場に権限を与えて</a:t>
            </a:r>
          </a:p>
          <a:p>
            <a:pPr algn="ctr"/>
            <a:r>
              <a:rPr lang="ja-JP" altLang="en-US" sz="2800" dirty="0">
                <a:solidFill>
                  <a:sysClr val="windowText" lastClr="000000"/>
                </a:solidFill>
              </a:rPr>
              <a:t>結果に責任をもたせる</a:t>
            </a:r>
            <a:endParaRPr kumimoji="1" lang="ja-JP" altLang="en-US" sz="2800" dirty="0">
              <a:solidFill>
                <a:sysClr val="windowText" lastClr="000000"/>
              </a:solidFill>
            </a:endParaRPr>
          </a:p>
        </p:txBody>
      </p:sp>
      <p:sp>
        <p:nvSpPr>
          <p:cNvPr id="7" name="正方形/長方形 6"/>
          <p:cNvSpPr/>
          <p:nvPr/>
        </p:nvSpPr>
        <p:spPr>
          <a:xfrm>
            <a:off x="0" y="820439"/>
            <a:ext cx="9144000" cy="214157"/>
          </a:xfrm>
          <a:prstGeom prst="rect">
            <a:avLst/>
          </a:prstGeom>
          <a:gradFill flip="none" rotWithShape="1">
            <a:gsLst>
              <a:gs pos="0">
                <a:schemeClr val="bg1"/>
              </a:gs>
              <a:gs pos="100000">
                <a:schemeClr val="accent6"/>
              </a:gs>
              <a:gs pos="100000">
                <a:schemeClr val="accent6">
                  <a:lumMod val="60000"/>
                  <a:lumOff val="40000"/>
                </a:schemeClr>
              </a:gs>
            </a:gsLst>
            <a:lin ang="10800000" scaled="1"/>
            <a:tileRect/>
          </a:gradFill>
          <a:ln w="25400" cap="flat" cmpd="sng" algn="ctr">
            <a:noFill/>
            <a:prstDash val="solid"/>
          </a:ln>
          <a:effectLst>
            <a:reflection endPos="0" dist="50800" dir="5400000" sy="-100000" algn="bl" rotWithShape="0"/>
            <a:softEdge rad="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smtClean="0">
              <a:ln>
                <a:noFill/>
              </a:ln>
              <a:solidFill>
                <a:prstClr val="white"/>
              </a:solidFill>
              <a:effectLst/>
              <a:uLnTx/>
              <a:uFillTx/>
              <a:latin typeface="Segoe UI"/>
              <a:ea typeface="メイリオ"/>
              <a:cs typeface="+mn-cs"/>
            </a:endParaRPr>
          </a:p>
        </p:txBody>
      </p:sp>
      <p:sp>
        <p:nvSpPr>
          <p:cNvPr id="8" name="角丸四角形吹き出し 7"/>
          <p:cNvSpPr/>
          <p:nvPr/>
        </p:nvSpPr>
        <p:spPr>
          <a:xfrm>
            <a:off x="2771800" y="2557094"/>
            <a:ext cx="5976664" cy="2024033"/>
          </a:xfrm>
          <a:prstGeom prst="wedgeRoundRectCallout">
            <a:avLst>
              <a:gd name="adj1" fmla="val -60357"/>
              <a:gd name="adj2" fmla="val 6069"/>
              <a:gd name="adj3" fmla="val 16667"/>
            </a:avLst>
          </a:prstGeom>
        </p:spPr>
        <p:style>
          <a:lnRef idx="2">
            <a:schemeClr val="accent6"/>
          </a:lnRef>
          <a:fillRef idx="1">
            <a:schemeClr val="lt1"/>
          </a:fillRef>
          <a:effectRef idx="0">
            <a:schemeClr val="accent6"/>
          </a:effectRef>
          <a:fontRef idx="minor">
            <a:schemeClr val="dk1"/>
          </a:fontRef>
        </p:style>
        <p:txBody>
          <a:bodyPr rtlCol="0" anchor="ctr"/>
          <a:lstStyle/>
          <a:p>
            <a:r>
              <a:rPr kumimoji="1" lang="ja-JP" altLang="en-US" sz="2800" b="1" dirty="0" smtClean="0">
                <a:solidFill>
                  <a:srgbClr val="FF0000"/>
                </a:solidFill>
              </a:rPr>
              <a:t>「成長戦略プロジェクト」設立</a:t>
            </a:r>
            <a:endParaRPr kumimoji="1" lang="en-US" altLang="ja-JP" sz="2800" b="1" dirty="0" smtClean="0">
              <a:solidFill>
                <a:srgbClr val="FF0000"/>
              </a:solidFill>
            </a:endParaRPr>
          </a:p>
          <a:p>
            <a:r>
              <a:rPr kumimoji="1" lang="ja-JP" altLang="en-US" sz="2800" dirty="0" smtClean="0"/>
              <a:t>各プロジェクトリーダーの</a:t>
            </a:r>
            <a:endParaRPr kumimoji="1" lang="en-US" altLang="ja-JP" sz="2800" dirty="0" smtClean="0"/>
          </a:p>
          <a:p>
            <a:r>
              <a:rPr kumimoji="1" lang="ja-JP" altLang="en-US" sz="2800" dirty="0" smtClean="0"/>
              <a:t>責任を明確化</a:t>
            </a:r>
            <a:endParaRPr kumimoji="1" lang="en-US" altLang="ja-JP" dirty="0" smtClean="0"/>
          </a:p>
        </p:txBody>
      </p:sp>
      <p:sp>
        <p:nvSpPr>
          <p:cNvPr id="9" name="スライド番号プレースホルダー 8"/>
          <p:cNvSpPr>
            <a:spLocks noGrp="1"/>
          </p:cNvSpPr>
          <p:nvPr>
            <p:ph type="sldNum" sz="quarter" idx="12"/>
          </p:nvPr>
        </p:nvSpPr>
        <p:spPr/>
        <p:txBody>
          <a:bodyPr/>
          <a:lstStyle/>
          <a:p>
            <a:fld id="{94F64DAE-D17D-4E63-AFE4-EA831EA0395D}" type="slidenum">
              <a:rPr kumimoji="1" lang="ja-JP" altLang="en-US" smtClean="0"/>
              <a:t>11</a:t>
            </a:fld>
            <a:endParaRPr kumimoji="1" lang="ja-JP" altLang="en-US"/>
          </a:p>
        </p:txBody>
      </p:sp>
    </p:spTree>
    <p:extLst>
      <p:ext uri="{BB962C8B-B14F-4D97-AF65-F5344CB8AC3E}">
        <p14:creationId xmlns:p14="http://schemas.microsoft.com/office/powerpoint/2010/main" val="23221066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fade">
                                      <p:cBhvr>
                                        <p:cTn id="10" dur="500"/>
                                        <p:tgtEl>
                                          <p:spTgt spid="8"/>
                                        </p:tgtEl>
                                      </p:cBhvr>
                                    </p:animEffect>
                                  </p:childTnLst>
                                </p:cTn>
                              </p:par>
                            </p:childTnLst>
                          </p:cTn>
                        </p:par>
                      </p:childTnLst>
                    </p:cTn>
                  </p:par>
                  <p:par>
                    <p:cTn id="11" fill="hold">
                      <p:stCondLst>
                        <p:cond delay="indefinite"/>
                      </p:stCondLst>
                      <p:childTnLst>
                        <p:par>
                          <p:cTn id="12" fill="hold">
                            <p:stCondLst>
                              <p:cond delay="0"/>
                            </p:stCondLst>
                            <p:childTnLst>
                              <p:par>
                                <p:cTn id="13" presetID="42"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1000"/>
                                        <p:tgtEl>
                                          <p:spTgt spid="6"/>
                                        </p:tgtEl>
                                      </p:cBhvr>
                                    </p:animEffect>
                                    <p:anim calcmode="lin" valueType="num">
                                      <p:cBhvr>
                                        <p:cTn id="16" dur="1000" fill="hold"/>
                                        <p:tgtEl>
                                          <p:spTgt spid="6"/>
                                        </p:tgtEl>
                                        <p:attrNameLst>
                                          <p:attrName>ppt_x</p:attrName>
                                        </p:attrNameLst>
                                      </p:cBhvr>
                                      <p:tavLst>
                                        <p:tav tm="0">
                                          <p:val>
                                            <p:strVal val="#ppt_x"/>
                                          </p:val>
                                        </p:tav>
                                        <p:tav tm="100000">
                                          <p:val>
                                            <p:strVal val="#ppt_x"/>
                                          </p:val>
                                        </p:tav>
                                      </p:tavLst>
                                    </p:anim>
                                    <p:anim calcmode="lin" valueType="num">
                                      <p:cBhvr>
                                        <p:cTn id="17"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8"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0" y="1568"/>
            <a:ext cx="8229600" cy="1143000"/>
          </a:xfrm>
        </p:spPr>
        <p:txBody>
          <a:bodyPr/>
          <a:lstStyle/>
          <a:p>
            <a:pPr algn="l"/>
            <a:r>
              <a:rPr lang="ja-JP" altLang="en-US" dirty="0" smtClean="0"/>
              <a:t>２－３分権経営の取り組み②</a:t>
            </a:r>
            <a:endParaRPr kumimoji="1" lang="ja-JP" altLang="en-US" dirty="0"/>
          </a:p>
        </p:txBody>
      </p:sp>
      <p:sp>
        <p:nvSpPr>
          <p:cNvPr id="3" name="コンテンツ プレースホルダー 2"/>
          <p:cNvSpPr>
            <a:spLocks noGrp="1"/>
          </p:cNvSpPr>
          <p:nvPr>
            <p:ph idx="1"/>
          </p:nvPr>
        </p:nvSpPr>
        <p:spPr>
          <a:xfrm>
            <a:off x="611560" y="1327373"/>
            <a:ext cx="6876256" cy="4497363"/>
          </a:xfrm>
        </p:spPr>
        <p:txBody>
          <a:bodyPr>
            <a:normAutofit/>
          </a:bodyPr>
          <a:lstStyle/>
          <a:p>
            <a:pPr marL="0" indent="0">
              <a:buNone/>
            </a:pPr>
            <a:r>
              <a:rPr kumimoji="1" lang="ja-JP" altLang="en-US" b="1" dirty="0" smtClean="0"/>
              <a:t>「褒めるのが</a:t>
            </a:r>
            <a:r>
              <a:rPr kumimoji="1" lang="en-US" altLang="ja-JP" b="1" dirty="0" smtClean="0"/>
              <a:t>9</a:t>
            </a:r>
            <a:r>
              <a:rPr kumimoji="1" lang="ja-JP" altLang="en-US" b="1" dirty="0" smtClean="0"/>
              <a:t>割、叱るのが</a:t>
            </a:r>
            <a:r>
              <a:rPr kumimoji="1" lang="en-US" altLang="ja-JP" b="1" dirty="0" smtClean="0"/>
              <a:t>1</a:t>
            </a:r>
            <a:r>
              <a:rPr kumimoji="1" lang="ja-JP" altLang="en-US" b="1" dirty="0" smtClean="0"/>
              <a:t>割」</a:t>
            </a:r>
            <a:endParaRPr kumimoji="1" lang="en-US" altLang="ja-JP" b="1" dirty="0" smtClean="0"/>
          </a:p>
        </p:txBody>
      </p:sp>
      <p:sp>
        <p:nvSpPr>
          <p:cNvPr id="4" name="テキスト ボックス 3"/>
          <p:cNvSpPr txBox="1"/>
          <p:nvPr/>
        </p:nvSpPr>
        <p:spPr>
          <a:xfrm>
            <a:off x="4572000" y="6277044"/>
            <a:ext cx="3810659" cy="369332"/>
          </a:xfrm>
          <a:prstGeom prst="rect">
            <a:avLst/>
          </a:prstGeom>
          <a:noFill/>
        </p:spPr>
        <p:txBody>
          <a:bodyPr wrap="none" rtlCol="0">
            <a:spAutoFit/>
          </a:bodyPr>
          <a:lstStyle/>
          <a:p>
            <a:r>
              <a:rPr kumimoji="1" lang="ja-JP" altLang="en-US" dirty="0" smtClean="0"/>
              <a:t>日経トップリーダー　</a:t>
            </a:r>
            <a:r>
              <a:rPr kumimoji="1" lang="en-US" altLang="ja-JP" dirty="0" smtClean="0"/>
              <a:t>2014</a:t>
            </a:r>
            <a:r>
              <a:rPr kumimoji="1" lang="ja-JP" altLang="en-US" dirty="0" smtClean="0"/>
              <a:t>年</a:t>
            </a:r>
            <a:r>
              <a:rPr kumimoji="1" lang="en-US" altLang="ja-JP" dirty="0" smtClean="0"/>
              <a:t>5</a:t>
            </a:r>
            <a:r>
              <a:rPr kumimoji="1" lang="ja-JP" altLang="en-US" dirty="0" smtClean="0"/>
              <a:t>月号</a:t>
            </a:r>
            <a:endParaRPr kumimoji="1" lang="ja-JP" altLang="en-US" dirty="0"/>
          </a:p>
        </p:txBody>
      </p:sp>
      <p:sp>
        <p:nvSpPr>
          <p:cNvPr id="5" name="正方形/長方形 4"/>
          <p:cNvSpPr/>
          <p:nvPr/>
        </p:nvSpPr>
        <p:spPr>
          <a:xfrm>
            <a:off x="0" y="820439"/>
            <a:ext cx="9144000" cy="214157"/>
          </a:xfrm>
          <a:prstGeom prst="rect">
            <a:avLst/>
          </a:prstGeom>
          <a:gradFill flip="none" rotWithShape="1">
            <a:gsLst>
              <a:gs pos="0">
                <a:schemeClr val="bg1"/>
              </a:gs>
              <a:gs pos="100000">
                <a:schemeClr val="accent6"/>
              </a:gs>
              <a:gs pos="100000">
                <a:schemeClr val="accent6">
                  <a:lumMod val="60000"/>
                  <a:lumOff val="40000"/>
                </a:schemeClr>
              </a:gs>
            </a:gsLst>
            <a:lin ang="10800000" scaled="1"/>
            <a:tileRect/>
          </a:gradFill>
          <a:ln w="25400" cap="flat" cmpd="sng" algn="ctr">
            <a:noFill/>
            <a:prstDash val="solid"/>
          </a:ln>
          <a:effectLst>
            <a:reflection endPos="0" dist="50800" dir="5400000" sy="-100000" algn="bl" rotWithShape="0"/>
            <a:softEdge rad="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smtClean="0">
              <a:ln>
                <a:noFill/>
              </a:ln>
              <a:solidFill>
                <a:prstClr val="white"/>
              </a:solidFill>
              <a:effectLst/>
              <a:uLnTx/>
              <a:uFillTx/>
              <a:latin typeface="Segoe UI"/>
              <a:ea typeface="メイリオ"/>
              <a:cs typeface="+mn-cs"/>
            </a:endParaRPr>
          </a:p>
        </p:txBody>
      </p:sp>
      <p:sp>
        <p:nvSpPr>
          <p:cNvPr id="6" name="角丸四角形 5"/>
          <p:cNvSpPr/>
          <p:nvPr/>
        </p:nvSpPr>
        <p:spPr>
          <a:xfrm>
            <a:off x="1259632" y="4941168"/>
            <a:ext cx="6624736" cy="914400"/>
          </a:xfrm>
          <a:prstGeom prst="roundRect">
            <a:avLst/>
          </a:prstGeom>
          <a:ln/>
        </p:spPr>
        <p:style>
          <a:lnRef idx="2">
            <a:schemeClr val="accent6"/>
          </a:lnRef>
          <a:fillRef idx="1">
            <a:schemeClr val="lt1"/>
          </a:fillRef>
          <a:effectRef idx="0">
            <a:schemeClr val="accent6"/>
          </a:effectRef>
          <a:fontRef idx="minor">
            <a:schemeClr val="dk1"/>
          </a:fontRef>
        </p:style>
        <p:txBody>
          <a:bodyPr rtlCol="0" anchor="ctr"/>
          <a:lstStyle/>
          <a:p>
            <a:pPr algn="ctr"/>
            <a:r>
              <a:rPr kumimoji="1" lang="ja-JP" altLang="en-US" sz="3200" dirty="0" smtClean="0">
                <a:solidFill>
                  <a:schemeClr val="tx1"/>
                </a:solidFill>
              </a:rPr>
              <a:t>社員に対する「寛大さ」</a:t>
            </a:r>
            <a:endParaRPr kumimoji="1" lang="ja-JP" altLang="en-US" sz="3200" dirty="0">
              <a:solidFill>
                <a:schemeClr val="tx1"/>
              </a:solidFill>
            </a:endParaRPr>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04763" y="2557095"/>
            <a:ext cx="1509738" cy="183027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角丸四角形吹き出し 6"/>
          <p:cNvSpPr/>
          <p:nvPr/>
        </p:nvSpPr>
        <p:spPr>
          <a:xfrm>
            <a:off x="2699791" y="2363336"/>
            <a:ext cx="5682867" cy="2217792"/>
          </a:xfrm>
          <a:prstGeom prst="wedgeRoundRectCallout">
            <a:avLst>
              <a:gd name="adj1" fmla="val -60413"/>
              <a:gd name="adj2" fmla="val 3403"/>
              <a:gd name="adj3" fmla="val 16667"/>
            </a:avLst>
          </a:prstGeom>
        </p:spPr>
        <p:style>
          <a:lnRef idx="2">
            <a:schemeClr val="accent6"/>
          </a:lnRef>
          <a:fillRef idx="1">
            <a:schemeClr val="lt1"/>
          </a:fillRef>
          <a:effectRef idx="0">
            <a:schemeClr val="accent6"/>
          </a:effectRef>
          <a:fontRef idx="minor">
            <a:schemeClr val="dk1"/>
          </a:fontRef>
        </p:style>
        <p:txBody>
          <a:bodyPr rtlCol="0" anchor="ctr"/>
          <a:lstStyle/>
          <a:p>
            <a:r>
              <a:rPr kumimoji="1" lang="ja-JP" altLang="en-US" sz="2400" dirty="0" smtClean="0"/>
              <a:t>部下に対して</a:t>
            </a:r>
            <a:endParaRPr kumimoji="1" lang="en-US" altLang="ja-JP" sz="2400" dirty="0" smtClean="0"/>
          </a:p>
          <a:p>
            <a:r>
              <a:rPr lang="ja-JP" altLang="en-US" sz="2400" dirty="0">
                <a:solidFill>
                  <a:srgbClr val="FF0000"/>
                </a:solidFill>
              </a:rPr>
              <a:t>「君、すごいね。できるじゃないか」</a:t>
            </a:r>
          </a:p>
          <a:p>
            <a:r>
              <a:rPr lang="ja-JP" altLang="en-US" sz="2400" dirty="0"/>
              <a:t>とまずほめて</a:t>
            </a:r>
          </a:p>
          <a:p>
            <a:r>
              <a:rPr lang="ja-JP" altLang="en-US" sz="2400" dirty="0">
                <a:solidFill>
                  <a:srgbClr val="0070C0"/>
                </a:solidFill>
              </a:rPr>
              <a:t>「ただ○○だけは直してほしい」</a:t>
            </a:r>
          </a:p>
          <a:p>
            <a:r>
              <a:rPr lang="ja-JP" altLang="en-US" sz="2400" dirty="0" smtClean="0"/>
              <a:t>と問題の是正</a:t>
            </a:r>
            <a:r>
              <a:rPr lang="ja-JP" altLang="en-US" sz="2400" dirty="0"/>
              <a:t>を</a:t>
            </a:r>
            <a:r>
              <a:rPr lang="ja-JP" altLang="en-US" sz="2400" dirty="0" smtClean="0"/>
              <a:t>求める</a:t>
            </a:r>
            <a:endParaRPr lang="ja-JP" altLang="en-US" sz="2400" dirty="0"/>
          </a:p>
        </p:txBody>
      </p:sp>
      <p:sp>
        <p:nvSpPr>
          <p:cNvPr id="8" name="スライド番号プレースホルダー 7"/>
          <p:cNvSpPr>
            <a:spLocks noGrp="1"/>
          </p:cNvSpPr>
          <p:nvPr>
            <p:ph type="sldNum" sz="quarter" idx="12"/>
          </p:nvPr>
        </p:nvSpPr>
        <p:spPr/>
        <p:txBody>
          <a:bodyPr/>
          <a:lstStyle/>
          <a:p>
            <a:fld id="{94F64DAE-D17D-4E63-AFE4-EA831EA0395D}" type="slidenum">
              <a:rPr kumimoji="1" lang="ja-JP" altLang="en-US" smtClean="0"/>
              <a:t>12</a:t>
            </a:fld>
            <a:endParaRPr kumimoji="1" lang="ja-JP" altLang="en-US"/>
          </a:p>
        </p:txBody>
      </p:sp>
    </p:spTree>
    <p:extLst>
      <p:ext uri="{BB962C8B-B14F-4D97-AF65-F5344CB8AC3E}">
        <p14:creationId xmlns:p14="http://schemas.microsoft.com/office/powerpoint/2010/main" val="24666603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122"/>
                                        </p:tgtEl>
                                        <p:attrNameLst>
                                          <p:attrName>style.visibility</p:attrName>
                                        </p:attrNameLst>
                                      </p:cBhvr>
                                      <p:to>
                                        <p:strVal val="visible"/>
                                      </p:to>
                                    </p:set>
                                    <p:animEffect transition="in" filter="fade">
                                      <p:cBhvr>
                                        <p:cTn id="7" dur="500"/>
                                        <p:tgtEl>
                                          <p:spTgt spid="5122"/>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fade">
                                      <p:cBhvr>
                                        <p:cTn id="10" dur="500"/>
                                        <p:tgtEl>
                                          <p:spTgt spid="7"/>
                                        </p:tgtEl>
                                      </p:cBhvr>
                                    </p:animEffect>
                                  </p:childTnLst>
                                </p:cTn>
                              </p:par>
                            </p:childTnLst>
                          </p:cTn>
                        </p:par>
                      </p:childTnLst>
                    </p:cTn>
                  </p:par>
                  <p:par>
                    <p:cTn id="11" fill="hold">
                      <p:stCondLst>
                        <p:cond delay="indefinite"/>
                      </p:stCondLst>
                      <p:childTnLst>
                        <p:par>
                          <p:cTn id="12" fill="hold">
                            <p:stCondLst>
                              <p:cond delay="0"/>
                            </p:stCondLst>
                            <p:childTnLst>
                              <p:par>
                                <p:cTn id="13" presetID="42"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1000"/>
                                        <p:tgtEl>
                                          <p:spTgt spid="6"/>
                                        </p:tgtEl>
                                      </p:cBhvr>
                                    </p:animEffect>
                                    <p:anim calcmode="lin" valueType="num">
                                      <p:cBhvr>
                                        <p:cTn id="16" dur="1000" fill="hold"/>
                                        <p:tgtEl>
                                          <p:spTgt spid="6"/>
                                        </p:tgtEl>
                                        <p:attrNameLst>
                                          <p:attrName>ppt_x</p:attrName>
                                        </p:attrNameLst>
                                      </p:cBhvr>
                                      <p:tavLst>
                                        <p:tav tm="0">
                                          <p:val>
                                            <p:strVal val="#ppt_x"/>
                                          </p:val>
                                        </p:tav>
                                        <p:tav tm="100000">
                                          <p:val>
                                            <p:strVal val="#ppt_x"/>
                                          </p:val>
                                        </p:tav>
                                      </p:tavLst>
                                    </p:anim>
                                    <p:anim calcmode="lin" valueType="num">
                                      <p:cBhvr>
                                        <p:cTn id="17"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12184" y="0"/>
            <a:ext cx="8229600" cy="1143000"/>
          </a:xfrm>
        </p:spPr>
        <p:txBody>
          <a:bodyPr/>
          <a:lstStyle/>
          <a:p>
            <a:pPr algn="l"/>
            <a:r>
              <a:rPr kumimoji="1" lang="ja-JP" altLang="en-US" dirty="0" smtClean="0"/>
              <a:t>２－４分権経営の成果①</a:t>
            </a:r>
            <a:endParaRPr kumimoji="1" lang="ja-JP" altLang="en-US" dirty="0"/>
          </a:p>
        </p:txBody>
      </p:sp>
      <p:sp>
        <p:nvSpPr>
          <p:cNvPr id="3" name="コンテンツ プレースホルダー 2"/>
          <p:cNvSpPr>
            <a:spLocks noGrp="1"/>
          </p:cNvSpPr>
          <p:nvPr>
            <p:ph idx="1"/>
          </p:nvPr>
        </p:nvSpPr>
        <p:spPr>
          <a:xfrm>
            <a:off x="457200" y="1600200"/>
            <a:ext cx="8229600" cy="4796135"/>
          </a:xfrm>
        </p:spPr>
        <p:txBody>
          <a:bodyPr>
            <a:normAutofit/>
          </a:bodyPr>
          <a:lstStyle/>
          <a:p>
            <a:r>
              <a:rPr kumimoji="1" lang="en-US" altLang="ja-JP" b="1" dirty="0" err="1" smtClean="0"/>
              <a:t>Vegips</a:t>
            </a:r>
            <a:r>
              <a:rPr lang="ja-JP" altLang="en-US" b="1" dirty="0" smtClean="0"/>
              <a:t>（ベジップス）</a:t>
            </a:r>
            <a:endParaRPr lang="en-US" altLang="ja-JP" b="1" dirty="0" smtClean="0"/>
          </a:p>
          <a:p>
            <a:pPr lvl="1">
              <a:buFont typeface="Wingdings" panose="05000000000000000000" pitchFamily="2" charset="2"/>
              <a:buChar char="Ø"/>
            </a:pPr>
            <a:r>
              <a:rPr kumimoji="1" lang="en-US" altLang="ja-JP" dirty="0"/>
              <a:t>2012</a:t>
            </a:r>
            <a:r>
              <a:rPr kumimoji="1" lang="ja-JP" altLang="en-US" dirty="0" smtClean="0"/>
              <a:t>年全国販売開始</a:t>
            </a:r>
            <a:endParaRPr kumimoji="1" lang="en-US" altLang="ja-JP" dirty="0" smtClean="0"/>
          </a:p>
          <a:p>
            <a:pPr lvl="1">
              <a:buFont typeface="Wingdings" panose="05000000000000000000" pitchFamily="2" charset="2"/>
              <a:buChar char="Ø"/>
            </a:pPr>
            <a:r>
              <a:rPr lang="ja-JP" altLang="en-US" dirty="0"/>
              <a:t>年商</a:t>
            </a:r>
            <a:r>
              <a:rPr kumimoji="1" lang="en-US" altLang="ja-JP" dirty="0" smtClean="0"/>
              <a:t>30</a:t>
            </a:r>
            <a:r>
              <a:rPr kumimoji="1" lang="ja-JP" altLang="en-US" dirty="0" smtClean="0"/>
              <a:t>億円で</a:t>
            </a:r>
            <a:r>
              <a:rPr kumimoji="1" lang="ja-JP" altLang="en-US" dirty="0" smtClean="0">
                <a:solidFill>
                  <a:srgbClr val="FF0000"/>
                </a:solidFill>
              </a:rPr>
              <a:t>大ヒット</a:t>
            </a:r>
            <a:endParaRPr kumimoji="1" lang="en-US" altLang="ja-JP" dirty="0" smtClean="0">
              <a:solidFill>
                <a:srgbClr val="FF0000"/>
              </a:solidFill>
            </a:endParaRPr>
          </a:p>
          <a:p>
            <a:pPr lvl="1">
              <a:buFont typeface="Wingdings" panose="05000000000000000000" pitchFamily="2" charset="2"/>
              <a:buChar char="Ø"/>
            </a:pPr>
            <a:r>
              <a:rPr lang="ja-JP" altLang="en-US" dirty="0"/>
              <a:t>プロジェクトリーダー</a:t>
            </a:r>
            <a:r>
              <a:rPr lang="ja-JP" altLang="en-US" dirty="0" smtClean="0"/>
              <a:t>が</a:t>
            </a:r>
            <a:endParaRPr lang="en-US" altLang="ja-JP" dirty="0" smtClean="0"/>
          </a:p>
          <a:p>
            <a:pPr marL="457200" lvl="1" indent="0">
              <a:buNone/>
            </a:pPr>
            <a:r>
              <a:rPr kumimoji="1" lang="ja-JP" altLang="en-US" dirty="0"/>
              <a:t>　</a:t>
            </a:r>
            <a:r>
              <a:rPr kumimoji="1" lang="ja-JP" altLang="en-US" dirty="0" smtClean="0"/>
              <a:t>原材料探しから商談まで行う</a:t>
            </a:r>
            <a:endParaRPr kumimoji="1" lang="en-US" altLang="ja-JP" dirty="0" smtClean="0"/>
          </a:p>
          <a:p>
            <a:endParaRPr kumimoji="1" lang="en-US" altLang="ja-JP" dirty="0" smtClean="0"/>
          </a:p>
          <a:p>
            <a:endParaRPr lang="en-US" altLang="ja-JP" dirty="0"/>
          </a:p>
          <a:p>
            <a:endParaRPr kumimoji="1" lang="en-US" altLang="ja-JP" dirty="0" smtClean="0"/>
          </a:p>
          <a:p>
            <a:endParaRPr lang="en-US" altLang="ja-JP" dirty="0"/>
          </a:p>
          <a:p>
            <a:endParaRPr kumimoji="1" lang="en-US" altLang="ja-JP" dirty="0" smtClean="0"/>
          </a:p>
          <a:p>
            <a:endParaRPr kumimoji="1" lang="ja-JP" altLang="en-US" dirty="0"/>
          </a:p>
        </p:txBody>
      </p:sp>
      <p:pic>
        <p:nvPicPr>
          <p:cNvPr id="1028" name="Picture 4" descr="http://ec2.images-amazon.com/images/I/416OblQE1IL._SL300_.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120633" y="1367046"/>
            <a:ext cx="2638017" cy="2638017"/>
          </a:xfrm>
          <a:prstGeom prst="rect">
            <a:avLst/>
          </a:prstGeom>
          <a:noFill/>
          <a:extLst>
            <a:ext uri="{909E8E84-426E-40DD-AFC4-6F175D3DCCD1}">
              <a14:hiddenFill xmlns:a14="http://schemas.microsoft.com/office/drawing/2010/main">
                <a:solidFill>
                  <a:srgbClr val="FFFFFF"/>
                </a:solidFill>
              </a14:hiddenFill>
            </a:ext>
          </a:extLst>
        </p:spPr>
      </p:pic>
      <p:sp>
        <p:nvSpPr>
          <p:cNvPr id="4" name="テキスト ボックス 3"/>
          <p:cNvSpPr txBox="1"/>
          <p:nvPr/>
        </p:nvSpPr>
        <p:spPr>
          <a:xfrm>
            <a:off x="2699792" y="5934670"/>
            <a:ext cx="6320961" cy="923330"/>
          </a:xfrm>
          <a:prstGeom prst="rect">
            <a:avLst/>
          </a:prstGeom>
          <a:noFill/>
        </p:spPr>
        <p:txBody>
          <a:bodyPr wrap="none" rtlCol="0">
            <a:spAutoFit/>
          </a:bodyPr>
          <a:lstStyle/>
          <a:p>
            <a:r>
              <a:rPr kumimoji="1" lang="ja-JP" altLang="en-US" dirty="0" smtClean="0"/>
              <a:t>東洋経済</a:t>
            </a:r>
            <a:r>
              <a:rPr kumimoji="1" lang="en-US" altLang="ja-JP" dirty="0" smtClean="0"/>
              <a:t>ONLINE</a:t>
            </a:r>
            <a:r>
              <a:rPr lang="ja-JP" altLang="en-US" dirty="0"/>
              <a:t>　カルビー、たった１人で</a:t>
            </a:r>
            <a:r>
              <a:rPr lang="en-US" altLang="ja-JP" dirty="0"/>
              <a:t>30</a:t>
            </a:r>
            <a:r>
              <a:rPr lang="ja-JP" altLang="en-US" dirty="0"/>
              <a:t>億円を稼ぐ男</a:t>
            </a:r>
          </a:p>
          <a:p>
            <a:r>
              <a:rPr lang="ja-JP" altLang="en-US" dirty="0"/>
              <a:t>「ベジップス」を売るため、開発屋は“進化”</a:t>
            </a:r>
            <a:r>
              <a:rPr lang="ja-JP" altLang="en-US" dirty="0" smtClean="0"/>
              <a:t>した</a:t>
            </a:r>
            <a:endParaRPr lang="en-US" altLang="ja-JP" dirty="0" smtClean="0"/>
          </a:p>
          <a:p>
            <a:r>
              <a:rPr lang="en-US" altLang="ja-JP" dirty="0"/>
              <a:t>http://toyokeizai.net/articles/-/12555</a:t>
            </a:r>
            <a:endParaRPr kumimoji="1" lang="ja-JP" altLang="en-US" dirty="0"/>
          </a:p>
        </p:txBody>
      </p:sp>
      <p:sp>
        <p:nvSpPr>
          <p:cNvPr id="14" name="正方形/長方形 13"/>
          <p:cNvSpPr/>
          <p:nvPr/>
        </p:nvSpPr>
        <p:spPr>
          <a:xfrm>
            <a:off x="0" y="820439"/>
            <a:ext cx="9144000" cy="214157"/>
          </a:xfrm>
          <a:prstGeom prst="rect">
            <a:avLst/>
          </a:prstGeom>
          <a:gradFill flip="none" rotWithShape="1">
            <a:gsLst>
              <a:gs pos="0">
                <a:schemeClr val="bg1"/>
              </a:gs>
              <a:gs pos="100000">
                <a:schemeClr val="accent6"/>
              </a:gs>
              <a:gs pos="100000">
                <a:schemeClr val="accent6">
                  <a:lumMod val="60000"/>
                  <a:lumOff val="40000"/>
                </a:schemeClr>
              </a:gs>
            </a:gsLst>
            <a:lin ang="10800000" scaled="1"/>
            <a:tileRect/>
          </a:gradFill>
          <a:ln w="25400" cap="flat" cmpd="sng" algn="ctr">
            <a:noFill/>
            <a:prstDash val="solid"/>
          </a:ln>
          <a:effectLst>
            <a:reflection endPos="0" dist="50800" dir="5400000" sy="-100000" algn="bl" rotWithShape="0"/>
            <a:softEdge rad="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smtClean="0">
              <a:ln>
                <a:noFill/>
              </a:ln>
              <a:solidFill>
                <a:prstClr val="white"/>
              </a:solidFill>
              <a:effectLst/>
              <a:uLnTx/>
              <a:uFillTx/>
              <a:latin typeface="Segoe UI"/>
              <a:ea typeface="メイリオ"/>
              <a:cs typeface="+mn-cs"/>
            </a:endParaRPr>
          </a:p>
        </p:txBody>
      </p:sp>
      <p:sp>
        <p:nvSpPr>
          <p:cNvPr id="11" name="角丸四角形 10"/>
          <p:cNvSpPr/>
          <p:nvPr/>
        </p:nvSpPr>
        <p:spPr>
          <a:xfrm>
            <a:off x="579564" y="4653136"/>
            <a:ext cx="7952876" cy="1179284"/>
          </a:xfrm>
          <a:prstGeom prst="roundRect">
            <a:avLst/>
          </a:prstGeom>
          <a:ln/>
        </p:spPr>
        <p:style>
          <a:lnRef idx="2">
            <a:schemeClr val="accent6"/>
          </a:lnRef>
          <a:fillRef idx="1">
            <a:schemeClr val="lt1"/>
          </a:fillRef>
          <a:effectRef idx="0">
            <a:schemeClr val="accent6"/>
          </a:effectRef>
          <a:fontRef idx="minor">
            <a:schemeClr val="dk1"/>
          </a:fontRef>
        </p:style>
        <p:txBody>
          <a:bodyPr rtlCol="0" anchor="ctr"/>
          <a:lstStyle/>
          <a:p>
            <a:pPr algn="ctr"/>
            <a:r>
              <a:rPr lang="ja-JP" altLang="en-US" sz="2800" dirty="0" smtClean="0">
                <a:solidFill>
                  <a:schemeClr val="tx1"/>
                </a:solidFill>
              </a:rPr>
              <a:t>カルビーの国内スナック市場シェア</a:t>
            </a:r>
            <a:endParaRPr lang="en-US" altLang="ja-JP" sz="2800" dirty="0" smtClean="0">
              <a:solidFill>
                <a:schemeClr val="tx1"/>
              </a:solidFill>
            </a:endParaRPr>
          </a:p>
          <a:p>
            <a:pPr algn="ctr"/>
            <a:r>
              <a:rPr lang="en-US" altLang="ja-JP" sz="2800" dirty="0" smtClean="0">
                <a:solidFill>
                  <a:schemeClr val="tx1"/>
                </a:solidFill>
              </a:rPr>
              <a:t>46</a:t>
            </a:r>
            <a:r>
              <a:rPr lang="ja-JP" altLang="en-US" sz="2800" dirty="0">
                <a:solidFill>
                  <a:schemeClr val="tx1"/>
                </a:solidFill>
              </a:rPr>
              <a:t>％→</a:t>
            </a:r>
            <a:r>
              <a:rPr lang="en-US" altLang="ja-JP" sz="2800" dirty="0">
                <a:solidFill>
                  <a:schemeClr val="tx1"/>
                </a:solidFill>
              </a:rPr>
              <a:t>55</a:t>
            </a:r>
            <a:r>
              <a:rPr lang="ja-JP" altLang="en-US" sz="2800" dirty="0">
                <a:solidFill>
                  <a:schemeClr val="tx1"/>
                </a:solidFill>
              </a:rPr>
              <a:t>％（</a:t>
            </a:r>
            <a:r>
              <a:rPr lang="en-US" altLang="ja-JP" sz="2800" dirty="0" smtClean="0">
                <a:solidFill>
                  <a:schemeClr val="tx1"/>
                </a:solidFill>
              </a:rPr>
              <a:t>09</a:t>
            </a:r>
            <a:r>
              <a:rPr lang="ja-JP" altLang="en-US" sz="2800" dirty="0" smtClean="0">
                <a:solidFill>
                  <a:schemeClr val="tx1"/>
                </a:solidFill>
              </a:rPr>
              <a:t>年</a:t>
            </a:r>
            <a:r>
              <a:rPr lang="en-US" altLang="ja-JP" sz="2800" dirty="0" smtClean="0">
                <a:solidFill>
                  <a:schemeClr val="tx1"/>
                </a:solidFill>
              </a:rPr>
              <a:t>→14</a:t>
            </a:r>
            <a:r>
              <a:rPr lang="ja-JP" altLang="en-US" sz="2800" dirty="0" smtClean="0">
                <a:solidFill>
                  <a:schemeClr val="tx1"/>
                </a:solidFill>
              </a:rPr>
              <a:t>年）</a:t>
            </a:r>
            <a:endParaRPr lang="ja-JP" altLang="en-US" sz="2800" dirty="0">
              <a:solidFill>
                <a:schemeClr val="tx1"/>
              </a:solidFill>
            </a:endParaRPr>
          </a:p>
        </p:txBody>
      </p:sp>
      <p:sp>
        <p:nvSpPr>
          <p:cNvPr id="12" name="スライド番号プレースホルダー 11"/>
          <p:cNvSpPr>
            <a:spLocks noGrp="1"/>
          </p:cNvSpPr>
          <p:nvPr>
            <p:ph type="sldNum" sz="quarter" idx="12"/>
          </p:nvPr>
        </p:nvSpPr>
        <p:spPr/>
        <p:txBody>
          <a:bodyPr/>
          <a:lstStyle/>
          <a:p>
            <a:fld id="{94F64DAE-D17D-4E63-AFE4-EA831EA0395D}" type="slidenum">
              <a:rPr kumimoji="1" lang="ja-JP" altLang="en-US" smtClean="0"/>
              <a:t>13</a:t>
            </a:fld>
            <a:endParaRPr kumimoji="1" lang="ja-JP" altLang="en-US"/>
          </a:p>
        </p:txBody>
      </p:sp>
    </p:spTree>
    <p:extLst>
      <p:ext uri="{BB962C8B-B14F-4D97-AF65-F5344CB8AC3E}">
        <p14:creationId xmlns:p14="http://schemas.microsoft.com/office/powerpoint/2010/main" val="31418861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1000"/>
                                        <p:tgtEl>
                                          <p:spTgt spid="11"/>
                                        </p:tgtEl>
                                      </p:cBhvr>
                                    </p:animEffect>
                                    <p:anim calcmode="lin" valueType="num">
                                      <p:cBhvr>
                                        <p:cTn id="8" dur="1000" fill="hold"/>
                                        <p:tgtEl>
                                          <p:spTgt spid="11"/>
                                        </p:tgtEl>
                                        <p:attrNameLst>
                                          <p:attrName>ppt_x</p:attrName>
                                        </p:attrNameLst>
                                      </p:cBhvr>
                                      <p:tavLst>
                                        <p:tav tm="0">
                                          <p:val>
                                            <p:strVal val="#ppt_x"/>
                                          </p:val>
                                        </p:tav>
                                        <p:tav tm="100000">
                                          <p:val>
                                            <p:strVal val="#ppt_x"/>
                                          </p:val>
                                        </p:tav>
                                      </p:tavLst>
                                    </p:anim>
                                    <p:anim calcmode="lin" valueType="num">
                                      <p:cBhvr>
                                        <p:cTn id="9"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7992" y="0"/>
            <a:ext cx="8229600" cy="1143000"/>
          </a:xfrm>
        </p:spPr>
        <p:txBody>
          <a:bodyPr/>
          <a:lstStyle/>
          <a:p>
            <a:pPr algn="l"/>
            <a:r>
              <a:rPr lang="ja-JP" altLang="en-US" dirty="0" smtClean="0"/>
              <a:t>２－５分権経営の成果②</a:t>
            </a:r>
            <a:endParaRPr kumimoji="1" lang="ja-JP" altLang="en-US" dirty="0"/>
          </a:p>
        </p:txBody>
      </p:sp>
      <p:sp>
        <p:nvSpPr>
          <p:cNvPr id="3" name="コンテンツ プレースホルダー 2"/>
          <p:cNvSpPr>
            <a:spLocks noGrp="1"/>
          </p:cNvSpPr>
          <p:nvPr>
            <p:ph idx="1"/>
          </p:nvPr>
        </p:nvSpPr>
        <p:spPr>
          <a:xfrm>
            <a:off x="457200" y="1372010"/>
            <a:ext cx="8229600" cy="5069160"/>
          </a:xfrm>
        </p:spPr>
        <p:txBody>
          <a:bodyPr>
            <a:normAutofit/>
          </a:bodyPr>
          <a:lstStyle/>
          <a:p>
            <a:r>
              <a:rPr lang="ja-JP" altLang="en-US" b="1" dirty="0" smtClean="0"/>
              <a:t>フルグラ</a:t>
            </a:r>
            <a:endParaRPr lang="en-US" altLang="ja-JP" b="1" dirty="0" smtClean="0"/>
          </a:p>
          <a:p>
            <a:pPr lvl="1">
              <a:buFont typeface="Wingdings" panose="05000000000000000000" pitchFamily="2" charset="2"/>
              <a:buChar char="Ø"/>
            </a:pPr>
            <a:r>
              <a:rPr lang="en-US" altLang="ja-JP" dirty="0"/>
              <a:t>2011</a:t>
            </a:r>
            <a:r>
              <a:rPr lang="ja-JP" altLang="en-US" dirty="0" smtClean="0"/>
              <a:t>年「フルーツグラノーラ」</a:t>
            </a:r>
            <a:endParaRPr lang="en-US" altLang="ja-JP" dirty="0" smtClean="0"/>
          </a:p>
          <a:p>
            <a:pPr marL="457200" lvl="1" indent="0">
              <a:buNone/>
            </a:pPr>
            <a:r>
              <a:rPr lang="ja-JP" altLang="en-US" dirty="0"/>
              <a:t>　</a:t>
            </a:r>
            <a:r>
              <a:rPr lang="ja-JP" altLang="en-US" dirty="0" smtClean="0"/>
              <a:t>から</a:t>
            </a:r>
            <a:r>
              <a:rPr lang="ja-JP" altLang="en-US" dirty="0" smtClean="0">
                <a:solidFill>
                  <a:srgbClr val="FF0000"/>
                </a:solidFill>
              </a:rPr>
              <a:t>「フルグラ」に改名</a:t>
            </a:r>
            <a:endParaRPr lang="en-US" altLang="ja-JP" dirty="0" smtClean="0">
              <a:solidFill>
                <a:srgbClr val="FF0000"/>
              </a:solidFill>
            </a:endParaRPr>
          </a:p>
          <a:p>
            <a:pPr lvl="1">
              <a:buFont typeface="Wingdings" panose="05000000000000000000" pitchFamily="2" charset="2"/>
              <a:buChar char="Ø"/>
            </a:pPr>
            <a:r>
              <a:rPr lang="ja-JP" altLang="en-US" dirty="0" smtClean="0"/>
              <a:t>「いつもの朝食の代替」から</a:t>
            </a:r>
            <a:endParaRPr lang="ja-JP" altLang="en-US" dirty="0"/>
          </a:p>
          <a:p>
            <a:pPr marL="457200" lvl="1" indent="0">
              <a:buNone/>
            </a:pPr>
            <a:r>
              <a:rPr lang="ja-JP" altLang="en-US" dirty="0" smtClean="0"/>
              <a:t>　「いつも</a:t>
            </a:r>
            <a:r>
              <a:rPr lang="ja-JP" altLang="en-US" dirty="0"/>
              <a:t>の朝食＋</a:t>
            </a:r>
            <a:r>
              <a:rPr lang="en-US" altLang="ja-JP" dirty="0" smtClean="0"/>
              <a:t>α</a:t>
            </a:r>
            <a:r>
              <a:rPr lang="ja-JP" altLang="en-US" dirty="0" smtClean="0"/>
              <a:t>」へ</a:t>
            </a:r>
            <a:endParaRPr lang="en-US" altLang="ja-JP" dirty="0" smtClean="0"/>
          </a:p>
          <a:p>
            <a:pPr lvl="1">
              <a:buFont typeface="Wingdings" panose="05000000000000000000" pitchFamily="2" charset="2"/>
              <a:buChar char="Ø"/>
            </a:pPr>
            <a:r>
              <a:rPr lang="ja-JP" altLang="en-US" dirty="0" smtClean="0">
                <a:solidFill>
                  <a:srgbClr val="FF0000"/>
                </a:solidFill>
              </a:rPr>
              <a:t>年商</a:t>
            </a:r>
            <a:r>
              <a:rPr lang="en-US" altLang="ja-JP" dirty="0" smtClean="0">
                <a:solidFill>
                  <a:srgbClr val="FF0000"/>
                </a:solidFill>
              </a:rPr>
              <a:t>36</a:t>
            </a:r>
            <a:r>
              <a:rPr lang="ja-JP" altLang="en-US" dirty="0" smtClean="0">
                <a:solidFill>
                  <a:srgbClr val="FF0000"/>
                </a:solidFill>
              </a:rPr>
              <a:t>億円→</a:t>
            </a:r>
            <a:r>
              <a:rPr lang="en-US" altLang="ja-JP" dirty="0" smtClean="0">
                <a:solidFill>
                  <a:srgbClr val="FF0000"/>
                </a:solidFill>
              </a:rPr>
              <a:t>62</a:t>
            </a:r>
            <a:r>
              <a:rPr lang="ja-JP" altLang="en-US" dirty="0" smtClean="0">
                <a:solidFill>
                  <a:srgbClr val="FF0000"/>
                </a:solidFill>
              </a:rPr>
              <a:t>億円</a:t>
            </a:r>
            <a:r>
              <a:rPr lang="ja-JP" altLang="en-US" dirty="0" smtClean="0"/>
              <a:t>（</a:t>
            </a:r>
            <a:r>
              <a:rPr lang="en-US" altLang="ja-JP" dirty="0" smtClean="0"/>
              <a:t>11</a:t>
            </a:r>
            <a:r>
              <a:rPr lang="ja-JP" altLang="en-US" dirty="0" smtClean="0"/>
              <a:t>年→</a:t>
            </a:r>
            <a:r>
              <a:rPr lang="en-US" altLang="ja-JP" dirty="0" smtClean="0"/>
              <a:t>12</a:t>
            </a:r>
            <a:r>
              <a:rPr lang="ja-JP" altLang="en-US" dirty="0" smtClean="0"/>
              <a:t>年）</a:t>
            </a:r>
            <a:endParaRPr lang="en-US" altLang="ja-JP" dirty="0" smtClean="0"/>
          </a:p>
          <a:p>
            <a:endParaRPr lang="en-US" altLang="ja-JP" dirty="0"/>
          </a:p>
          <a:p>
            <a:endParaRPr lang="en-US" altLang="ja-JP" dirty="0" smtClean="0"/>
          </a:p>
          <a:p>
            <a:endParaRPr lang="en-US" altLang="ja-JP" dirty="0"/>
          </a:p>
          <a:p>
            <a:endParaRPr lang="en-US" altLang="ja-JP" dirty="0" smtClean="0"/>
          </a:p>
          <a:p>
            <a:pPr marL="0" indent="0">
              <a:buNone/>
            </a:pPr>
            <a:endParaRPr lang="en-US" altLang="ja-JP" dirty="0" smtClean="0"/>
          </a:p>
        </p:txBody>
      </p:sp>
      <p:sp>
        <p:nvSpPr>
          <p:cNvPr id="10" name="テキスト ボックス 9"/>
          <p:cNvSpPr txBox="1"/>
          <p:nvPr/>
        </p:nvSpPr>
        <p:spPr>
          <a:xfrm>
            <a:off x="1403648" y="5883210"/>
            <a:ext cx="6894708" cy="923330"/>
          </a:xfrm>
          <a:prstGeom prst="rect">
            <a:avLst/>
          </a:prstGeom>
          <a:noFill/>
        </p:spPr>
        <p:txBody>
          <a:bodyPr wrap="none" rtlCol="0">
            <a:spAutoFit/>
          </a:bodyPr>
          <a:lstStyle/>
          <a:p>
            <a:r>
              <a:rPr lang="ja-JP" altLang="en-US" dirty="0" smtClean="0"/>
              <a:t>日経ビジネス</a:t>
            </a:r>
            <a:endParaRPr lang="en-US" altLang="ja-JP" dirty="0" smtClean="0"/>
          </a:p>
          <a:p>
            <a:r>
              <a:rPr lang="ja-JP" altLang="en-US" dirty="0" smtClean="0"/>
              <a:t>担当者</a:t>
            </a:r>
            <a:r>
              <a:rPr lang="ja-JP" altLang="en-US" dirty="0"/>
              <a:t>が明かす、「フルグラ」が爆発的に売れた本当の</a:t>
            </a:r>
            <a:r>
              <a:rPr lang="ja-JP" altLang="en-US" dirty="0" smtClean="0"/>
              <a:t>理由</a:t>
            </a:r>
            <a:endParaRPr lang="en-US" altLang="ja-JP" dirty="0" smtClean="0"/>
          </a:p>
          <a:p>
            <a:r>
              <a:rPr lang="en-US" altLang="ja-JP" dirty="0"/>
              <a:t>http://business.nikkeibp.co.jp/article/interview/20130528/248744/</a:t>
            </a:r>
            <a:endParaRPr kumimoji="1" lang="ja-JP" altLang="en-US" dirty="0"/>
          </a:p>
        </p:txBody>
      </p:sp>
      <p:sp>
        <p:nvSpPr>
          <p:cNvPr id="14" name="正方形/長方形 13"/>
          <p:cNvSpPr/>
          <p:nvPr/>
        </p:nvSpPr>
        <p:spPr>
          <a:xfrm>
            <a:off x="0" y="820439"/>
            <a:ext cx="9144000" cy="214157"/>
          </a:xfrm>
          <a:prstGeom prst="rect">
            <a:avLst/>
          </a:prstGeom>
          <a:gradFill flip="none" rotWithShape="1">
            <a:gsLst>
              <a:gs pos="0">
                <a:schemeClr val="bg1"/>
              </a:gs>
              <a:gs pos="100000">
                <a:schemeClr val="accent6"/>
              </a:gs>
              <a:gs pos="100000">
                <a:schemeClr val="accent6">
                  <a:lumMod val="60000"/>
                  <a:lumOff val="40000"/>
                </a:schemeClr>
              </a:gs>
            </a:gsLst>
            <a:lin ang="10800000" scaled="1"/>
            <a:tileRect/>
          </a:gradFill>
          <a:ln w="25400" cap="flat" cmpd="sng" algn="ctr">
            <a:noFill/>
            <a:prstDash val="solid"/>
          </a:ln>
          <a:effectLst>
            <a:reflection endPos="0" dist="50800" dir="5400000" sy="-100000" algn="bl" rotWithShape="0"/>
            <a:softEdge rad="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smtClean="0">
              <a:ln>
                <a:noFill/>
              </a:ln>
              <a:solidFill>
                <a:prstClr val="white"/>
              </a:solidFill>
              <a:effectLst/>
              <a:uLnTx/>
              <a:uFillTx/>
              <a:latin typeface="Segoe UI"/>
              <a:ea typeface="メイリオ"/>
              <a:cs typeface="+mn-cs"/>
            </a:endParaRPr>
          </a:p>
        </p:txBody>
      </p:sp>
      <p:pic>
        <p:nvPicPr>
          <p:cNvPr id="2054" name="Picture 6" descr="http://business.nikkeibp.co.jp/article/interview/20130528/248744/ph04.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069881" y="1267624"/>
            <a:ext cx="1531315" cy="2638966"/>
          </a:xfrm>
          <a:prstGeom prst="rect">
            <a:avLst/>
          </a:prstGeom>
          <a:noFill/>
          <a:extLst>
            <a:ext uri="{909E8E84-426E-40DD-AFC4-6F175D3DCCD1}">
              <a14:hiddenFill xmlns:a14="http://schemas.microsoft.com/office/drawing/2010/main">
                <a:solidFill>
                  <a:srgbClr val="FFFFFF"/>
                </a:solidFill>
              </a14:hiddenFill>
            </a:ext>
          </a:extLst>
        </p:spPr>
      </p:pic>
      <p:sp>
        <p:nvSpPr>
          <p:cNvPr id="16" name="角丸四角形 15"/>
          <p:cNvSpPr/>
          <p:nvPr/>
        </p:nvSpPr>
        <p:spPr>
          <a:xfrm>
            <a:off x="579564" y="4653136"/>
            <a:ext cx="7952876" cy="1179284"/>
          </a:xfrm>
          <a:prstGeom prst="roundRect">
            <a:avLst/>
          </a:prstGeom>
          <a:ln/>
        </p:spPr>
        <p:style>
          <a:lnRef idx="2">
            <a:schemeClr val="accent6"/>
          </a:lnRef>
          <a:fillRef idx="1">
            <a:schemeClr val="lt1"/>
          </a:fillRef>
          <a:effectRef idx="0">
            <a:schemeClr val="accent6"/>
          </a:effectRef>
          <a:fontRef idx="minor">
            <a:schemeClr val="dk1"/>
          </a:fontRef>
        </p:style>
        <p:txBody>
          <a:bodyPr rtlCol="0" anchor="ctr"/>
          <a:lstStyle/>
          <a:p>
            <a:pPr algn="ctr"/>
            <a:r>
              <a:rPr lang="ja-JP" altLang="en-US" sz="2800" dirty="0" smtClean="0">
                <a:solidFill>
                  <a:schemeClr val="tx1"/>
                </a:solidFill>
              </a:rPr>
              <a:t>カルビーの国内シリアル市場シェア</a:t>
            </a:r>
            <a:endParaRPr lang="en-US" altLang="ja-JP" sz="2800" dirty="0" smtClean="0">
              <a:solidFill>
                <a:schemeClr val="tx1"/>
              </a:solidFill>
            </a:endParaRPr>
          </a:p>
          <a:p>
            <a:pPr algn="ctr"/>
            <a:r>
              <a:rPr lang="en-US" altLang="ja-JP" sz="2800" dirty="0">
                <a:solidFill>
                  <a:schemeClr val="tx1"/>
                </a:solidFill>
              </a:rPr>
              <a:t>13</a:t>
            </a:r>
            <a:r>
              <a:rPr lang="ja-JP" altLang="en-US" sz="2800" dirty="0" smtClean="0">
                <a:solidFill>
                  <a:schemeClr val="tx1"/>
                </a:solidFill>
              </a:rPr>
              <a:t>％→</a:t>
            </a:r>
            <a:r>
              <a:rPr lang="en-US" altLang="ja-JP" sz="2800" dirty="0">
                <a:solidFill>
                  <a:schemeClr val="tx1"/>
                </a:solidFill>
              </a:rPr>
              <a:t>35</a:t>
            </a:r>
            <a:r>
              <a:rPr lang="ja-JP" altLang="en-US" sz="2800" dirty="0" smtClean="0">
                <a:solidFill>
                  <a:schemeClr val="tx1"/>
                </a:solidFill>
              </a:rPr>
              <a:t>％</a:t>
            </a:r>
            <a:r>
              <a:rPr lang="ja-JP" altLang="en-US" sz="2800" dirty="0">
                <a:solidFill>
                  <a:schemeClr val="tx1"/>
                </a:solidFill>
              </a:rPr>
              <a:t>（</a:t>
            </a:r>
            <a:r>
              <a:rPr lang="en-US" altLang="ja-JP" sz="2800" dirty="0" smtClean="0">
                <a:solidFill>
                  <a:schemeClr val="tx1"/>
                </a:solidFill>
              </a:rPr>
              <a:t>09</a:t>
            </a:r>
            <a:r>
              <a:rPr lang="ja-JP" altLang="en-US" sz="2800" dirty="0" smtClean="0">
                <a:solidFill>
                  <a:schemeClr val="tx1"/>
                </a:solidFill>
              </a:rPr>
              <a:t>年</a:t>
            </a:r>
            <a:r>
              <a:rPr lang="en-US" altLang="ja-JP" sz="2800" dirty="0" smtClean="0">
                <a:solidFill>
                  <a:schemeClr val="tx1"/>
                </a:solidFill>
              </a:rPr>
              <a:t>→14</a:t>
            </a:r>
            <a:r>
              <a:rPr lang="ja-JP" altLang="en-US" sz="2800" dirty="0" smtClean="0">
                <a:solidFill>
                  <a:schemeClr val="tx1"/>
                </a:solidFill>
              </a:rPr>
              <a:t>年）</a:t>
            </a:r>
            <a:endParaRPr lang="ja-JP" altLang="en-US" sz="2800" dirty="0">
              <a:solidFill>
                <a:schemeClr val="tx1"/>
              </a:solidFill>
            </a:endParaRPr>
          </a:p>
        </p:txBody>
      </p:sp>
      <p:sp>
        <p:nvSpPr>
          <p:cNvPr id="11" name="スライド番号プレースホルダー 10"/>
          <p:cNvSpPr>
            <a:spLocks noGrp="1"/>
          </p:cNvSpPr>
          <p:nvPr>
            <p:ph type="sldNum" sz="quarter" idx="12"/>
          </p:nvPr>
        </p:nvSpPr>
        <p:spPr/>
        <p:txBody>
          <a:bodyPr/>
          <a:lstStyle/>
          <a:p>
            <a:fld id="{94F64DAE-D17D-4E63-AFE4-EA831EA0395D}" type="slidenum">
              <a:rPr kumimoji="1" lang="ja-JP" altLang="en-US" smtClean="0"/>
              <a:t>14</a:t>
            </a:fld>
            <a:endParaRPr kumimoji="1" lang="ja-JP" altLang="en-US"/>
          </a:p>
        </p:txBody>
      </p:sp>
    </p:spTree>
    <p:extLst>
      <p:ext uri="{BB962C8B-B14F-4D97-AF65-F5344CB8AC3E}">
        <p14:creationId xmlns:p14="http://schemas.microsoft.com/office/powerpoint/2010/main" val="29999953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1000"/>
                                        <p:tgtEl>
                                          <p:spTgt spid="16"/>
                                        </p:tgtEl>
                                      </p:cBhvr>
                                    </p:animEffect>
                                    <p:anim calcmode="lin" valueType="num">
                                      <p:cBhvr>
                                        <p:cTn id="8" dur="1000" fill="hold"/>
                                        <p:tgtEl>
                                          <p:spTgt spid="16"/>
                                        </p:tgtEl>
                                        <p:attrNameLst>
                                          <p:attrName>ppt_x</p:attrName>
                                        </p:attrNameLst>
                                      </p:cBhvr>
                                      <p:tavLst>
                                        <p:tav tm="0">
                                          <p:val>
                                            <p:strVal val="#ppt_x"/>
                                          </p:val>
                                        </p:tav>
                                        <p:tav tm="100000">
                                          <p:val>
                                            <p:strVal val="#ppt_x"/>
                                          </p:val>
                                        </p:tav>
                                      </p:tavLst>
                                    </p:anim>
                                    <p:anim calcmode="lin" valueType="num">
                                      <p:cBhvr>
                                        <p:cTn id="9" dur="1000" fill="hold"/>
                                        <p:tgtEl>
                                          <p:spTgt spid="1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本日の流れ</a:t>
            </a:r>
            <a:endParaRPr kumimoji="1" lang="ja-JP" altLang="en-US" dirty="0"/>
          </a:p>
        </p:txBody>
      </p:sp>
      <p:sp>
        <p:nvSpPr>
          <p:cNvPr id="4" name="角丸四角形 3"/>
          <p:cNvSpPr/>
          <p:nvPr/>
        </p:nvSpPr>
        <p:spPr>
          <a:xfrm>
            <a:off x="899592" y="1556792"/>
            <a:ext cx="7704856" cy="1058416"/>
          </a:xfrm>
          <a:prstGeom prst="round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4000" dirty="0" smtClean="0">
                <a:solidFill>
                  <a:sysClr val="windowText" lastClr="000000"/>
                </a:solidFill>
              </a:rPr>
              <a:t>１．カルビーについて</a:t>
            </a:r>
            <a:endParaRPr lang="ja-JP" altLang="en-US" sz="4000" dirty="0">
              <a:solidFill>
                <a:sysClr val="windowText" lastClr="000000"/>
              </a:solidFill>
            </a:endParaRPr>
          </a:p>
        </p:txBody>
      </p:sp>
      <p:sp>
        <p:nvSpPr>
          <p:cNvPr id="5" name="角丸四角形 4"/>
          <p:cNvSpPr/>
          <p:nvPr/>
        </p:nvSpPr>
        <p:spPr>
          <a:xfrm>
            <a:off x="899592" y="2780928"/>
            <a:ext cx="7704856" cy="1058416"/>
          </a:xfrm>
          <a:prstGeom prst="round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4000" dirty="0">
                <a:solidFill>
                  <a:sysClr val="windowText" lastClr="000000"/>
                </a:solidFill>
              </a:rPr>
              <a:t>２</a:t>
            </a:r>
            <a:r>
              <a:rPr lang="ja-JP" altLang="en-US" sz="4000" dirty="0" smtClean="0">
                <a:solidFill>
                  <a:sysClr val="windowText" lastClr="000000"/>
                </a:solidFill>
              </a:rPr>
              <a:t>．カルビーの分権経営</a:t>
            </a:r>
            <a:endParaRPr lang="ja-JP" altLang="en-US" sz="4000" dirty="0">
              <a:solidFill>
                <a:sysClr val="windowText" lastClr="000000"/>
              </a:solidFill>
            </a:endParaRPr>
          </a:p>
        </p:txBody>
      </p:sp>
      <p:sp>
        <p:nvSpPr>
          <p:cNvPr id="6" name="角丸四角形 5"/>
          <p:cNvSpPr/>
          <p:nvPr/>
        </p:nvSpPr>
        <p:spPr>
          <a:xfrm>
            <a:off x="899592" y="4005064"/>
            <a:ext cx="7704856" cy="1058416"/>
          </a:xfrm>
          <a:prstGeom prst="round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4000" dirty="0" smtClean="0">
                <a:solidFill>
                  <a:sysClr val="windowText" lastClr="000000"/>
                </a:solidFill>
              </a:rPr>
              <a:t>３．クイズ</a:t>
            </a:r>
            <a:endParaRPr lang="ja-JP" altLang="en-US" sz="4000" dirty="0">
              <a:solidFill>
                <a:sysClr val="windowText" lastClr="000000"/>
              </a:solidFill>
            </a:endParaRPr>
          </a:p>
        </p:txBody>
      </p:sp>
      <p:sp>
        <p:nvSpPr>
          <p:cNvPr id="8" name="角丸四角形 7"/>
          <p:cNvSpPr/>
          <p:nvPr/>
        </p:nvSpPr>
        <p:spPr>
          <a:xfrm>
            <a:off x="899592" y="5373216"/>
            <a:ext cx="7704856" cy="1058416"/>
          </a:xfrm>
          <a:prstGeom prst="round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4000" dirty="0">
                <a:solidFill>
                  <a:sysClr val="windowText" lastClr="000000"/>
                </a:solidFill>
              </a:rPr>
              <a:t>４</a:t>
            </a:r>
            <a:r>
              <a:rPr lang="ja-JP" altLang="en-US" sz="4000" dirty="0" smtClean="0">
                <a:solidFill>
                  <a:sysClr val="windowText" lastClr="000000"/>
                </a:solidFill>
              </a:rPr>
              <a:t>．まとめ</a:t>
            </a:r>
            <a:endParaRPr lang="ja-JP" altLang="en-US" sz="4000" dirty="0">
              <a:solidFill>
                <a:sysClr val="windowText" lastClr="000000"/>
              </a:solidFill>
            </a:endParaRPr>
          </a:p>
        </p:txBody>
      </p:sp>
      <p:pic>
        <p:nvPicPr>
          <p:cNvPr id="14338" name="Picture 2" descr="C:\Users\nawozo\AppData\Local\Microsoft\Windows\Temporary Internet Files\Content.IE5\3I8UILHO\MM900303500[1].gif"/>
          <p:cNvPicPr>
            <a:picLocks noChangeAspect="1" noChangeArrowheads="1" noCrop="1"/>
          </p:cNvPicPr>
          <p:nvPr/>
        </p:nvPicPr>
        <p:blipFill>
          <a:blip r:embed="rId2">
            <a:extLst>
              <a:ext uri="{28A0092B-C50C-407E-A947-70E740481C1C}">
                <a14:useLocalDpi xmlns:a14="http://schemas.microsoft.com/office/drawing/2010/main" val="0"/>
              </a:ext>
            </a:extLst>
          </a:blip>
          <a:srcRect/>
          <a:stretch>
            <a:fillRect/>
          </a:stretch>
        </p:blipFill>
        <p:spPr bwMode="auto">
          <a:xfrm>
            <a:off x="2123727" y="404664"/>
            <a:ext cx="962025" cy="733425"/>
          </a:xfrm>
          <a:prstGeom prst="rect">
            <a:avLst/>
          </a:prstGeom>
          <a:noFill/>
          <a:extLst>
            <a:ext uri="{909E8E84-426E-40DD-AFC4-6F175D3DCCD1}">
              <a14:hiddenFill xmlns:a14="http://schemas.microsoft.com/office/drawing/2010/main">
                <a:solidFill>
                  <a:srgbClr val="FFFFFF"/>
                </a:solidFill>
              </a14:hiddenFill>
            </a:ext>
          </a:extLst>
        </p:spPr>
      </p:pic>
      <p:pic>
        <p:nvPicPr>
          <p:cNvPr id="14339" name="Picture 3" descr="C:\Users\nawozo\AppData\Local\Microsoft\Windows\Temporary Internet Files\Content.IE5\3I8UILHO\MM900303500[1].gif"/>
          <p:cNvPicPr>
            <a:picLocks noChangeAspect="1" noChangeArrowheads="1" noCrop="1"/>
          </p:cNvPicPr>
          <p:nvPr/>
        </p:nvPicPr>
        <p:blipFill>
          <a:blip r:embed="rId2">
            <a:extLst>
              <a:ext uri="{28A0092B-C50C-407E-A947-70E740481C1C}">
                <a14:useLocalDpi xmlns:a14="http://schemas.microsoft.com/office/drawing/2010/main" val="0"/>
              </a:ext>
            </a:extLst>
          </a:blip>
          <a:srcRect/>
          <a:stretch>
            <a:fillRect/>
          </a:stretch>
        </p:blipFill>
        <p:spPr bwMode="auto">
          <a:xfrm>
            <a:off x="5940152" y="404664"/>
            <a:ext cx="962025" cy="733425"/>
          </a:xfrm>
          <a:prstGeom prst="rect">
            <a:avLst/>
          </a:prstGeom>
          <a:noFill/>
          <a:extLst>
            <a:ext uri="{909E8E84-426E-40DD-AFC4-6F175D3DCCD1}">
              <a14:hiddenFill xmlns:a14="http://schemas.microsoft.com/office/drawing/2010/main">
                <a:solidFill>
                  <a:srgbClr val="FFFFFF"/>
                </a:solidFill>
              </a14:hiddenFill>
            </a:ext>
          </a:extLst>
        </p:spPr>
      </p:pic>
      <p:sp>
        <p:nvSpPr>
          <p:cNvPr id="3" name="スライド番号プレースホルダー 2"/>
          <p:cNvSpPr>
            <a:spLocks noGrp="1"/>
          </p:cNvSpPr>
          <p:nvPr>
            <p:ph type="sldNum" sz="quarter" idx="12"/>
          </p:nvPr>
        </p:nvSpPr>
        <p:spPr/>
        <p:txBody>
          <a:bodyPr/>
          <a:lstStyle/>
          <a:p>
            <a:fld id="{94F64DAE-D17D-4E63-AFE4-EA831EA0395D}" type="slidenum">
              <a:rPr kumimoji="1" lang="ja-JP" altLang="en-US" smtClean="0"/>
              <a:t>15</a:t>
            </a:fld>
            <a:endParaRPr kumimoji="1" lang="ja-JP" altLang="en-US"/>
          </a:p>
        </p:txBody>
      </p:sp>
    </p:spTree>
    <p:extLst>
      <p:ext uri="{BB962C8B-B14F-4D97-AF65-F5344CB8AC3E}">
        <p14:creationId xmlns:p14="http://schemas.microsoft.com/office/powerpoint/2010/main" val="70790771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本日の流れ</a:t>
            </a:r>
            <a:endParaRPr kumimoji="1" lang="ja-JP" altLang="en-US" dirty="0"/>
          </a:p>
        </p:txBody>
      </p:sp>
      <p:sp>
        <p:nvSpPr>
          <p:cNvPr id="4" name="角丸四角形 3"/>
          <p:cNvSpPr/>
          <p:nvPr/>
        </p:nvSpPr>
        <p:spPr>
          <a:xfrm>
            <a:off x="899592" y="1556792"/>
            <a:ext cx="7704856" cy="1058416"/>
          </a:xfrm>
          <a:prstGeom prst="round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4000" dirty="0" smtClean="0">
                <a:solidFill>
                  <a:sysClr val="windowText" lastClr="000000"/>
                </a:solidFill>
              </a:rPr>
              <a:t>１．カルビーについて</a:t>
            </a:r>
            <a:endParaRPr lang="ja-JP" altLang="en-US" sz="4000" dirty="0">
              <a:solidFill>
                <a:sysClr val="windowText" lastClr="000000"/>
              </a:solidFill>
            </a:endParaRPr>
          </a:p>
        </p:txBody>
      </p:sp>
      <p:sp>
        <p:nvSpPr>
          <p:cNvPr id="5" name="角丸四角形 4"/>
          <p:cNvSpPr/>
          <p:nvPr/>
        </p:nvSpPr>
        <p:spPr>
          <a:xfrm>
            <a:off x="899592" y="2780928"/>
            <a:ext cx="7704856" cy="1058416"/>
          </a:xfrm>
          <a:prstGeom prst="round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4000" dirty="0">
                <a:solidFill>
                  <a:sysClr val="windowText" lastClr="000000"/>
                </a:solidFill>
              </a:rPr>
              <a:t>２</a:t>
            </a:r>
            <a:r>
              <a:rPr lang="ja-JP" altLang="en-US" sz="4000" dirty="0" smtClean="0">
                <a:solidFill>
                  <a:sysClr val="windowText" lastClr="000000"/>
                </a:solidFill>
              </a:rPr>
              <a:t>．カルビーの分権経営</a:t>
            </a:r>
            <a:endParaRPr lang="ja-JP" altLang="en-US" sz="4000" dirty="0">
              <a:solidFill>
                <a:sysClr val="windowText" lastClr="000000"/>
              </a:solidFill>
            </a:endParaRPr>
          </a:p>
        </p:txBody>
      </p:sp>
      <p:sp>
        <p:nvSpPr>
          <p:cNvPr id="6" name="角丸四角形 5"/>
          <p:cNvSpPr/>
          <p:nvPr/>
        </p:nvSpPr>
        <p:spPr>
          <a:xfrm>
            <a:off x="899592" y="4005064"/>
            <a:ext cx="7704856" cy="1058416"/>
          </a:xfrm>
          <a:prstGeom prst="roundRect">
            <a:avLst/>
          </a:prstGeom>
          <a:ln/>
        </p:spPr>
        <p:style>
          <a:lnRef idx="2">
            <a:schemeClr val="accent6"/>
          </a:lnRef>
          <a:fillRef idx="1">
            <a:schemeClr val="lt1"/>
          </a:fillRef>
          <a:effectRef idx="0">
            <a:schemeClr val="accent6"/>
          </a:effectRef>
          <a:fontRef idx="minor">
            <a:schemeClr val="dk1"/>
          </a:fontRef>
        </p:style>
        <p:txBody>
          <a:bodyPr rtlCol="0" anchor="ctr"/>
          <a:lstStyle/>
          <a:p>
            <a:r>
              <a:rPr lang="ja-JP" altLang="en-US" sz="4000" dirty="0" smtClean="0">
                <a:solidFill>
                  <a:sysClr val="windowText" lastClr="000000"/>
                </a:solidFill>
              </a:rPr>
              <a:t>３．クイズ</a:t>
            </a:r>
            <a:endParaRPr lang="ja-JP" altLang="en-US" sz="4000" dirty="0">
              <a:solidFill>
                <a:sysClr val="windowText" lastClr="000000"/>
              </a:solidFill>
            </a:endParaRPr>
          </a:p>
        </p:txBody>
      </p:sp>
      <p:sp>
        <p:nvSpPr>
          <p:cNvPr id="8" name="角丸四角形 7"/>
          <p:cNvSpPr/>
          <p:nvPr/>
        </p:nvSpPr>
        <p:spPr>
          <a:xfrm>
            <a:off x="899592" y="5373216"/>
            <a:ext cx="7704856" cy="1058416"/>
          </a:xfrm>
          <a:prstGeom prst="round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4000" dirty="0">
                <a:solidFill>
                  <a:sysClr val="windowText" lastClr="000000"/>
                </a:solidFill>
              </a:rPr>
              <a:t>４</a:t>
            </a:r>
            <a:r>
              <a:rPr lang="ja-JP" altLang="en-US" sz="4000" dirty="0" smtClean="0">
                <a:solidFill>
                  <a:sysClr val="windowText" lastClr="000000"/>
                </a:solidFill>
              </a:rPr>
              <a:t>．まとめ</a:t>
            </a:r>
            <a:endParaRPr lang="ja-JP" altLang="en-US" sz="4000" dirty="0">
              <a:solidFill>
                <a:sysClr val="windowText" lastClr="000000"/>
              </a:solidFill>
            </a:endParaRPr>
          </a:p>
        </p:txBody>
      </p:sp>
      <p:pic>
        <p:nvPicPr>
          <p:cNvPr id="14338" name="Picture 2" descr="C:\Users\nawozo\AppData\Local\Microsoft\Windows\Temporary Internet Files\Content.IE5\3I8UILHO\MM900303500[1].gif"/>
          <p:cNvPicPr>
            <a:picLocks noChangeAspect="1" noChangeArrowheads="1" noCrop="1"/>
          </p:cNvPicPr>
          <p:nvPr/>
        </p:nvPicPr>
        <p:blipFill>
          <a:blip r:embed="rId2">
            <a:extLst>
              <a:ext uri="{28A0092B-C50C-407E-A947-70E740481C1C}">
                <a14:useLocalDpi xmlns:a14="http://schemas.microsoft.com/office/drawing/2010/main" val="0"/>
              </a:ext>
            </a:extLst>
          </a:blip>
          <a:srcRect/>
          <a:stretch>
            <a:fillRect/>
          </a:stretch>
        </p:blipFill>
        <p:spPr bwMode="auto">
          <a:xfrm>
            <a:off x="2123727" y="404664"/>
            <a:ext cx="962025" cy="733425"/>
          </a:xfrm>
          <a:prstGeom prst="rect">
            <a:avLst/>
          </a:prstGeom>
          <a:noFill/>
          <a:extLst>
            <a:ext uri="{909E8E84-426E-40DD-AFC4-6F175D3DCCD1}">
              <a14:hiddenFill xmlns:a14="http://schemas.microsoft.com/office/drawing/2010/main">
                <a:solidFill>
                  <a:srgbClr val="FFFFFF"/>
                </a:solidFill>
              </a14:hiddenFill>
            </a:ext>
          </a:extLst>
        </p:spPr>
      </p:pic>
      <p:pic>
        <p:nvPicPr>
          <p:cNvPr id="14339" name="Picture 3" descr="C:\Users\nawozo\AppData\Local\Microsoft\Windows\Temporary Internet Files\Content.IE5\3I8UILHO\MM900303500[1].gif"/>
          <p:cNvPicPr>
            <a:picLocks noChangeAspect="1" noChangeArrowheads="1" noCrop="1"/>
          </p:cNvPicPr>
          <p:nvPr/>
        </p:nvPicPr>
        <p:blipFill>
          <a:blip r:embed="rId2">
            <a:extLst>
              <a:ext uri="{28A0092B-C50C-407E-A947-70E740481C1C}">
                <a14:useLocalDpi xmlns:a14="http://schemas.microsoft.com/office/drawing/2010/main" val="0"/>
              </a:ext>
            </a:extLst>
          </a:blip>
          <a:srcRect/>
          <a:stretch>
            <a:fillRect/>
          </a:stretch>
        </p:blipFill>
        <p:spPr bwMode="auto">
          <a:xfrm>
            <a:off x="5940152" y="404664"/>
            <a:ext cx="962025" cy="733425"/>
          </a:xfrm>
          <a:prstGeom prst="rect">
            <a:avLst/>
          </a:prstGeom>
          <a:noFill/>
          <a:extLst>
            <a:ext uri="{909E8E84-426E-40DD-AFC4-6F175D3DCCD1}">
              <a14:hiddenFill xmlns:a14="http://schemas.microsoft.com/office/drawing/2010/main">
                <a:solidFill>
                  <a:srgbClr val="FFFFFF"/>
                </a:solidFill>
              </a14:hiddenFill>
            </a:ext>
          </a:extLst>
        </p:spPr>
      </p:pic>
      <p:sp>
        <p:nvSpPr>
          <p:cNvPr id="3" name="スライド番号プレースホルダー 2"/>
          <p:cNvSpPr>
            <a:spLocks noGrp="1"/>
          </p:cNvSpPr>
          <p:nvPr>
            <p:ph type="sldNum" sz="quarter" idx="12"/>
          </p:nvPr>
        </p:nvSpPr>
        <p:spPr/>
        <p:txBody>
          <a:bodyPr/>
          <a:lstStyle/>
          <a:p>
            <a:fld id="{94F64DAE-D17D-4E63-AFE4-EA831EA0395D}" type="slidenum">
              <a:rPr kumimoji="1" lang="ja-JP" altLang="en-US" smtClean="0"/>
              <a:t>16</a:t>
            </a:fld>
            <a:endParaRPr kumimoji="1" lang="ja-JP" altLang="en-US"/>
          </a:p>
        </p:txBody>
      </p:sp>
    </p:spTree>
    <p:extLst>
      <p:ext uri="{BB962C8B-B14F-4D97-AF65-F5344CB8AC3E}">
        <p14:creationId xmlns:p14="http://schemas.microsoft.com/office/powerpoint/2010/main" val="7079077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0" y="0"/>
            <a:ext cx="8229600" cy="1143000"/>
          </a:xfrm>
        </p:spPr>
        <p:txBody>
          <a:bodyPr/>
          <a:lstStyle/>
          <a:p>
            <a:pPr algn="l"/>
            <a:r>
              <a:rPr kumimoji="1" lang="ja-JP" altLang="en-US" dirty="0" smtClean="0"/>
              <a:t>３－１クイズ</a:t>
            </a:r>
            <a:endParaRPr kumimoji="1" lang="ja-JP" altLang="en-US" dirty="0"/>
          </a:p>
        </p:txBody>
      </p:sp>
      <p:sp>
        <p:nvSpPr>
          <p:cNvPr id="3" name="コンテンツ プレースホルダー 2"/>
          <p:cNvSpPr>
            <a:spLocks noGrp="1"/>
          </p:cNvSpPr>
          <p:nvPr>
            <p:ph idx="1"/>
          </p:nvPr>
        </p:nvSpPr>
        <p:spPr>
          <a:xfrm>
            <a:off x="539552" y="1383624"/>
            <a:ext cx="8229600" cy="4525963"/>
          </a:xfrm>
        </p:spPr>
        <p:txBody>
          <a:bodyPr/>
          <a:lstStyle/>
          <a:p>
            <a:r>
              <a:rPr kumimoji="1" lang="ja-JP" altLang="en-US" dirty="0" smtClean="0"/>
              <a:t>分権化によって起こりうる問題点を</a:t>
            </a:r>
            <a:endParaRPr kumimoji="1" lang="en-US" altLang="ja-JP" dirty="0" smtClean="0"/>
          </a:p>
          <a:p>
            <a:pPr marL="0" indent="0">
              <a:buNone/>
            </a:pPr>
            <a:r>
              <a:rPr kumimoji="1" lang="ja-JP" altLang="en-US" dirty="0" smtClean="0"/>
              <a:t>　予想してください</a:t>
            </a:r>
            <a:endParaRPr kumimoji="1" lang="en-US" altLang="ja-JP" dirty="0" smtClean="0"/>
          </a:p>
        </p:txBody>
      </p:sp>
      <p:pic>
        <p:nvPicPr>
          <p:cNvPr id="1024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9552" y="2564904"/>
            <a:ext cx="3391060" cy="352839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テキスト ボックス 3"/>
          <p:cNvSpPr txBox="1"/>
          <p:nvPr/>
        </p:nvSpPr>
        <p:spPr>
          <a:xfrm>
            <a:off x="4150720" y="4941168"/>
            <a:ext cx="4852610" cy="954107"/>
          </a:xfrm>
          <a:prstGeom prst="rect">
            <a:avLst/>
          </a:prstGeom>
          <a:noFill/>
        </p:spPr>
        <p:txBody>
          <a:bodyPr wrap="none" rtlCol="0">
            <a:spAutoFit/>
          </a:bodyPr>
          <a:lstStyle/>
          <a:p>
            <a:r>
              <a:rPr kumimoji="1" lang="ja-JP" altLang="en-US" sz="2800" dirty="0" smtClean="0"/>
              <a:t>←参考</a:t>
            </a:r>
            <a:endParaRPr kumimoji="1" lang="en-US" altLang="ja-JP" sz="2800" dirty="0" smtClean="0"/>
          </a:p>
          <a:p>
            <a:r>
              <a:rPr lang="ja-JP" altLang="en-US" sz="2800" dirty="0"/>
              <a:t>分権化後</a:t>
            </a:r>
            <a:r>
              <a:rPr lang="ja-JP" altLang="en-US" sz="2800" dirty="0" smtClean="0"/>
              <a:t>のカルビーの組織図</a:t>
            </a:r>
            <a:endParaRPr kumimoji="1" lang="ja-JP" altLang="en-US" sz="2800" dirty="0"/>
          </a:p>
        </p:txBody>
      </p:sp>
      <p:sp>
        <p:nvSpPr>
          <p:cNvPr id="5" name="テキスト ボックス 4"/>
          <p:cNvSpPr txBox="1"/>
          <p:nvPr/>
        </p:nvSpPr>
        <p:spPr>
          <a:xfrm>
            <a:off x="4427984" y="6093296"/>
            <a:ext cx="3474028" cy="646331"/>
          </a:xfrm>
          <a:prstGeom prst="rect">
            <a:avLst/>
          </a:prstGeom>
          <a:noFill/>
        </p:spPr>
        <p:txBody>
          <a:bodyPr wrap="none" rtlCol="0">
            <a:spAutoFit/>
          </a:bodyPr>
          <a:lstStyle/>
          <a:p>
            <a:r>
              <a:rPr kumimoji="1" lang="ja-JP" altLang="en-US" dirty="0" smtClean="0"/>
              <a:t>日経ビジネス　</a:t>
            </a:r>
            <a:r>
              <a:rPr kumimoji="1" lang="en-US" altLang="ja-JP" dirty="0" smtClean="0"/>
              <a:t>2013</a:t>
            </a:r>
            <a:r>
              <a:rPr kumimoji="1" lang="ja-JP" altLang="en-US" dirty="0" smtClean="0"/>
              <a:t>年</a:t>
            </a:r>
            <a:r>
              <a:rPr kumimoji="1" lang="en-US" altLang="ja-JP" dirty="0" smtClean="0"/>
              <a:t>9</a:t>
            </a:r>
            <a:r>
              <a:rPr kumimoji="1" lang="ja-JP" altLang="en-US" dirty="0" smtClean="0"/>
              <a:t>月</a:t>
            </a:r>
            <a:r>
              <a:rPr kumimoji="1" lang="en-US" altLang="ja-JP" dirty="0" smtClean="0"/>
              <a:t>9</a:t>
            </a:r>
            <a:r>
              <a:rPr kumimoji="1" lang="ja-JP" altLang="en-US" dirty="0" smtClean="0"/>
              <a:t>日号</a:t>
            </a:r>
            <a:endParaRPr kumimoji="1" lang="en-US" altLang="ja-JP" dirty="0" smtClean="0"/>
          </a:p>
          <a:p>
            <a:r>
              <a:rPr lang="ja-JP" altLang="en-US" dirty="0" smtClean="0"/>
              <a:t>カルビー松本晃の経営教室</a:t>
            </a:r>
            <a:endParaRPr kumimoji="1" lang="ja-JP" altLang="en-US" dirty="0"/>
          </a:p>
        </p:txBody>
      </p:sp>
      <p:sp>
        <p:nvSpPr>
          <p:cNvPr id="7" name="正方形/長方形 6"/>
          <p:cNvSpPr/>
          <p:nvPr/>
        </p:nvSpPr>
        <p:spPr>
          <a:xfrm>
            <a:off x="0" y="820439"/>
            <a:ext cx="9144000" cy="214157"/>
          </a:xfrm>
          <a:prstGeom prst="rect">
            <a:avLst/>
          </a:prstGeom>
          <a:gradFill flip="none" rotWithShape="1">
            <a:gsLst>
              <a:gs pos="0">
                <a:schemeClr val="bg1"/>
              </a:gs>
              <a:gs pos="100000">
                <a:schemeClr val="accent6"/>
              </a:gs>
              <a:gs pos="100000">
                <a:schemeClr val="accent6">
                  <a:lumMod val="60000"/>
                  <a:lumOff val="40000"/>
                </a:schemeClr>
              </a:gs>
            </a:gsLst>
            <a:lin ang="10800000" scaled="1"/>
            <a:tileRect/>
          </a:gradFill>
          <a:ln w="25400" cap="flat" cmpd="sng" algn="ctr">
            <a:noFill/>
            <a:prstDash val="solid"/>
          </a:ln>
          <a:effectLst>
            <a:reflection endPos="0" dist="50800" dir="5400000" sy="-100000" algn="bl" rotWithShape="0"/>
            <a:softEdge rad="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smtClean="0">
              <a:ln>
                <a:noFill/>
              </a:ln>
              <a:solidFill>
                <a:prstClr val="white"/>
              </a:solidFill>
              <a:effectLst/>
              <a:uLnTx/>
              <a:uFillTx/>
              <a:latin typeface="Segoe UI"/>
              <a:ea typeface="メイリオ"/>
              <a:cs typeface="+mn-cs"/>
            </a:endParaRPr>
          </a:p>
        </p:txBody>
      </p:sp>
      <p:sp>
        <p:nvSpPr>
          <p:cNvPr id="6" name="テキスト ボックス 5"/>
          <p:cNvSpPr txBox="1"/>
          <p:nvPr/>
        </p:nvSpPr>
        <p:spPr>
          <a:xfrm>
            <a:off x="4716016" y="2752594"/>
            <a:ext cx="4099199" cy="1569660"/>
          </a:xfrm>
          <a:prstGeom prst="rect">
            <a:avLst/>
          </a:prstGeom>
          <a:noFill/>
        </p:spPr>
        <p:txBody>
          <a:bodyPr wrap="none" rtlCol="0">
            <a:spAutoFit/>
          </a:bodyPr>
          <a:lstStyle/>
          <a:p>
            <a:r>
              <a:rPr kumimoji="1" lang="ja-JP" altLang="en-US" sz="3200" dirty="0" smtClean="0"/>
              <a:t>各班で</a:t>
            </a:r>
            <a:r>
              <a:rPr kumimoji="1" lang="en-US" altLang="ja-JP" sz="3200" dirty="0" smtClean="0"/>
              <a:t>2</a:t>
            </a:r>
            <a:r>
              <a:rPr kumimoji="1" lang="ja-JP" altLang="en-US" sz="3200" dirty="0" smtClean="0"/>
              <a:t>分間話し合い</a:t>
            </a:r>
            <a:endParaRPr kumimoji="1" lang="en-US" altLang="ja-JP" sz="3200" dirty="0" smtClean="0"/>
          </a:p>
          <a:p>
            <a:pPr algn="ctr"/>
            <a:r>
              <a:rPr lang="ja-JP" altLang="en-US" sz="3200" dirty="0" smtClean="0"/>
              <a:t>↓</a:t>
            </a:r>
            <a:endParaRPr lang="en-US" altLang="ja-JP" sz="3200" dirty="0" smtClean="0"/>
          </a:p>
          <a:p>
            <a:r>
              <a:rPr kumimoji="1" lang="ja-JP" altLang="en-US" sz="3200" dirty="0"/>
              <a:t>各班</a:t>
            </a:r>
            <a:r>
              <a:rPr kumimoji="1" lang="ja-JP" altLang="en-US" sz="3200" dirty="0" smtClean="0"/>
              <a:t>の代表者が発表</a:t>
            </a:r>
            <a:endParaRPr kumimoji="1" lang="ja-JP" altLang="en-US" sz="3200" dirty="0"/>
          </a:p>
        </p:txBody>
      </p:sp>
      <p:sp>
        <p:nvSpPr>
          <p:cNvPr id="8" name="スライド番号プレースホルダー 7"/>
          <p:cNvSpPr>
            <a:spLocks noGrp="1"/>
          </p:cNvSpPr>
          <p:nvPr>
            <p:ph type="sldNum" sz="quarter" idx="12"/>
          </p:nvPr>
        </p:nvSpPr>
        <p:spPr/>
        <p:txBody>
          <a:bodyPr/>
          <a:lstStyle/>
          <a:p>
            <a:fld id="{94F64DAE-D17D-4E63-AFE4-EA831EA0395D}" type="slidenum">
              <a:rPr kumimoji="1" lang="ja-JP" altLang="en-US" smtClean="0"/>
              <a:t>17</a:t>
            </a:fld>
            <a:endParaRPr kumimoji="1" lang="ja-JP" altLang="en-US"/>
          </a:p>
        </p:txBody>
      </p:sp>
    </p:spTree>
    <p:extLst>
      <p:ext uri="{BB962C8B-B14F-4D97-AF65-F5344CB8AC3E}">
        <p14:creationId xmlns:p14="http://schemas.microsoft.com/office/powerpoint/2010/main" val="272573840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0" y="0"/>
            <a:ext cx="8229600" cy="1143000"/>
          </a:xfrm>
        </p:spPr>
        <p:txBody>
          <a:bodyPr/>
          <a:lstStyle/>
          <a:p>
            <a:pPr algn="l"/>
            <a:r>
              <a:rPr kumimoji="1" lang="ja-JP" altLang="en-US" dirty="0" smtClean="0"/>
              <a:t>３－２解説</a:t>
            </a:r>
            <a:endParaRPr kumimoji="1" lang="ja-JP" altLang="en-US" dirty="0"/>
          </a:p>
        </p:txBody>
      </p:sp>
      <p:sp>
        <p:nvSpPr>
          <p:cNvPr id="3" name="コンテンツ プレースホルダー 2"/>
          <p:cNvSpPr>
            <a:spLocks noGrp="1"/>
          </p:cNvSpPr>
          <p:nvPr>
            <p:ph idx="1"/>
          </p:nvPr>
        </p:nvSpPr>
        <p:spPr>
          <a:xfrm>
            <a:off x="390364" y="1238026"/>
            <a:ext cx="8363272" cy="4525963"/>
          </a:xfrm>
        </p:spPr>
        <p:txBody>
          <a:bodyPr/>
          <a:lstStyle/>
          <a:p>
            <a:r>
              <a:rPr kumimoji="1" lang="ja-JP" altLang="en-US" dirty="0" smtClean="0"/>
              <a:t>問題点の例</a:t>
            </a:r>
            <a:endParaRPr kumimoji="1" lang="en-US" altLang="ja-JP" dirty="0" smtClean="0"/>
          </a:p>
          <a:p>
            <a:pPr marL="0" indent="0">
              <a:buNone/>
            </a:pPr>
            <a:r>
              <a:rPr lang="ja-JP" altLang="en-US" dirty="0"/>
              <a:t>　</a:t>
            </a:r>
            <a:r>
              <a:rPr lang="ja-JP" altLang="en-US" dirty="0" smtClean="0">
                <a:solidFill>
                  <a:srgbClr val="FF0000"/>
                </a:solidFill>
              </a:rPr>
              <a:t>「共同食卓の悲劇」</a:t>
            </a:r>
            <a:r>
              <a:rPr lang="ja-JP" altLang="en-US" dirty="0" smtClean="0"/>
              <a:t>が発生する可能性</a:t>
            </a:r>
            <a:endParaRPr kumimoji="1" lang="ja-JP" altLang="en-US" dirty="0"/>
          </a:p>
        </p:txBody>
      </p:sp>
      <p:sp>
        <p:nvSpPr>
          <p:cNvPr id="4" name="正方形/長方形 3"/>
          <p:cNvSpPr/>
          <p:nvPr/>
        </p:nvSpPr>
        <p:spPr>
          <a:xfrm>
            <a:off x="0" y="820439"/>
            <a:ext cx="9144000" cy="214157"/>
          </a:xfrm>
          <a:prstGeom prst="rect">
            <a:avLst/>
          </a:prstGeom>
          <a:gradFill flip="none" rotWithShape="1">
            <a:gsLst>
              <a:gs pos="0">
                <a:schemeClr val="bg1"/>
              </a:gs>
              <a:gs pos="100000">
                <a:schemeClr val="accent6"/>
              </a:gs>
              <a:gs pos="100000">
                <a:schemeClr val="accent6">
                  <a:lumMod val="60000"/>
                  <a:lumOff val="40000"/>
                </a:schemeClr>
              </a:gs>
            </a:gsLst>
            <a:lin ang="10800000" scaled="1"/>
            <a:tileRect/>
          </a:gradFill>
          <a:ln w="25400" cap="flat" cmpd="sng" algn="ctr">
            <a:noFill/>
            <a:prstDash val="solid"/>
          </a:ln>
          <a:effectLst>
            <a:reflection endPos="0" dist="50800" dir="5400000" sy="-100000" algn="bl" rotWithShape="0"/>
            <a:softEdge rad="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smtClean="0">
              <a:ln>
                <a:noFill/>
              </a:ln>
              <a:solidFill>
                <a:prstClr val="white"/>
              </a:solidFill>
              <a:effectLst/>
              <a:uLnTx/>
              <a:uFillTx/>
              <a:latin typeface="Segoe UI"/>
              <a:ea typeface="メイリオ"/>
              <a:cs typeface="+mn-cs"/>
            </a:endParaRPr>
          </a:p>
        </p:txBody>
      </p:sp>
      <p:pic>
        <p:nvPicPr>
          <p:cNvPr id="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18029" y="2708920"/>
            <a:ext cx="4032448" cy="386785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正方形/長方形 6"/>
          <p:cNvSpPr/>
          <p:nvPr/>
        </p:nvSpPr>
        <p:spPr>
          <a:xfrm>
            <a:off x="1763688" y="3140968"/>
            <a:ext cx="2448272" cy="3275493"/>
          </a:xfrm>
          <a:prstGeom prst="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9" name="直線矢印コネクタ 8"/>
          <p:cNvCxnSpPr/>
          <p:nvPr/>
        </p:nvCxnSpPr>
        <p:spPr>
          <a:xfrm flipV="1">
            <a:off x="4211960" y="3573016"/>
            <a:ext cx="720080" cy="1"/>
          </a:xfrm>
          <a:prstGeom prst="straightConnector1">
            <a:avLst/>
          </a:prstGeom>
          <a:ln w="5715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11" name="テキスト ボックス 10"/>
          <p:cNvSpPr txBox="1"/>
          <p:nvPr/>
        </p:nvSpPr>
        <p:spPr>
          <a:xfrm>
            <a:off x="4932040" y="2972852"/>
            <a:ext cx="3570208" cy="1200329"/>
          </a:xfrm>
          <a:prstGeom prst="rect">
            <a:avLst/>
          </a:prstGeom>
          <a:noFill/>
        </p:spPr>
        <p:txBody>
          <a:bodyPr wrap="none" rtlCol="0">
            <a:spAutoFit/>
          </a:bodyPr>
          <a:lstStyle/>
          <a:p>
            <a:r>
              <a:rPr lang="ja-JP" altLang="en-US" sz="2400" dirty="0"/>
              <a:t>各部門</a:t>
            </a:r>
            <a:r>
              <a:rPr lang="ja-JP" altLang="en-US" sz="2400" dirty="0" smtClean="0"/>
              <a:t>がカルビーの</a:t>
            </a:r>
            <a:endParaRPr lang="en-US" altLang="ja-JP" sz="2400" dirty="0" smtClean="0"/>
          </a:p>
          <a:p>
            <a:r>
              <a:rPr lang="ja-JP" altLang="en-US" sz="2400" dirty="0" smtClean="0">
                <a:solidFill>
                  <a:srgbClr val="FF0000"/>
                </a:solidFill>
              </a:rPr>
              <a:t>限られた資源（資金）</a:t>
            </a:r>
            <a:r>
              <a:rPr lang="ja-JP" altLang="en-US" sz="2400" dirty="0" smtClean="0"/>
              <a:t>を</a:t>
            </a:r>
            <a:endParaRPr lang="en-US" altLang="ja-JP" sz="2400" dirty="0" smtClean="0"/>
          </a:p>
          <a:p>
            <a:r>
              <a:rPr kumimoji="1" lang="ja-JP" altLang="en-US" sz="2400" dirty="0"/>
              <a:t>大量</a:t>
            </a:r>
            <a:r>
              <a:rPr kumimoji="1" lang="ja-JP" altLang="en-US" sz="2400" dirty="0" smtClean="0"/>
              <a:t>に使ってしまう</a:t>
            </a:r>
            <a:endParaRPr kumimoji="1" lang="en-US" altLang="ja-JP" sz="2400" dirty="0" smtClean="0"/>
          </a:p>
        </p:txBody>
      </p:sp>
      <p:sp>
        <p:nvSpPr>
          <p:cNvPr id="12" name="テキスト ボックス 11"/>
          <p:cNvSpPr txBox="1"/>
          <p:nvPr/>
        </p:nvSpPr>
        <p:spPr>
          <a:xfrm>
            <a:off x="4427984" y="6093296"/>
            <a:ext cx="3474028" cy="646331"/>
          </a:xfrm>
          <a:prstGeom prst="rect">
            <a:avLst/>
          </a:prstGeom>
          <a:noFill/>
        </p:spPr>
        <p:txBody>
          <a:bodyPr wrap="none" rtlCol="0">
            <a:spAutoFit/>
          </a:bodyPr>
          <a:lstStyle/>
          <a:p>
            <a:r>
              <a:rPr kumimoji="1" lang="ja-JP" altLang="en-US" dirty="0" smtClean="0"/>
              <a:t>日経ビジネス　</a:t>
            </a:r>
            <a:r>
              <a:rPr kumimoji="1" lang="en-US" altLang="ja-JP" dirty="0" smtClean="0"/>
              <a:t>2013</a:t>
            </a:r>
            <a:r>
              <a:rPr kumimoji="1" lang="ja-JP" altLang="en-US" dirty="0" smtClean="0"/>
              <a:t>年</a:t>
            </a:r>
            <a:r>
              <a:rPr kumimoji="1" lang="en-US" altLang="ja-JP" dirty="0" smtClean="0"/>
              <a:t>9</a:t>
            </a:r>
            <a:r>
              <a:rPr kumimoji="1" lang="ja-JP" altLang="en-US" dirty="0" smtClean="0"/>
              <a:t>月</a:t>
            </a:r>
            <a:r>
              <a:rPr kumimoji="1" lang="en-US" altLang="ja-JP" dirty="0" smtClean="0"/>
              <a:t>9</a:t>
            </a:r>
            <a:r>
              <a:rPr kumimoji="1" lang="ja-JP" altLang="en-US" dirty="0" smtClean="0"/>
              <a:t>日号</a:t>
            </a:r>
            <a:endParaRPr kumimoji="1" lang="en-US" altLang="ja-JP" dirty="0" smtClean="0"/>
          </a:p>
          <a:p>
            <a:r>
              <a:rPr lang="ja-JP" altLang="en-US" dirty="0" smtClean="0"/>
              <a:t>カルビー松本晃の経営教室</a:t>
            </a:r>
            <a:endParaRPr kumimoji="1" lang="ja-JP" altLang="en-US" dirty="0"/>
          </a:p>
        </p:txBody>
      </p:sp>
      <p:sp>
        <p:nvSpPr>
          <p:cNvPr id="16" name="角丸四角形 15"/>
          <p:cNvSpPr/>
          <p:nvPr/>
        </p:nvSpPr>
        <p:spPr>
          <a:xfrm>
            <a:off x="4652903" y="4642849"/>
            <a:ext cx="4128481" cy="1098558"/>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kumimoji="1" lang="ja-JP" altLang="en-US" sz="2400" dirty="0" smtClean="0"/>
              <a:t>コストの無駄が発生する</a:t>
            </a:r>
            <a:endParaRPr kumimoji="1" lang="ja-JP" altLang="en-US" sz="2400" dirty="0"/>
          </a:p>
        </p:txBody>
      </p:sp>
      <p:sp>
        <p:nvSpPr>
          <p:cNvPr id="17" name="スライド番号プレースホルダー 16"/>
          <p:cNvSpPr>
            <a:spLocks noGrp="1"/>
          </p:cNvSpPr>
          <p:nvPr>
            <p:ph type="sldNum" sz="quarter" idx="12"/>
          </p:nvPr>
        </p:nvSpPr>
        <p:spPr/>
        <p:txBody>
          <a:bodyPr/>
          <a:lstStyle/>
          <a:p>
            <a:fld id="{94F64DAE-D17D-4E63-AFE4-EA831EA0395D}" type="slidenum">
              <a:rPr kumimoji="1" lang="ja-JP" altLang="en-US" smtClean="0"/>
              <a:t>18</a:t>
            </a:fld>
            <a:endParaRPr kumimoji="1" lang="ja-JP" altLang="en-US"/>
          </a:p>
        </p:txBody>
      </p:sp>
    </p:spTree>
    <p:extLst>
      <p:ext uri="{BB962C8B-B14F-4D97-AF65-F5344CB8AC3E}">
        <p14:creationId xmlns:p14="http://schemas.microsoft.com/office/powerpoint/2010/main" val="42546632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down)">
                                      <p:cBhvr>
                                        <p:cTn id="7" dur="500"/>
                                        <p:tgtEl>
                                          <p:spTgt spid="7"/>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wipe(down)">
                                      <p:cBhvr>
                                        <p:cTn id="11" dur="500"/>
                                        <p:tgtEl>
                                          <p:spTgt spid="9"/>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1"/>
                                        </p:tgtEl>
                                        <p:attrNameLst>
                                          <p:attrName>style.visibility</p:attrName>
                                        </p:attrNameLst>
                                      </p:cBhvr>
                                      <p:to>
                                        <p:strVal val="visible"/>
                                      </p:to>
                                    </p:set>
                                    <p:animEffect transition="in" filter="wipe(left)">
                                      <p:cBhvr>
                                        <p:cTn id="15" dur="500"/>
                                        <p:tgtEl>
                                          <p:spTgt spid="11"/>
                                        </p:tgtEl>
                                      </p:cBhvr>
                                    </p:animEffect>
                                  </p:childTnLst>
                                </p:cTn>
                              </p:par>
                            </p:childTnLst>
                          </p:cTn>
                        </p:par>
                      </p:childTnLst>
                    </p:cTn>
                  </p:par>
                  <p:par>
                    <p:cTn id="16" fill="hold">
                      <p:stCondLst>
                        <p:cond delay="indefinite"/>
                      </p:stCondLst>
                      <p:childTnLst>
                        <p:par>
                          <p:cTn id="17" fill="hold">
                            <p:stCondLst>
                              <p:cond delay="0"/>
                            </p:stCondLst>
                            <p:childTnLst>
                              <p:par>
                                <p:cTn id="18" presetID="42" presetClass="entr" presetSubtype="0" fill="hold" grpId="0" nodeType="clickEffect">
                                  <p:stCondLst>
                                    <p:cond delay="0"/>
                                  </p:stCondLst>
                                  <p:childTnLst>
                                    <p:set>
                                      <p:cBhvr>
                                        <p:cTn id="19" dur="1" fill="hold">
                                          <p:stCondLst>
                                            <p:cond delay="0"/>
                                          </p:stCondLst>
                                        </p:cTn>
                                        <p:tgtEl>
                                          <p:spTgt spid="16"/>
                                        </p:tgtEl>
                                        <p:attrNameLst>
                                          <p:attrName>style.visibility</p:attrName>
                                        </p:attrNameLst>
                                      </p:cBhvr>
                                      <p:to>
                                        <p:strVal val="visible"/>
                                      </p:to>
                                    </p:set>
                                    <p:animEffect transition="in" filter="fade">
                                      <p:cBhvr>
                                        <p:cTn id="20" dur="1000"/>
                                        <p:tgtEl>
                                          <p:spTgt spid="16"/>
                                        </p:tgtEl>
                                      </p:cBhvr>
                                    </p:animEffect>
                                    <p:anim calcmode="lin" valueType="num">
                                      <p:cBhvr>
                                        <p:cTn id="21" dur="1000" fill="hold"/>
                                        <p:tgtEl>
                                          <p:spTgt spid="16"/>
                                        </p:tgtEl>
                                        <p:attrNameLst>
                                          <p:attrName>ppt_x</p:attrName>
                                        </p:attrNameLst>
                                      </p:cBhvr>
                                      <p:tavLst>
                                        <p:tav tm="0">
                                          <p:val>
                                            <p:strVal val="#ppt_x"/>
                                          </p:val>
                                        </p:tav>
                                        <p:tav tm="100000">
                                          <p:val>
                                            <p:strVal val="#ppt_x"/>
                                          </p:val>
                                        </p:tav>
                                      </p:tavLst>
                                    </p:anim>
                                    <p:anim calcmode="lin" valueType="num">
                                      <p:cBhvr>
                                        <p:cTn id="22" dur="1000" fill="hold"/>
                                        <p:tgtEl>
                                          <p:spTgt spid="1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1" grpId="0"/>
      <p:bldP spid="16"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0" y="-10815"/>
            <a:ext cx="8229600" cy="1143000"/>
          </a:xfrm>
        </p:spPr>
        <p:txBody>
          <a:bodyPr/>
          <a:lstStyle/>
          <a:p>
            <a:pPr algn="l"/>
            <a:r>
              <a:rPr kumimoji="1" lang="ja-JP" altLang="en-US" dirty="0" smtClean="0"/>
              <a:t>３－２解説</a:t>
            </a:r>
            <a:endParaRPr kumimoji="1" lang="ja-JP" altLang="en-US" dirty="0"/>
          </a:p>
        </p:txBody>
      </p:sp>
      <p:sp>
        <p:nvSpPr>
          <p:cNvPr id="4" name="正方形/長方形 3"/>
          <p:cNvSpPr/>
          <p:nvPr/>
        </p:nvSpPr>
        <p:spPr>
          <a:xfrm>
            <a:off x="0" y="820439"/>
            <a:ext cx="9144000" cy="214157"/>
          </a:xfrm>
          <a:prstGeom prst="rect">
            <a:avLst/>
          </a:prstGeom>
          <a:gradFill flip="none" rotWithShape="1">
            <a:gsLst>
              <a:gs pos="0">
                <a:schemeClr val="bg1"/>
              </a:gs>
              <a:gs pos="100000">
                <a:schemeClr val="accent6"/>
              </a:gs>
              <a:gs pos="100000">
                <a:schemeClr val="accent6">
                  <a:lumMod val="60000"/>
                  <a:lumOff val="40000"/>
                </a:schemeClr>
              </a:gs>
            </a:gsLst>
            <a:lin ang="10800000" scaled="1"/>
            <a:tileRect/>
          </a:gradFill>
          <a:ln w="25400" cap="flat" cmpd="sng" algn="ctr">
            <a:noFill/>
            <a:prstDash val="solid"/>
          </a:ln>
          <a:effectLst>
            <a:reflection endPos="0" dist="50800" dir="5400000" sy="-100000" algn="bl" rotWithShape="0"/>
            <a:softEdge rad="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smtClean="0">
              <a:ln>
                <a:noFill/>
              </a:ln>
              <a:solidFill>
                <a:prstClr val="white"/>
              </a:solidFill>
              <a:effectLst/>
              <a:uLnTx/>
              <a:uFillTx/>
              <a:latin typeface="Segoe UI"/>
              <a:ea typeface="メイリオ"/>
              <a:cs typeface="+mn-cs"/>
            </a:endParaRPr>
          </a:p>
        </p:txBody>
      </p:sp>
      <p:sp>
        <p:nvSpPr>
          <p:cNvPr id="5" name="環状矢印 4"/>
          <p:cNvSpPr/>
          <p:nvPr/>
        </p:nvSpPr>
        <p:spPr>
          <a:xfrm rot="2216049">
            <a:off x="1568667" y="4458687"/>
            <a:ext cx="1766709" cy="1347267"/>
          </a:xfrm>
          <a:prstGeom prst="circularArrow">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6" name="環状矢印 5"/>
          <p:cNvSpPr/>
          <p:nvPr/>
        </p:nvSpPr>
        <p:spPr>
          <a:xfrm rot="13077043">
            <a:off x="830403" y="5344659"/>
            <a:ext cx="1709593" cy="1347267"/>
          </a:xfrm>
          <a:prstGeom prst="circularArrow">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8" name="環状矢印 7"/>
          <p:cNvSpPr/>
          <p:nvPr/>
        </p:nvSpPr>
        <p:spPr>
          <a:xfrm rot="9355201">
            <a:off x="1581092" y="2109370"/>
            <a:ext cx="1807200" cy="1347267"/>
          </a:xfrm>
          <a:prstGeom prst="circularArrow">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9" name="環状矢印 8"/>
          <p:cNvSpPr/>
          <p:nvPr/>
        </p:nvSpPr>
        <p:spPr>
          <a:xfrm rot="20011430">
            <a:off x="588814" y="1245189"/>
            <a:ext cx="1818819" cy="1347267"/>
          </a:xfrm>
          <a:prstGeom prst="circularArrow">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10" name="円/楕円 9"/>
          <p:cNvSpPr/>
          <p:nvPr/>
        </p:nvSpPr>
        <p:spPr>
          <a:xfrm>
            <a:off x="2484691" y="5733255"/>
            <a:ext cx="1697617" cy="939551"/>
          </a:xfrm>
          <a:prstGeom prst="ellipse">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US" altLang="ja-JP" dirty="0"/>
              <a:t>B</a:t>
            </a:r>
            <a:r>
              <a:rPr kumimoji="1" lang="ja-JP" altLang="en-US" dirty="0" smtClean="0"/>
              <a:t>事業部の</a:t>
            </a:r>
            <a:endParaRPr kumimoji="1" lang="en-US" altLang="ja-JP" dirty="0" smtClean="0"/>
          </a:p>
          <a:p>
            <a:pPr algn="ctr"/>
            <a:r>
              <a:rPr lang="ja-JP" altLang="en-US" dirty="0"/>
              <a:t>純利益</a:t>
            </a:r>
            <a:endParaRPr kumimoji="1" lang="ja-JP" altLang="en-US" dirty="0"/>
          </a:p>
        </p:txBody>
      </p:sp>
      <p:sp>
        <p:nvSpPr>
          <p:cNvPr id="11" name="円/楕円 10"/>
          <p:cNvSpPr/>
          <p:nvPr/>
        </p:nvSpPr>
        <p:spPr>
          <a:xfrm>
            <a:off x="47018" y="2418813"/>
            <a:ext cx="1500645" cy="850316"/>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kumimoji="1" lang="en-US" altLang="ja-JP" dirty="0" smtClean="0"/>
              <a:t>A</a:t>
            </a:r>
            <a:r>
              <a:rPr kumimoji="1" lang="ja-JP" altLang="en-US" dirty="0" smtClean="0"/>
              <a:t>事業部の</a:t>
            </a:r>
            <a:endParaRPr kumimoji="1" lang="en-US" altLang="ja-JP" dirty="0" smtClean="0"/>
          </a:p>
          <a:p>
            <a:pPr algn="ctr"/>
            <a:r>
              <a:rPr lang="ja-JP" altLang="en-US" dirty="0"/>
              <a:t>行動</a:t>
            </a:r>
            <a:endParaRPr kumimoji="1" lang="ja-JP" altLang="en-US" dirty="0"/>
          </a:p>
        </p:txBody>
      </p:sp>
      <p:sp>
        <p:nvSpPr>
          <p:cNvPr id="12" name="円/楕円 11"/>
          <p:cNvSpPr/>
          <p:nvPr/>
        </p:nvSpPr>
        <p:spPr>
          <a:xfrm>
            <a:off x="32395" y="4555975"/>
            <a:ext cx="1726337" cy="890304"/>
          </a:xfrm>
          <a:prstGeom prst="ellipse">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US" altLang="ja-JP" dirty="0"/>
              <a:t>B</a:t>
            </a:r>
            <a:r>
              <a:rPr kumimoji="1" lang="ja-JP" altLang="en-US" dirty="0" smtClean="0"/>
              <a:t>事業部の</a:t>
            </a:r>
            <a:endParaRPr kumimoji="1" lang="en-US" altLang="ja-JP" dirty="0" smtClean="0"/>
          </a:p>
          <a:p>
            <a:pPr algn="ctr"/>
            <a:r>
              <a:rPr lang="ja-JP" altLang="en-US" dirty="0"/>
              <a:t>行動</a:t>
            </a:r>
            <a:endParaRPr kumimoji="1" lang="ja-JP" altLang="en-US" dirty="0"/>
          </a:p>
        </p:txBody>
      </p:sp>
      <p:sp>
        <p:nvSpPr>
          <p:cNvPr id="13" name="円/楕円 12"/>
          <p:cNvSpPr/>
          <p:nvPr/>
        </p:nvSpPr>
        <p:spPr>
          <a:xfrm>
            <a:off x="2283281" y="1445149"/>
            <a:ext cx="1561793" cy="859282"/>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kumimoji="1" lang="en-US" altLang="ja-JP" dirty="0" smtClean="0"/>
              <a:t>A</a:t>
            </a:r>
            <a:r>
              <a:rPr kumimoji="1" lang="ja-JP" altLang="en-US" dirty="0" smtClean="0"/>
              <a:t>事業部の</a:t>
            </a:r>
            <a:endParaRPr kumimoji="1" lang="en-US" altLang="ja-JP" dirty="0" smtClean="0"/>
          </a:p>
          <a:p>
            <a:pPr algn="ctr"/>
            <a:r>
              <a:rPr lang="ja-JP" altLang="en-US" dirty="0"/>
              <a:t>純利益</a:t>
            </a:r>
            <a:endParaRPr kumimoji="1" lang="ja-JP" altLang="en-US" dirty="0"/>
          </a:p>
        </p:txBody>
      </p:sp>
      <p:cxnSp>
        <p:nvCxnSpPr>
          <p:cNvPr id="17" name="直線矢印コネクタ 16"/>
          <p:cNvCxnSpPr>
            <a:stCxn id="11" idx="4"/>
          </p:cNvCxnSpPr>
          <p:nvPr/>
        </p:nvCxnSpPr>
        <p:spPr>
          <a:xfrm>
            <a:off x="797341" y="3269129"/>
            <a:ext cx="1757938" cy="469941"/>
          </a:xfrm>
          <a:prstGeom prst="straightConnector1">
            <a:avLst/>
          </a:prstGeom>
          <a:ln w="38100">
            <a:solidFill>
              <a:srgbClr val="00B050"/>
            </a:solidFill>
            <a:tailEnd type="arrow"/>
          </a:ln>
        </p:spPr>
        <p:style>
          <a:lnRef idx="1">
            <a:schemeClr val="accent1"/>
          </a:lnRef>
          <a:fillRef idx="0">
            <a:schemeClr val="accent1"/>
          </a:fillRef>
          <a:effectRef idx="0">
            <a:schemeClr val="accent1"/>
          </a:effectRef>
          <a:fontRef idx="minor">
            <a:schemeClr val="tx1"/>
          </a:fontRef>
        </p:style>
      </p:cxnSp>
      <p:cxnSp>
        <p:nvCxnSpPr>
          <p:cNvPr id="19" name="直線矢印コネクタ 18"/>
          <p:cNvCxnSpPr/>
          <p:nvPr/>
        </p:nvCxnSpPr>
        <p:spPr>
          <a:xfrm flipV="1">
            <a:off x="935795" y="4077072"/>
            <a:ext cx="1645875" cy="478904"/>
          </a:xfrm>
          <a:prstGeom prst="straightConnector1">
            <a:avLst/>
          </a:prstGeom>
          <a:ln w="38100">
            <a:solidFill>
              <a:srgbClr val="00B050"/>
            </a:solidFill>
            <a:tailEnd type="arrow"/>
          </a:ln>
        </p:spPr>
        <p:style>
          <a:lnRef idx="1">
            <a:schemeClr val="accent1"/>
          </a:lnRef>
          <a:fillRef idx="0">
            <a:schemeClr val="accent1"/>
          </a:fillRef>
          <a:effectRef idx="0">
            <a:schemeClr val="accent1"/>
          </a:effectRef>
          <a:fontRef idx="minor">
            <a:schemeClr val="tx1"/>
          </a:fontRef>
        </p:style>
      </p:cxnSp>
      <p:sp>
        <p:nvSpPr>
          <p:cNvPr id="25" name="角丸四角形 24"/>
          <p:cNvSpPr/>
          <p:nvPr/>
        </p:nvSpPr>
        <p:spPr>
          <a:xfrm>
            <a:off x="2678806" y="3640391"/>
            <a:ext cx="2181226" cy="581115"/>
          </a:xfrm>
          <a:prstGeom prst="round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kumimoji="1" lang="ja-JP" altLang="en-US" dirty="0" smtClean="0"/>
              <a:t>全体の行動</a:t>
            </a:r>
            <a:endParaRPr kumimoji="1" lang="ja-JP" altLang="en-US" dirty="0"/>
          </a:p>
        </p:txBody>
      </p:sp>
      <p:cxnSp>
        <p:nvCxnSpPr>
          <p:cNvPr id="27" name="直線矢印コネクタ 26"/>
          <p:cNvCxnSpPr>
            <a:stCxn id="25" idx="3"/>
          </p:cNvCxnSpPr>
          <p:nvPr/>
        </p:nvCxnSpPr>
        <p:spPr>
          <a:xfrm flipV="1">
            <a:off x="4860032" y="3930948"/>
            <a:ext cx="914400" cy="1"/>
          </a:xfrm>
          <a:prstGeom prst="straightConnector1">
            <a:avLst/>
          </a:prstGeom>
          <a:ln w="38100">
            <a:solidFill>
              <a:srgbClr val="00B050"/>
            </a:solidFill>
            <a:tailEnd type="arrow"/>
          </a:ln>
        </p:spPr>
        <p:style>
          <a:lnRef idx="1">
            <a:schemeClr val="accent1"/>
          </a:lnRef>
          <a:fillRef idx="0">
            <a:schemeClr val="accent1"/>
          </a:fillRef>
          <a:effectRef idx="0">
            <a:schemeClr val="accent1"/>
          </a:effectRef>
          <a:fontRef idx="minor">
            <a:schemeClr val="tx1"/>
          </a:fontRef>
        </p:style>
      </p:cxnSp>
      <p:sp>
        <p:nvSpPr>
          <p:cNvPr id="29" name="角丸四角形 28"/>
          <p:cNvSpPr/>
          <p:nvPr/>
        </p:nvSpPr>
        <p:spPr>
          <a:xfrm>
            <a:off x="5774432" y="3371725"/>
            <a:ext cx="2232248" cy="1212764"/>
          </a:xfrm>
          <a:prstGeom prst="round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kumimoji="1" lang="ja-JP" altLang="en-US" dirty="0" smtClean="0"/>
              <a:t>個々の行動</a:t>
            </a:r>
            <a:endParaRPr kumimoji="1" lang="en-US" altLang="ja-JP" dirty="0" smtClean="0"/>
          </a:p>
          <a:p>
            <a:pPr algn="ctr"/>
            <a:r>
              <a:rPr lang="ja-JP" altLang="en-US" dirty="0" smtClean="0"/>
              <a:t>ごとに</a:t>
            </a:r>
            <a:endParaRPr lang="en-US" altLang="ja-JP" dirty="0" smtClean="0"/>
          </a:p>
          <a:p>
            <a:pPr algn="ctr"/>
            <a:r>
              <a:rPr kumimoji="1" lang="ja-JP" altLang="en-US" dirty="0" smtClean="0"/>
              <a:t>得られる利益</a:t>
            </a:r>
            <a:endParaRPr kumimoji="1" lang="ja-JP" altLang="en-US" dirty="0"/>
          </a:p>
        </p:txBody>
      </p:sp>
      <p:cxnSp>
        <p:nvCxnSpPr>
          <p:cNvPr id="31" name="直線矢印コネクタ 30"/>
          <p:cNvCxnSpPr>
            <a:stCxn id="29" idx="0"/>
          </p:cNvCxnSpPr>
          <p:nvPr/>
        </p:nvCxnSpPr>
        <p:spPr>
          <a:xfrm flipH="1" flipV="1">
            <a:off x="3845074" y="1874790"/>
            <a:ext cx="3045482" cy="1496935"/>
          </a:xfrm>
          <a:prstGeom prst="straightConnector1">
            <a:avLst/>
          </a:prstGeom>
          <a:ln w="38100">
            <a:solidFill>
              <a:srgbClr val="00B050"/>
            </a:solidFill>
            <a:tailEnd type="arrow"/>
          </a:ln>
        </p:spPr>
        <p:style>
          <a:lnRef idx="1">
            <a:schemeClr val="accent1"/>
          </a:lnRef>
          <a:fillRef idx="0">
            <a:schemeClr val="accent1"/>
          </a:fillRef>
          <a:effectRef idx="0">
            <a:schemeClr val="accent1"/>
          </a:effectRef>
          <a:fontRef idx="minor">
            <a:schemeClr val="tx1"/>
          </a:fontRef>
        </p:style>
      </p:cxnSp>
      <p:cxnSp>
        <p:nvCxnSpPr>
          <p:cNvPr id="34" name="直線矢印コネクタ 33"/>
          <p:cNvCxnSpPr>
            <a:stCxn id="29" idx="2"/>
            <a:endCxn id="10" idx="6"/>
          </p:cNvCxnSpPr>
          <p:nvPr/>
        </p:nvCxnSpPr>
        <p:spPr>
          <a:xfrm flipH="1">
            <a:off x="4182308" y="4584489"/>
            <a:ext cx="2708248" cy="1618542"/>
          </a:xfrm>
          <a:prstGeom prst="straightConnector1">
            <a:avLst/>
          </a:prstGeom>
          <a:ln w="38100">
            <a:solidFill>
              <a:srgbClr val="00B050"/>
            </a:solidFill>
            <a:tailEnd type="arrow"/>
          </a:ln>
        </p:spPr>
        <p:style>
          <a:lnRef idx="1">
            <a:schemeClr val="accent1"/>
          </a:lnRef>
          <a:fillRef idx="0">
            <a:schemeClr val="accent1"/>
          </a:fillRef>
          <a:effectRef idx="0">
            <a:schemeClr val="accent1"/>
          </a:effectRef>
          <a:fontRef idx="minor">
            <a:schemeClr val="tx1"/>
          </a:fontRef>
        </p:style>
      </p:cxnSp>
      <p:pic>
        <p:nvPicPr>
          <p:cNvPr id="13314" name="Picture 2" descr="C:\Users\nawozo\AppData\Local\Microsoft\Windows\Temporary Internet Files\Content.IE5\AKV0SRDZ\MC900280116[1].wm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841145" y="2592400"/>
            <a:ext cx="1272748" cy="906898"/>
          </a:xfrm>
          <a:prstGeom prst="rect">
            <a:avLst/>
          </a:prstGeom>
          <a:noFill/>
          <a:extLst>
            <a:ext uri="{909E8E84-426E-40DD-AFC4-6F175D3DCCD1}">
              <a14:hiddenFill xmlns:a14="http://schemas.microsoft.com/office/drawing/2010/main">
                <a:solidFill>
                  <a:srgbClr val="FFFFFF"/>
                </a:solidFill>
              </a14:hiddenFill>
            </a:ext>
          </a:extLst>
        </p:spPr>
      </p:pic>
      <p:pic>
        <p:nvPicPr>
          <p:cNvPr id="37" name="Picture 2" descr="C:\Users\nawozo\AppData\Local\Microsoft\Windows\Temporary Internet Files\Content.IE5\AKV0SRDZ\MC900280116[1].wm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841145" y="4539381"/>
            <a:ext cx="1272748" cy="906898"/>
          </a:xfrm>
          <a:prstGeom prst="rect">
            <a:avLst/>
          </a:prstGeom>
          <a:noFill/>
          <a:extLst>
            <a:ext uri="{909E8E84-426E-40DD-AFC4-6F175D3DCCD1}">
              <a14:hiddenFill xmlns:a14="http://schemas.microsoft.com/office/drawing/2010/main">
                <a:solidFill>
                  <a:srgbClr val="FFFFFF"/>
                </a:solidFill>
              </a14:hiddenFill>
            </a:ext>
          </a:extLst>
        </p:spPr>
      </p:pic>
      <p:pic>
        <p:nvPicPr>
          <p:cNvPr id="13315" name="Picture 3" descr="C:\Users\nawozo\AppData\Local\Microsoft\Windows\Temporary Internet Files\Content.IE5\UDX676OS\MC900412456[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685199" y="2012747"/>
            <a:ext cx="602030" cy="812132"/>
          </a:xfrm>
          <a:prstGeom prst="rect">
            <a:avLst/>
          </a:prstGeom>
          <a:noFill/>
          <a:extLst>
            <a:ext uri="{909E8E84-426E-40DD-AFC4-6F175D3DCCD1}">
              <a14:hiddenFill xmlns:a14="http://schemas.microsoft.com/office/drawing/2010/main">
                <a:solidFill>
                  <a:srgbClr val="FFFFFF"/>
                </a:solidFill>
              </a14:hiddenFill>
            </a:ext>
          </a:extLst>
        </p:spPr>
      </p:pic>
      <p:pic>
        <p:nvPicPr>
          <p:cNvPr id="45" name="Picture 3" descr="C:\Users\nawozo\AppData\Local\Microsoft\Windows\Temporary Internet Files\Content.IE5\UDX676OS\MC900412456[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758732" y="5165038"/>
            <a:ext cx="602030" cy="812132"/>
          </a:xfrm>
          <a:prstGeom prst="rect">
            <a:avLst/>
          </a:prstGeom>
          <a:noFill/>
          <a:extLst>
            <a:ext uri="{909E8E84-426E-40DD-AFC4-6F175D3DCCD1}">
              <a14:hiddenFill xmlns:a14="http://schemas.microsoft.com/office/drawing/2010/main">
                <a:solidFill>
                  <a:srgbClr val="FFFFFF"/>
                </a:solidFill>
              </a14:hiddenFill>
            </a:ext>
          </a:extLst>
        </p:spPr>
      </p:pic>
      <p:sp>
        <p:nvSpPr>
          <p:cNvPr id="43" name="角丸四角形 42"/>
          <p:cNvSpPr/>
          <p:nvPr/>
        </p:nvSpPr>
        <p:spPr>
          <a:xfrm>
            <a:off x="6890556" y="1344023"/>
            <a:ext cx="1980220" cy="862021"/>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smtClean="0">
                <a:solidFill>
                  <a:sysClr val="windowText" lastClr="000000"/>
                </a:solidFill>
              </a:rPr>
              <a:t>資源（資金）</a:t>
            </a:r>
            <a:endParaRPr lang="en-US" altLang="ja-JP" dirty="0" smtClean="0">
              <a:solidFill>
                <a:sysClr val="windowText" lastClr="000000"/>
              </a:solidFill>
            </a:endParaRPr>
          </a:p>
          <a:p>
            <a:pPr algn="ctr"/>
            <a:r>
              <a:rPr lang="ja-JP" altLang="en-US" dirty="0" smtClean="0">
                <a:solidFill>
                  <a:sysClr val="windowText" lastClr="000000"/>
                </a:solidFill>
              </a:rPr>
              <a:t>の制約</a:t>
            </a:r>
            <a:endParaRPr lang="en-US" altLang="ja-JP" dirty="0" smtClean="0">
              <a:solidFill>
                <a:sysClr val="windowText" lastClr="000000"/>
              </a:solidFill>
            </a:endParaRPr>
          </a:p>
        </p:txBody>
      </p:sp>
      <p:cxnSp>
        <p:nvCxnSpPr>
          <p:cNvPr id="46" name="直線矢印コネクタ 45"/>
          <p:cNvCxnSpPr>
            <a:stCxn id="43" idx="2"/>
          </p:cNvCxnSpPr>
          <p:nvPr/>
        </p:nvCxnSpPr>
        <p:spPr>
          <a:xfrm flipH="1">
            <a:off x="7596336" y="2206044"/>
            <a:ext cx="284330" cy="1165681"/>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49" name="角丸四角形 48"/>
          <p:cNvSpPr/>
          <p:nvPr/>
        </p:nvSpPr>
        <p:spPr>
          <a:xfrm>
            <a:off x="5079232" y="3473748"/>
            <a:ext cx="457200" cy="914400"/>
          </a:xfrm>
          <a:prstGeom prst="roundRect">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smtClean="0">
                <a:solidFill>
                  <a:sysClr val="windowText" lastClr="000000"/>
                </a:solidFill>
              </a:rPr>
              <a:t>遅れ</a:t>
            </a:r>
            <a:endParaRPr kumimoji="1" lang="ja-JP" altLang="en-US" dirty="0">
              <a:solidFill>
                <a:sysClr val="windowText" lastClr="000000"/>
              </a:solidFill>
            </a:endParaRPr>
          </a:p>
        </p:txBody>
      </p:sp>
      <p:sp>
        <p:nvSpPr>
          <p:cNvPr id="50" name="テキスト ボックス 49"/>
          <p:cNvSpPr txBox="1"/>
          <p:nvPr/>
        </p:nvSpPr>
        <p:spPr>
          <a:xfrm>
            <a:off x="5113893" y="6047671"/>
            <a:ext cx="3570208" cy="461665"/>
          </a:xfrm>
          <a:prstGeom prst="rect">
            <a:avLst/>
          </a:prstGeom>
          <a:noFill/>
        </p:spPr>
        <p:txBody>
          <a:bodyPr wrap="none" rtlCol="0">
            <a:spAutoFit/>
          </a:bodyPr>
          <a:lstStyle/>
          <a:p>
            <a:r>
              <a:rPr kumimoji="1" lang="ja-JP" altLang="en-US" sz="2400" dirty="0" smtClean="0"/>
              <a:t>輪読本２９８ページ参考</a:t>
            </a:r>
            <a:endParaRPr kumimoji="1" lang="ja-JP" altLang="en-US" sz="2400" dirty="0"/>
          </a:p>
        </p:txBody>
      </p:sp>
      <p:sp>
        <p:nvSpPr>
          <p:cNvPr id="52" name="スライド番号プレースホルダー 51"/>
          <p:cNvSpPr>
            <a:spLocks noGrp="1"/>
          </p:cNvSpPr>
          <p:nvPr>
            <p:ph type="sldNum" sz="quarter" idx="12"/>
          </p:nvPr>
        </p:nvSpPr>
        <p:spPr/>
        <p:txBody>
          <a:bodyPr/>
          <a:lstStyle/>
          <a:p>
            <a:fld id="{94F64DAE-D17D-4E63-AFE4-EA831EA0395D}" type="slidenum">
              <a:rPr kumimoji="1" lang="ja-JP" altLang="en-US" smtClean="0"/>
              <a:t>19</a:t>
            </a:fld>
            <a:endParaRPr kumimoji="1" lang="ja-JP" altLang="en-US"/>
          </a:p>
        </p:txBody>
      </p:sp>
    </p:spTree>
    <p:extLst>
      <p:ext uri="{BB962C8B-B14F-4D97-AF65-F5344CB8AC3E}">
        <p14:creationId xmlns:p14="http://schemas.microsoft.com/office/powerpoint/2010/main" val="6837094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wipe(up)">
                                      <p:cBhvr>
                                        <p:cTn id="7" dur="500"/>
                                        <p:tgtEl>
                                          <p:spTgt spid="17"/>
                                        </p:tgtEl>
                                      </p:cBhvr>
                                    </p:animEffect>
                                  </p:childTnLst>
                                </p:cTn>
                              </p:par>
                              <p:par>
                                <p:cTn id="8" presetID="22" presetClass="entr" presetSubtype="4" fill="hold" nodeType="withEffect">
                                  <p:stCondLst>
                                    <p:cond delay="0"/>
                                  </p:stCondLst>
                                  <p:childTnLst>
                                    <p:set>
                                      <p:cBhvr>
                                        <p:cTn id="9" dur="1" fill="hold">
                                          <p:stCondLst>
                                            <p:cond delay="0"/>
                                          </p:stCondLst>
                                        </p:cTn>
                                        <p:tgtEl>
                                          <p:spTgt spid="19"/>
                                        </p:tgtEl>
                                        <p:attrNameLst>
                                          <p:attrName>style.visibility</p:attrName>
                                        </p:attrNameLst>
                                      </p:cBhvr>
                                      <p:to>
                                        <p:strVal val="visible"/>
                                      </p:to>
                                    </p:set>
                                    <p:animEffect transition="in" filter="wipe(down)">
                                      <p:cBhvr>
                                        <p:cTn id="10" dur="500"/>
                                        <p:tgtEl>
                                          <p:spTgt spid="19"/>
                                        </p:tgtEl>
                                      </p:cBhvr>
                                    </p:animEffect>
                                  </p:childTnLst>
                                </p:cTn>
                              </p:par>
                            </p:childTnLst>
                          </p:cTn>
                        </p:par>
                        <p:par>
                          <p:cTn id="11" fill="hold">
                            <p:stCondLst>
                              <p:cond delay="500"/>
                            </p:stCondLst>
                            <p:childTnLst>
                              <p:par>
                                <p:cTn id="12" presetID="22" presetClass="entr" presetSubtype="8" fill="hold" grpId="0" nodeType="afterEffect">
                                  <p:stCondLst>
                                    <p:cond delay="0"/>
                                  </p:stCondLst>
                                  <p:childTnLst>
                                    <p:set>
                                      <p:cBhvr>
                                        <p:cTn id="13" dur="1" fill="hold">
                                          <p:stCondLst>
                                            <p:cond delay="0"/>
                                          </p:stCondLst>
                                        </p:cTn>
                                        <p:tgtEl>
                                          <p:spTgt spid="25"/>
                                        </p:tgtEl>
                                        <p:attrNameLst>
                                          <p:attrName>style.visibility</p:attrName>
                                        </p:attrNameLst>
                                      </p:cBhvr>
                                      <p:to>
                                        <p:strVal val="visible"/>
                                      </p:to>
                                    </p:set>
                                    <p:animEffect transition="in" filter="wipe(left)">
                                      <p:cBhvr>
                                        <p:cTn id="14" dur="500"/>
                                        <p:tgtEl>
                                          <p:spTgt spid="25"/>
                                        </p:tgtEl>
                                      </p:cBhvr>
                                    </p:animEffect>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grpId="0" nodeType="clickEffect">
                                  <p:stCondLst>
                                    <p:cond delay="0"/>
                                  </p:stCondLst>
                                  <p:childTnLst>
                                    <p:set>
                                      <p:cBhvr>
                                        <p:cTn id="18" dur="1" fill="hold">
                                          <p:stCondLst>
                                            <p:cond delay="0"/>
                                          </p:stCondLst>
                                        </p:cTn>
                                        <p:tgtEl>
                                          <p:spTgt spid="49"/>
                                        </p:tgtEl>
                                        <p:attrNameLst>
                                          <p:attrName>style.visibility</p:attrName>
                                        </p:attrNameLst>
                                      </p:cBhvr>
                                      <p:to>
                                        <p:strVal val="visible"/>
                                      </p:to>
                                    </p:set>
                                    <p:animEffect transition="in" filter="fade">
                                      <p:cBhvr>
                                        <p:cTn id="19" dur="500"/>
                                        <p:tgtEl>
                                          <p:spTgt spid="49"/>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29"/>
                                        </p:tgtEl>
                                        <p:attrNameLst>
                                          <p:attrName>style.visibility</p:attrName>
                                        </p:attrNameLst>
                                      </p:cBhvr>
                                      <p:to>
                                        <p:strVal val="visible"/>
                                      </p:to>
                                    </p:set>
                                    <p:animEffect transition="in" filter="wipe(left)">
                                      <p:cBhvr>
                                        <p:cTn id="22" dur="500"/>
                                        <p:tgtEl>
                                          <p:spTgt spid="29"/>
                                        </p:tgtEl>
                                      </p:cBhvr>
                                    </p:animEffect>
                                  </p:childTnLst>
                                </p:cTn>
                              </p:par>
                              <p:par>
                                <p:cTn id="23" presetID="22" presetClass="entr" presetSubtype="8" fill="hold" nodeType="withEffect">
                                  <p:stCondLst>
                                    <p:cond delay="0"/>
                                  </p:stCondLst>
                                  <p:childTnLst>
                                    <p:set>
                                      <p:cBhvr>
                                        <p:cTn id="24" dur="1" fill="hold">
                                          <p:stCondLst>
                                            <p:cond delay="0"/>
                                          </p:stCondLst>
                                        </p:cTn>
                                        <p:tgtEl>
                                          <p:spTgt spid="27"/>
                                        </p:tgtEl>
                                        <p:attrNameLst>
                                          <p:attrName>style.visibility</p:attrName>
                                        </p:attrNameLst>
                                      </p:cBhvr>
                                      <p:to>
                                        <p:strVal val="visible"/>
                                      </p:to>
                                    </p:set>
                                    <p:animEffect transition="in" filter="wipe(left)">
                                      <p:cBhvr>
                                        <p:cTn id="25" dur="500"/>
                                        <p:tgtEl>
                                          <p:spTgt spid="27"/>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43"/>
                                        </p:tgtEl>
                                        <p:attrNameLst>
                                          <p:attrName>style.visibility</p:attrName>
                                        </p:attrNameLst>
                                      </p:cBhvr>
                                      <p:to>
                                        <p:strVal val="visible"/>
                                      </p:to>
                                    </p:set>
                                    <p:animEffect transition="in" filter="fade">
                                      <p:cBhvr>
                                        <p:cTn id="28" dur="500"/>
                                        <p:tgtEl>
                                          <p:spTgt spid="43"/>
                                        </p:tgtEl>
                                      </p:cBhvr>
                                    </p:animEffect>
                                  </p:childTnLst>
                                </p:cTn>
                              </p:par>
                              <p:par>
                                <p:cTn id="29" presetID="10" presetClass="entr" presetSubtype="0" fill="hold" nodeType="withEffect">
                                  <p:stCondLst>
                                    <p:cond delay="0"/>
                                  </p:stCondLst>
                                  <p:childTnLst>
                                    <p:set>
                                      <p:cBhvr>
                                        <p:cTn id="30" dur="1" fill="hold">
                                          <p:stCondLst>
                                            <p:cond delay="0"/>
                                          </p:stCondLst>
                                        </p:cTn>
                                        <p:tgtEl>
                                          <p:spTgt spid="46"/>
                                        </p:tgtEl>
                                        <p:attrNameLst>
                                          <p:attrName>style.visibility</p:attrName>
                                        </p:attrNameLst>
                                      </p:cBhvr>
                                      <p:to>
                                        <p:strVal val="visible"/>
                                      </p:to>
                                    </p:set>
                                    <p:animEffect transition="in" filter="fade">
                                      <p:cBhvr>
                                        <p:cTn id="31" dur="500"/>
                                        <p:tgtEl>
                                          <p:spTgt spid="46"/>
                                        </p:tgtEl>
                                      </p:cBhvr>
                                    </p:animEffect>
                                  </p:childTnLst>
                                </p:cTn>
                              </p:par>
                            </p:childTnLst>
                          </p:cTn>
                        </p:par>
                      </p:childTnLst>
                    </p:cTn>
                  </p:par>
                  <p:par>
                    <p:cTn id="32" fill="hold">
                      <p:stCondLst>
                        <p:cond delay="indefinite"/>
                      </p:stCondLst>
                      <p:childTnLst>
                        <p:par>
                          <p:cTn id="33" fill="hold">
                            <p:stCondLst>
                              <p:cond delay="0"/>
                            </p:stCondLst>
                            <p:childTnLst>
                              <p:par>
                                <p:cTn id="34" presetID="22" presetClass="entr" presetSubtype="4" fill="hold" nodeType="clickEffect">
                                  <p:stCondLst>
                                    <p:cond delay="0"/>
                                  </p:stCondLst>
                                  <p:childTnLst>
                                    <p:set>
                                      <p:cBhvr>
                                        <p:cTn id="35" dur="1" fill="hold">
                                          <p:stCondLst>
                                            <p:cond delay="0"/>
                                          </p:stCondLst>
                                        </p:cTn>
                                        <p:tgtEl>
                                          <p:spTgt spid="31"/>
                                        </p:tgtEl>
                                        <p:attrNameLst>
                                          <p:attrName>style.visibility</p:attrName>
                                        </p:attrNameLst>
                                      </p:cBhvr>
                                      <p:to>
                                        <p:strVal val="visible"/>
                                      </p:to>
                                    </p:set>
                                    <p:animEffect transition="in" filter="wipe(down)">
                                      <p:cBhvr>
                                        <p:cTn id="36" dur="500"/>
                                        <p:tgtEl>
                                          <p:spTgt spid="31"/>
                                        </p:tgtEl>
                                      </p:cBhvr>
                                    </p:animEffect>
                                  </p:childTnLst>
                                </p:cTn>
                              </p:par>
                              <p:par>
                                <p:cTn id="37" presetID="22" presetClass="entr" presetSubtype="1" fill="hold" nodeType="withEffect">
                                  <p:stCondLst>
                                    <p:cond delay="0"/>
                                  </p:stCondLst>
                                  <p:childTnLst>
                                    <p:set>
                                      <p:cBhvr>
                                        <p:cTn id="38" dur="1" fill="hold">
                                          <p:stCondLst>
                                            <p:cond delay="0"/>
                                          </p:stCondLst>
                                        </p:cTn>
                                        <p:tgtEl>
                                          <p:spTgt spid="34"/>
                                        </p:tgtEl>
                                        <p:attrNameLst>
                                          <p:attrName>style.visibility</p:attrName>
                                        </p:attrNameLst>
                                      </p:cBhvr>
                                      <p:to>
                                        <p:strVal val="visible"/>
                                      </p:to>
                                    </p:set>
                                    <p:animEffect transition="in" filter="wipe(up)">
                                      <p:cBhvr>
                                        <p:cTn id="39" dur="500"/>
                                        <p:tgtEl>
                                          <p:spTgt spid="34"/>
                                        </p:tgtEl>
                                      </p:cBhvr>
                                    </p:animEffect>
                                  </p:childTnLst>
                                </p:cTn>
                              </p:par>
                              <p:par>
                                <p:cTn id="40" presetID="10" presetClass="entr" presetSubtype="0" fill="hold" nodeType="withEffect">
                                  <p:stCondLst>
                                    <p:cond delay="0"/>
                                  </p:stCondLst>
                                  <p:childTnLst>
                                    <p:set>
                                      <p:cBhvr>
                                        <p:cTn id="41" dur="1" fill="hold">
                                          <p:stCondLst>
                                            <p:cond delay="0"/>
                                          </p:stCondLst>
                                        </p:cTn>
                                        <p:tgtEl>
                                          <p:spTgt spid="13314"/>
                                        </p:tgtEl>
                                        <p:attrNameLst>
                                          <p:attrName>style.visibility</p:attrName>
                                        </p:attrNameLst>
                                      </p:cBhvr>
                                      <p:to>
                                        <p:strVal val="visible"/>
                                      </p:to>
                                    </p:set>
                                    <p:animEffect transition="in" filter="fade">
                                      <p:cBhvr>
                                        <p:cTn id="42" dur="500"/>
                                        <p:tgtEl>
                                          <p:spTgt spid="13314"/>
                                        </p:tgtEl>
                                      </p:cBhvr>
                                    </p:animEffect>
                                  </p:childTnLst>
                                </p:cTn>
                              </p:par>
                              <p:par>
                                <p:cTn id="43" presetID="10" presetClass="entr" presetSubtype="0" fill="hold" nodeType="withEffect">
                                  <p:stCondLst>
                                    <p:cond delay="0"/>
                                  </p:stCondLst>
                                  <p:childTnLst>
                                    <p:set>
                                      <p:cBhvr>
                                        <p:cTn id="44" dur="1" fill="hold">
                                          <p:stCondLst>
                                            <p:cond delay="0"/>
                                          </p:stCondLst>
                                        </p:cTn>
                                        <p:tgtEl>
                                          <p:spTgt spid="37"/>
                                        </p:tgtEl>
                                        <p:attrNameLst>
                                          <p:attrName>style.visibility</p:attrName>
                                        </p:attrNameLst>
                                      </p:cBhvr>
                                      <p:to>
                                        <p:strVal val="visible"/>
                                      </p:to>
                                    </p:set>
                                    <p:animEffect transition="in" filter="fade">
                                      <p:cBhvr>
                                        <p:cTn id="45"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P spid="29" grpId="0" animBg="1"/>
      <p:bldP spid="43" grpId="0" animBg="1"/>
      <p:bldP spid="49"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本日の流れ</a:t>
            </a:r>
            <a:endParaRPr kumimoji="1" lang="ja-JP" altLang="en-US" dirty="0"/>
          </a:p>
        </p:txBody>
      </p:sp>
      <p:sp>
        <p:nvSpPr>
          <p:cNvPr id="4" name="角丸四角形 3"/>
          <p:cNvSpPr/>
          <p:nvPr/>
        </p:nvSpPr>
        <p:spPr>
          <a:xfrm>
            <a:off x="899592" y="1556792"/>
            <a:ext cx="7704856" cy="1058416"/>
          </a:xfrm>
          <a:prstGeom prst="round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4000" dirty="0" smtClean="0">
                <a:solidFill>
                  <a:sysClr val="windowText" lastClr="000000"/>
                </a:solidFill>
              </a:rPr>
              <a:t>１．カルビーについて</a:t>
            </a:r>
            <a:endParaRPr kumimoji="1" lang="ja-JP" altLang="en-US" sz="4000" dirty="0">
              <a:solidFill>
                <a:sysClr val="windowText" lastClr="000000"/>
              </a:solidFill>
            </a:endParaRPr>
          </a:p>
        </p:txBody>
      </p:sp>
      <p:sp>
        <p:nvSpPr>
          <p:cNvPr id="5" name="角丸四角形 4"/>
          <p:cNvSpPr/>
          <p:nvPr/>
        </p:nvSpPr>
        <p:spPr>
          <a:xfrm>
            <a:off x="899592" y="2780928"/>
            <a:ext cx="7704856" cy="1058416"/>
          </a:xfrm>
          <a:prstGeom prst="round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4000" dirty="0">
                <a:solidFill>
                  <a:sysClr val="windowText" lastClr="000000"/>
                </a:solidFill>
              </a:rPr>
              <a:t>２</a:t>
            </a:r>
            <a:r>
              <a:rPr kumimoji="1" lang="ja-JP" altLang="en-US" sz="4000" dirty="0" smtClean="0">
                <a:solidFill>
                  <a:sysClr val="windowText" lastClr="000000"/>
                </a:solidFill>
              </a:rPr>
              <a:t>．カルビーの分権経営</a:t>
            </a:r>
            <a:endParaRPr kumimoji="1" lang="ja-JP" altLang="en-US" sz="4000" dirty="0">
              <a:solidFill>
                <a:sysClr val="windowText" lastClr="000000"/>
              </a:solidFill>
            </a:endParaRPr>
          </a:p>
        </p:txBody>
      </p:sp>
      <p:sp>
        <p:nvSpPr>
          <p:cNvPr id="6" name="角丸四角形 5"/>
          <p:cNvSpPr/>
          <p:nvPr/>
        </p:nvSpPr>
        <p:spPr>
          <a:xfrm>
            <a:off x="899592" y="4005064"/>
            <a:ext cx="7704856" cy="1058416"/>
          </a:xfrm>
          <a:prstGeom prst="round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4000" dirty="0" smtClean="0">
                <a:solidFill>
                  <a:sysClr val="windowText" lastClr="000000"/>
                </a:solidFill>
              </a:rPr>
              <a:t>３</a:t>
            </a:r>
            <a:r>
              <a:rPr kumimoji="1" lang="ja-JP" altLang="en-US" sz="4000" dirty="0" smtClean="0">
                <a:solidFill>
                  <a:sysClr val="windowText" lastClr="000000"/>
                </a:solidFill>
              </a:rPr>
              <a:t>．クイズ</a:t>
            </a:r>
            <a:endParaRPr kumimoji="1" lang="ja-JP" altLang="en-US" sz="4000" dirty="0">
              <a:solidFill>
                <a:sysClr val="windowText" lastClr="000000"/>
              </a:solidFill>
            </a:endParaRPr>
          </a:p>
        </p:txBody>
      </p:sp>
      <p:sp>
        <p:nvSpPr>
          <p:cNvPr id="8" name="角丸四角形 7"/>
          <p:cNvSpPr/>
          <p:nvPr/>
        </p:nvSpPr>
        <p:spPr>
          <a:xfrm>
            <a:off x="899592" y="5373216"/>
            <a:ext cx="7704856" cy="1058416"/>
          </a:xfrm>
          <a:prstGeom prst="round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4000" dirty="0">
                <a:solidFill>
                  <a:sysClr val="windowText" lastClr="000000"/>
                </a:solidFill>
              </a:rPr>
              <a:t>４</a:t>
            </a:r>
            <a:r>
              <a:rPr lang="ja-JP" altLang="en-US" sz="4000" dirty="0" smtClean="0">
                <a:solidFill>
                  <a:sysClr val="windowText" lastClr="000000"/>
                </a:solidFill>
              </a:rPr>
              <a:t>．まとめ</a:t>
            </a:r>
            <a:endParaRPr kumimoji="1" lang="ja-JP" altLang="en-US" sz="4000" dirty="0">
              <a:solidFill>
                <a:sysClr val="windowText" lastClr="000000"/>
              </a:solidFill>
            </a:endParaRPr>
          </a:p>
        </p:txBody>
      </p:sp>
      <p:pic>
        <p:nvPicPr>
          <p:cNvPr id="14338" name="Picture 2" descr="C:\Users\nawozo\AppData\Local\Microsoft\Windows\Temporary Internet Files\Content.IE5\3I8UILHO\MM900303500[1].gif"/>
          <p:cNvPicPr>
            <a:picLocks noChangeAspect="1" noChangeArrowheads="1" noCrop="1"/>
          </p:cNvPicPr>
          <p:nvPr/>
        </p:nvPicPr>
        <p:blipFill>
          <a:blip r:embed="rId2">
            <a:extLst>
              <a:ext uri="{28A0092B-C50C-407E-A947-70E740481C1C}">
                <a14:useLocalDpi xmlns:a14="http://schemas.microsoft.com/office/drawing/2010/main" val="0"/>
              </a:ext>
            </a:extLst>
          </a:blip>
          <a:srcRect/>
          <a:stretch>
            <a:fillRect/>
          </a:stretch>
        </p:blipFill>
        <p:spPr bwMode="auto">
          <a:xfrm>
            <a:off x="2123727" y="404664"/>
            <a:ext cx="962025" cy="733425"/>
          </a:xfrm>
          <a:prstGeom prst="rect">
            <a:avLst/>
          </a:prstGeom>
          <a:noFill/>
          <a:extLst>
            <a:ext uri="{909E8E84-426E-40DD-AFC4-6F175D3DCCD1}">
              <a14:hiddenFill xmlns:a14="http://schemas.microsoft.com/office/drawing/2010/main">
                <a:solidFill>
                  <a:srgbClr val="FFFFFF"/>
                </a:solidFill>
              </a14:hiddenFill>
            </a:ext>
          </a:extLst>
        </p:spPr>
      </p:pic>
      <p:pic>
        <p:nvPicPr>
          <p:cNvPr id="14339" name="Picture 3" descr="C:\Users\nawozo\AppData\Local\Microsoft\Windows\Temporary Internet Files\Content.IE5\3I8UILHO\MM900303500[1].gif"/>
          <p:cNvPicPr>
            <a:picLocks noChangeAspect="1" noChangeArrowheads="1" noCrop="1"/>
          </p:cNvPicPr>
          <p:nvPr/>
        </p:nvPicPr>
        <p:blipFill>
          <a:blip r:embed="rId2">
            <a:extLst>
              <a:ext uri="{28A0092B-C50C-407E-A947-70E740481C1C}">
                <a14:useLocalDpi xmlns:a14="http://schemas.microsoft.com/office/drawing/2010/main" val="0"/>
              </a:ext>
            </a:extLst>
          </a:blip>
          <a:srcRect/>
          <a:stretch>
            <a:fillRect/>
          </a:stretch>
        </p:blipFill>
        <p:spPr bwMode="auto">
          <a:xfrm>
            <a:off x="5940152" y="404664"/>
            <a:ext cx="962025" cy="733425"/>
          </a:xfrm>
          <a:prstGeom prst="rect">
            <a:avLst/>
          </a:prstGeom>
          <a:noFill/>
          <a:extLst>
            <a:ext uri="{909E8E84-426E-40DD-AFC4-6F175D3DCCD1}">
              <a14:hiddenFill xmlns:a14="http://schemas.microsoft.com/office/drawing/2010/main">
                <a:solidFill>
                  <a:srgbClr val="FFFFFF"/>
                </a:solidFill>
              </a14:hiddenFill>
            </a:ext>
          </a:extLst>
        </p:spPr>
      </p:pic>
      <p:sp>
        <p:nvSpPr>
          <p:cNvPr id="9" name="スライド番号プレースホルダー 8"/>
          <p:cNvSpPr>
            <a:spLocks noGrp="1"/>
          </p:cNvSpPr>
          <p:nvPr>
            <p:ph type="sldNum" sz="quarter" idx="12"/>
          </p:nvPr>
        </p:nvSpPr>
        <p:spPr/>
        <p:txBody>
          <a:bodyPr/>
          <a:lstStyle/>
          <a:p>
            <a:fld id="{94F64DAE-D17D-4E63-AFE4-EA831EA0395D}" type="slidenum">
              <a:rPr kumimoji="1" lang="ja-JP" altLang="en-US" smtClean="0"/>
              <a:t>2</a:t>
            </a:fld>
            <a:endParaRPr kumimoji="1" lang="ja-JP" altLang="en-US"/>
          </a:p>
        </p:txBody>
      </p:sp>
    </p:spTree>
    <p:extLst>
      <p:ext uri="{BB962C8B-B14F-4D97-AF65-F5344CB8AC3E}">
        <p14:creationId xmlns:p14="http://schemas.microsoft.com/office/powerpoint/2010/main" val="99341778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1690" y="-15123"/>
            <a:ext cx="8229600" cy="1143000"/>
          </a:xfrm>
        </p:spPr>
        <p:txBody>
          <a:bodyPr/>
          <a:lstStyle/>
          <a:p>
            <a:pPr algn="l"/>
            <a:r>
              <a:rPr kumimoji="1" lang="ja-JP" altLang="en-US" dirty="0" smtClean="0"/>
              <a:t>３－２解説</a:t>
            </a:r>
            <a:endParaRPr kumimoji="1" lang="ja-JP" altLang="en-US" dirty="0"/>
          </a:p>
        </p:txBody>
      </p:sp>
      <p:sp>
        <p:nvSpPr>
          <p:cNvPr id="3" name="コンテンツ プレースホルダー 2"/>
          <p:cNvSpPr>
            <a:spLocks noGrp="1"/>
          </p:cNvSpPr>
          <p:nvPr>
            <p:ph idx="1"/>
          </p:nvPr>
        </p:nvSpPr>
        <p:spPr/>
        <p:txBody>
          <a:bodyPr/>
          <a:lstStyle/>
          <a:p>
            <a:r>
              <a:rPr kumimoji="1" lang="ja-JP" altLang="en-US" dirty="0" smtClean="0"/>
              <a:t>「共同食卓の悲劇」を起こさないために</a:t>
            </a:r>
            <a:endParaRPr kumimoji="1" lang="ja-JP" altLang="en-US" dirty="0"/>
          </a:p>
        </p:txBody>
      </p:sp>
      <p:sp>
        <p:nvSpPr>
          <p:cNvPr id="4" name="正方形/長方形 3"/>
          <p:cNvSpPr/>
          <p:nvPr/>
        </p:nvSpPr>
        <p:spPr>
          <a:xfrm>
            <a:off x="0" y="820439"/>
            <a:ext cx="9144000" cy="214157"/>
          </a:xfrm>
          <a:prstGeom prst="rect">
            <a:avLst/>
          </a:prstGeom>
          <a:gradFill flip="none" rotWithShape="1">
            <a:gsLst>
              <a:gs pos="0">
                <a:schemeClr val="bg1"/>
              </a:gs>
              <a:gs pos="100000">
                <a:schemeClr val="accent6"/>
              </a:gs>
              <a:gs pos="100000">
                <a:schemeClr val="accent6">
                  <a:lumMod val="60000"/>
                  <a:lumOff val="40000"/>
                </a:schemeClr>
              </a:gs>
            </a:gsLst>
            <a:lin ang="10800000" scaled="1"/>
            <a:tileRect/>
          </a:gradFill>
          <a:ln w="25400" cap="flat" cmpd="sng" algn="ctr">
            <a:noFill/>
            <a:prstDash val="solid"/>
          </a:ln>
          <a:effectLst>
            <a:reflection endPos="0" dist="50800" dir="5400000" sy="-100000" algn="bl" rotWithShape="0"/>
            <a:softEdge rad="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smtClean="0">
              <a:ln>
                <a:noFill/>
              </a:ln>
              <a:solidFill>
                <a:prstClr val="white"/>
              </a:solidFill>
              <a:effectLst/>
              <a:uLnTx/>
              <a:uFillTx/>
              <a:latin typeface="Segoe UI"/>
              <a:ea typeface="メイリオ"/>
              <a:cs typeface="+mn-cs"/>
            </a:endParaRPr>
          </a:p>
        </p:txBody>
      </p:sp>
      <p:pic>
        <p:nvPicPr>
          <p:cNvPr id="5"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004048" y="2276872"/>
            <a:ext cx="3712922" cy="386328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円/楕円 5"/>
          <p:cNvSpPr/>
          <p:nvPr/>
        </p:nvSpPr>
        <p:spPr>
          <a:xfrm>
            <a:off x="5220072" y="3861048"/>
            <a:ext cx="914400" cy="914400"/>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8" name="直線矢印コネクタ 7"/>
          <p:cNvCxnSpPr>
            <a:stCxn id="6" idx="2"/>
          </p:cNvCxnSpPr>
          <p:nvPr/>
        </p:nvCxnSpPr>
        <p:spPr>
          <a:xfrm flipH="1" flipV="1">
            <a:off x="3779912" y="3429000"/>
            <a:ext cx="1440160" cy="889248"/>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10" name="テキスト ボックス 9"/>
          <p:cNvSpPr txBox="1"/>
          <p:nvPr/>
        </p:nvSpPr>
        <p:spPr>
          <a:xfrm>
            <a:off x="899592" y="2644170"/>
            <a:ext cx="2646878" cy="1569660"/>
          </a:xfrm>
          <a:prstGeom prst="rect">
            <a:avLst/>
          </a:prstGeom>
          <a:noFill/>
        </p:spPr>
        <p:txBody>
          <a:bodyPr wrap="none" rtlCol="0">
            <a:spAutoFit/>
          </a:bodyPr>
          <a:lstStyle/>
          <a:p>
            <a:r>
              <a:rPr kumimoji="1" lang="ja-JP" altLang="en-US" sz="2400" dirty="0" smtClean="0"/>
              <a:t>包装紙や原材料の</a:t>
            </a:r>
            <a:endParaRPr kumimoji="1" lang="en-US" altLang="ja-JP" sz="2400" dirty="0" smtClean="0"/>
          </a:p>
          <a:p>
            <a:r>
              <a:rPr lang="ja-JP" altLang="en-US" sz="2400" dirty="0"/>
              <a:t>在庫管理</a:t>
            </a:r>
            <a:r>
              <a:rPr lang="ja-JP" altLang="en-US" sz="2400" dirty="0" smtClean="0"/>
              <a:t>を本社が</a:t>
            </a:r>
            <a:endParaRPr lang="en-US" altLang="ja-JP" sz="2400" dirty="0" smtClean="0"/>
          </a:p>
          <a:p>
            <a:r>
              <a:rPr kumimoji="1" lang="ja-JP" altLang="en-US" sz="2400" dirty="0"/>
              <a:t>一括</a:t>
            </a:r>
            <a:r>
              <a:rPr kumimoji="1" lang="ja-JP" altLang="en-US" sz="2400" dirty="0" smtClean="0"/>
              <a:t>で行い、</a:t>
            </a:r>
            <a:endParaRPr kumimoji="1" lang="en-US" altLang="ja-JP" sz="2400" dirty="0" smtClean="0"/>
          </a:p>
          <a:p>
            <a:r>
              <a:rPr lang="ja-JP" altLang="en-US" sz="2400" dirty="0">
                <a:solidFill>
                  <a:srgbClr val="FF0000"/>
                </a:solidFill>
              </a:rPr>
              <a:t>在庫</a:t>
            </a:r>
            <a:r>
              <a:rPr lang="ja-JP" altLang="en-US" sz="2400" dirty="0" smtClean="0">
                <a:solidFill>
                  <a:srgbClr val="FF0000"/>
                </a:solidFill>
              </a:rPr>
              <a:t>を抑える</a:t>
            </a:r>
            <a:endParaRPr kumimoji="1" lang="ja-JP" altLang="en-US" sz="2400" dirty="0">
              <a:solidFill>
                <a:srgbClr val="FF0000"/>
              </a:solidFill>
            </a:endParaRPr>
          </a:p>
        </p:txBody>
      </p:sp>
      <p:sp>
        <p:nvSpPr>
          <p:cNvPr id="11" name="角丸四角形 10"/>
          <p:cNvSpPr/>
          <p:nvPr/>
        </p:nvSpPr>
        <p:spPr>
          <a:xfrm>
            <a:off x="179512" y="4326813"/>
            <a:ext cx="4294403" cy="1177280"/>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ja-JP" altLang="en-US" sz="2400" dirty="0" smtClean="0"/>
              <a:t>本社が「共同食卓」を管理し</a:t>
            </a:r>
            <a:endParaRPr lang="en-US" altLang="ja-JP" sz="2400" dirty="0" smtClean="0"/>
          </a:p>
          <a:p>
            <a:pPr algn="ctr"/>
            <a:r>
              <a:rPr kumimoji="1" lang="ja-JP" altLang="en-US" sz="2400" dirty="0">
                <a:solidFill>
                  <a:srgbClr val="FF0000"/>
                </a:solidFill>
              </a:rPr>
              <a:t>コスト</a:t>
            </a:r>
            <a:r>
              <a:rPr kumimoji="1" lang="ja-JP" altLang="en-US" sz="2400" dirty="0" smtClean="0">
                <a:solidFill>
                  <a:srgbClr val="FF0000"/>
                </a:solidFill>
              </a:rPr>
              <a:t>を抑える</a:t>
            </a:r>
            <a:endParaRPr kumimoji="1" lang="ja-JP" altLang="en-US" sz="2400" dirty="0">
              <a:solidFill>
                <a:srgbClr val="FF0000"/>
              </a:solidFill>
            </a:endParaRPr>
          </a:p>
        </p:txBody>
      </p:sp>
      <p:sp>
        <p:nvSpPr>
          <p:cNvPr id="12" name="テキスト ボックス 11"/>
          <p:cNvSpPr txBox="1"/>
          <p:nvPr/>
        </p:nvSpPr>
        <p:spPr>
          <a:xfrm>
            <a:off x="720677" y="6093295"/>
            <a:ext cx="3474028" cy="646331"/>
          </a:xfrm>
          <a:prstGeom prst="rect">
            <a:avLst/>
          </a:prstGeom>
          <a:noFill/>
        </p:spPr>
        <p:txBody>
          <a:bodyPr wrap="none" rtlCol="0">
            <a:spAutoFit/>
          </a:bodyPr>
          <a:lstStyle/>
          <a:p>
            <a:r>
              <a:rPr kumimoji="1" lang="ja-JP" altLang="en-US" dirty="0" smtClean="0"/>
              <a:t>日経ビジネス　</a:t>
            </a:r>
            <a:r>
              <a:rPr kumimoji="1" lang="en-US" altLang="ja-JP" dirty="0" smtClean="0"/>
              <a:t>2013</a:t>
            </a:r>
            <a:r>
              <a:rPr kumimoji="1" lang="ja-JP" altLang="en-US" dirty="0" smtClean="0"/>
              <a:t>年</a:t>
            </a:r>
            <a:r>
              <a:rPr kumimoji="1" lang="en-US" altLang="ja-JP" dirty="0" smtClean="0"/>
              <a:t>9</a:t>
            </a:r>
            <a:r>
              <a:rPr kumimoji="1" lang="ja-JP" altLang="en-US" dirty="0" smtClean="0"/>
              <a:t>月</a:t>
            </a:r>
            <a:r>
              <a:rPr kumimoji="1" lang="en-US" altLang="ja-JP" dirty="0" smtClean="0"/>
              <a:t>9</a:t>
            </a:r>
            <a:r>
              <a:rPr kumimoji="1" lang="ja-JP" altLang="en-US" dirty="0" smtClean="0"/>
              <a:t>日号</a:t>
            </a:r>
            <a:endParaRPr kumimoji="1" lang="en-US" altLang="ja-JP" dirty="0" smtClean="0"/>
          </a:p>
          <a:p>
            <a:r>
              <a:rPr lang="ja-JP" altLang="en-US" dirty="0" smtClean="0"/>
              <a:t>カルビー松本晃の経営教室</a:t>
            </a:r>
            <a:endParaRPr kumimoji="1" lang="ja-JP" altLang="en-US" dirty="0"/>
          </a:p>
        </p:txBody>
      </p:sp>
      <p:sp>
        <p:nvSpPr>
          <p:cNvPr id="13" name="スライド番号プレースホルダー 12"/>
          <p:cNvSpPr>
            <a:spLocks noGrp="1"/>
          </p:cNvSpPr>
          <p:nvPr>
            <p:ph type="sldNum" sz="quarter" idx="12"/>
          </p:nvPr>
        </p:nvSpPr>
        <p:spPr/>
        <p:txBody>
          <a:bodyPr/>
          <a:lstStyle/>
          <a:p>
            <a:fld id="{94F64DAE-D17D-4E63-AFE4-EA831EA0395D}" type="slidenum">
              <a:rPr kumimoji="1" lang="ja-JP" altLang="en-US" smtClean="0"/>
              <a:t>20</a:t>
            </a:fld>
            <a:endParaRPr kumimoji="1" lang="ja-JP" altLang="en-US"/>
          </a:p>
        </p:txBody>
      </p:sp>
    </p:spTree>
    <p:extLst>
      <p:ext uri="{BB962C8B-B14F-4D97-AF65-F5344CB8AC3E}">
        <p14:creationId xmlns:p14="http://schemas.microsoft.com/office/powerpoint/2010/main" val="36431723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down)">
                                      <p:cBhvr>
                                        <p:cTn id="7" dur="500"/>
                                        <p:tgtEl>
                                          <p:spTgt spid="6"/>
                                        </p:tgtEl>
                                      </p:cBhvr>
                                    </p:animEffect>
                                  </p:childTnLst>
                                </p:cTn>
                              </p:par>
                            </p:childTnLst>
                          </p:cTn>
                        </p:par>
                        <p:par>
                          <p:cTn id="8" fill="hold">
                            <p:stCondLst>
                              <p:cond delay="500"/>
                            </p:stCondLst>
                            <p:childTnLst>
                              <p:par>
                                <p:cTn id="9" presetID="22" presetClass="entr" presetSubtype="2" fill="hold"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wipe(right)">
                                      <p:cBhvr>
                                        <p:cTn id="11" dur="500"/>
                                        <p:tgtEl>
                                          <p:spTgt spid="8"/>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fade">
                                      <p:cBhvr>
                                        <p:cTn id="15" dur="500"/>
                                        <p:tgtEl>
                                          <p:spTgt spid="10"/>
                                        </p:tgtEl>
                                      </p:cBhvr>
                                    </p:animEffect>
                                  </p:childTnLst>
                                </p:cTn>
                              </p:par>
                            </p:childTnLst>
                          </p:cTn>
                        </p:par>
                      </p:childTnLst>
                    </p:cTn>
                  </p:par>
                  <p:par>
                    <p:cTn id="16" fill="hold">
                      <p:stCondLst>
                        <p:cond delay="indefinite"/>
                      </p:stCondLst>
                      <p:childTnLst>
                        <p:par>
                          <p:cTn id="17" fill="hold">
                            <p:stCondLst>
                              <p:cond delay="0"/>
                            </p:stCondLst>
                            <p:childTnLst>
                              <p:par>
                                <p:cTn id="18" presetID="42" presetClass="entr" presetSubtype="0" fill="hold" grpId="0" nodeType="clickEffect">
                                  <p:stCondLst>
                                    <p:cond delay="0"/>
                                  </p:stCondLst>
                                  <p:childTnLst>
                                    <p:set>
                                      <p:cBhvr>
                                        <p:cTn id="19" dur="1" fill="hold">
                                          <p:stCondLst>
                                            <p:cond delay="0"/>
                                          </p:stCondLst>
                                        </p:cTn>
                                        <p:tgtEl>
                                          <p:spTgt spid="11"/>
                                        </p:tgtEl>
                                        <p:attrNameLst>
                                          <p:attrName>style.visibility</p:attrName>
                                        </p:attrNameLst>
                                      </p:cBhvr>
                                      <p:to>
                                        <p:strVal val="visible"/>
                                      </p:to>
                                    </p:set>
                                    <p:animEffect transition="in" filter="fade">
                                      <p:cBhvr>
                                        <p:cTn id="20" dur="1000"/>
                                        <p:tgtEl>
                                          <p:spTgt spid="11"/>
                                        </p:tgtEl>
                                      </p:cBhvr>
                                    </p:animEffect>
                                    <p:anim calcmode="lin" valueType="num">
                                      <p:cBhvr>
                                        <p:cTn id="21" dur="1000" fill="hold"/>
                                        <p:tgtEl>
                                          <p:spTgt spid="11"/>
                                        </p:tgtEl>
                                        <p:attrNameLst>
                                          <p:attrName>ppt_x</p:attrName>
                                        </p:attrNameLst>
                                      </p:cBhvr>
                                      <p:tavLst>
                                        <p:tav tm="0">
                                          <p:val>
                                            <p:strVal val="#ppt_x"/>
                                          </p:val>
                                        </p:tav>
                                        <p:tav tm="100000">
                                          <p:val>
                                            <p:strVal val="#ppt_x"/>
                                          </p:val>
                                        </p:tav>
                                      </p:tavLst>
                                    </p:anim>
                                    <p:anim calcmode="lin" valueType="num">
                                      <p:cBhvr>
                                        <p:cTn id="22"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10" grpId="0"/>
      <p:bldP spid="11"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本日の流れ</a:t>
            </a:r>
            <a:endParaRPr kumimoji="1" lang="ja-JP" altLang="en-US" dirty="0"/>
          </a:p>
        </p:txBody>
      </p:sp>
      <p:sp>
        <p:nvSpPr>
          <p:cNvPr id="4" name="角丸四角形 3"/>
          <p:cNvSpPr/>
          <p:nvPr/>
        </p:nvSpPr>
        <p:spPr>
          <a:xfrm>
            <a:off x="899592" y="1556792"/>
            <a:ext cx="7704856" cy="1058416"/>
          </a:xfrm>
          <a:prstGeom prst="round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4000" dirty="0" smtClean="0">
                <a:solidFill>
                  <a:sysClr val="windowText" lastClr="000000"/>
                </a:solidFill>
              </a:rPr>
              <a:t>１．カルビーについて</a:t>
            </a:r>
            <a:endParaRPr lang="ja-JP" altLang="en-US" sz="4000" dirty="0">
              <a:solidFill>
                <a:sysClr val="windowText" lastClr="000000"/>
              </a:solidFill>
            </a:endParaRPr>
          </a:p>
        </p:txBody>
      </p:sp>
      <p:sp>
        <p:nvSpPr>
          <p:cNvPr id="5" name="角丸四角形 4"/>
          <p:cNvSpPr/>
          <p:nvPr/>
        </p:nvSpPr>
        <p:spPr>
          <a:xfrm>
            <a:off x="899592" y="2780928"/>
            <a:ext cx="7704856" cy="1058416"/>
          </a:xfrm>
          <a:prstGeom prst="round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4000" dirty="0">
                <a:solidFill>
                  <a:sysClr val="windowText" lastClr="000000"/>
                </a:solidFill>
              </a:rPr>
              <a:t>２</a:t>
            </a:r>
            <a:r>
              <a:rPr lang="ja-JP" altLang="en-US" sz="4000" dirty="0" smtClean="0">
                <a:solidFill>
                  <a:sysClr val="windowText" lastClr="000000"/>
                </a:solidFill>
              </a:rPr>
              <a:t>．カルビーの分権経営</a:t>
            </a:r>
            <a:endParaRPr lang="ja-JP" altLang="en-US" sz="4000" dirty="0">
              <a:solidFill>
                <a:sysClr val="windowText" lastClr="000000"/>
              </a:solidFill>
            </a:endParaRPr>
          </a:p>
        </p:txBody>
      </p:sp>
      <p:sp>
        <p:nvSpPr>
          <p:cNvPr id="6" name="角丸四角形 5"/>
          <p:cNvSpPr/>
          <p:nvPr/>
        </p:nvSpPr>
        <p:spPr>
          <a:xfrm>
            <a:off x="899592" y="4005064"/>
            <a:ext cx="7704856" cy="1058416"/>
          </a:xfrm>
          <a:prstGeom prst="round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4000" dirty="0" smtClean="0">
                <a:solidFill>
                  <a:sysClr val="windowText" lastClr="000000"/>
                </a:solidFill>
              </a:rPr>
              <a:t>３．クイズ</a:t>
            </a:r>
            <a:endParaRPr lang="ja-JP" altLang="en-US" sz="4000" dirty="0">
              <a:solidFill>
                <a:sysClr val="windowText" lastClr="000000"/>
              </a:solidFill>
            </a:endParaRPr>
          </a:p>
        </p:txBody>
      </p:sp>
      <p:sp>
        <p:nvSpPr>
          <p:cNvPr id="8" name="角丸四角形 7"/>
          <p:cNvSpPr/>
          <p:nvPr/>
        </p:nvSpPr>
        <p:spPr>
          <a:xfrm>
            <a:off x="899592" y="5373216"/>
            <a:ext cx="7704856" cy="1058416"/>
          </a:xfrm>
          <a:prstGeom prst="round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4000" dirty="0">
                <a:solidFill>
                  <a:sysClr val="windowText" lastClr="000000"/>
                </a:solidFill>
              </a:rPr>
              <a:t>４</a:t>
            </a:r>
            <a:r>
              <a:rPr lang="ja-JP" altLang="en-US" sz="4000" dirty="0" smtClean="0">
                <a:solidFill>
                  <a:sysClr val="windowText" lastClr="000000"/>
                </a:solidFill>
              </a:rPr>
              <a:t>．まとめ</a:t>
            </a:r>
            <a:endParaRPr lang="ja-JP" altLang="en-US" sz="4000" dirty="0">
              <a:solidFill>
                <a:sysClr val="windowText" lastClr="000000"/>
              </a:solidFill>
            </a:endParaRPr>
          </a:p>
        </p:txBody>
      </p:sp>
      <p:pic>
        <p:nvPicPr>
          <p:cNvPr id="14338" name="Picture 2" descr="C:\Users\nawozo\AppData\Local\Microsoft\Windows\Temporary Internet Files\Content.IE5\3I8UILHO\MM900303500[1].gif"/>
          <p:cNvPicPr>
            <a:picLocks noChangeAspect="1" noChangeArrowheads="1" noCrop="1"/>
          </p:cNvPicPr>
          <p:nvPr/>
        </p:nvPicPr>
        <p:blipFill>
          <a:blip r:embed="rId2">
            <a:extLst>
              <a:ext uri="{28A0092B-C50C-407E-A947-70E740481C1C}">
                <a14:useLocalDpi xmlns:a14="http://schemas.microsoft.com/office/drawing/2010/main" val="0"/>
              </a:ext>
            </a:extLst>
          </a:blip>
          <a:srcRect/>
          <a:stretch>
            <a:fillRect/>
          </a:stretch>
        </p:blipFill>
        <p:spPr bwMode="auto">
          <a:xfrm>
            <a:off x="2123727" y="404664"/>
            <a:ext cx="962025" cy="733425"/>
          </a:xfrm>
          <a:prstGeom prst="rect">
            <a:avLst/>
          </a:prstGeom>
          <a:noFill/>
          <a:extLst>
            <a:ext uri="{909E8E84-426E-40DD-AFC4-6F175D3DCCD1}">
              <a14:hiddenFill xmlns:a14="http://schemas.microsoft.com/office/drawing/2010/main">
                <a:solidFill>
                  <a:srgbClr val="FFFFFF"/>
                </a:solidFill>
              </a14:hiddenFill>
            </a:ext>
          </a:extLst>
        </p:spPr>
      </p:pic>
      <p:pic>
        <p:nvPicPr>
          <p:cNvPr id="14339" name="Picture 3" descr="C:\Users\nawozo\AppData\Local\Microsoft\Windows\Temporary Internet Files\Content.IE5\3I8UILHO\MM900303500[1].gif"/>
          <p:cNvPicPr>
            <a:picLocks noChangeAspect="1" noChangeArrowheads="1" noCrop="1"/>
          </p:cNvPicPr>
          <p:nvPr/>
        </p:nvPicPr>
        <p:blipFill>
          <a:blip r:embed="rId2">
            <a:extLst>
              <a:ext uri="{28A0092B-C50C-407E-A947-70E740481C1C}">
                <a14:useLocalDpi xmlns:a14="http://schemas.microsoft.com/office/drawing/2010/main" val="0"/>
              </a:ext>
            </a:extLst>
          </a:blip>
          <a:srcRect/>
          <a:stretch>
            <a:fillRect/>
          </a:stretch>
        </p:blipFill>
        <p:spPr bwMode="auto">
          <a:xfrm>
            <a:off x="5940152" y="404664"/>
            <a:ext cx="962025" cy="733425"/>
          </a:xfrm>
          <a:prstGeom prst="rect">
            <a:avLst/>
          </a:prstGeom>
          <a:noFill/>
          <a:extLst>
            <a:ext uri="{909E8E84-426E-40DD-AFC4-6F175D3DCCD1}">
              <a14:hiddenFill xmlns:a14="http://schemas.microsoft.com/office/drawing/2010/main">
                <a:solidFill>
                  <a:srgbClr val="FFFFFF"/>
                </a:solidFill>
              </a14:hiddenFill>
            </a:ext>
          </a:extLst>
        </p:spPr>
      </p:pic>
      <p:sp>
        <p:nvSpPr>
          <p:cNvPr id="3" name="スライド番号プレースホルダー 2"/>
          <p:cNvSpPr>
            <a:spLocks noGrp="1"/>
          </p:cNvSpPr>
          <p:nvPr>
            <p:ph type="sldNum" sz="quarter" idx="12"/>
          </p:nvPr>
        </p:nvSpPr>
        <p:spPr/>
        <p:txBody>
          <a:bodyPr/>
          <a:lstStyle/>
          <a:p>
            <a:fld id="{94F64DAE-D17D-4E63-AFE4-EA831EA0395D}" type="slidenum">
              <a:rPr kumimoji="1" lang="ja-JP" altLang="en-US" smtClean="0"/>
              <a:t>21</a:t>
            </a:fld>
            <a:endParaRPr kumimoji="1" lang="ja-JP" altLang="en-US"/>
          </a:p>
        </p:txBody>
      </p:sp>
    </p:spTree>
    <p:extLst>
      <p:ext uri="{BB962C8B-B14F-4D97-AF65-F5344CB8AC3E}">
        <p14:creationId xmlns:p14="http://schemas.microsoft.com/office/powerpoint/2010/main" val="707907715"/>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本日の流れ</a:t>
            </a:r>
            <a:endParaRPr kumimoji="1" lang="ja-JP" altLang="en-US" dirty="0"/>
          </a:p>
        </p:txBody>
      </p:sp>
      <p:sp>
        <p:nvSpPr>
          <p:cNvPr id="4" name="角丸四角形 3"/>
          <p:cNvSpPr/>
          <p:nvPr/>
        </p:nvSpPr>
        <p:spPr>
          <a:xfrm>
            <a:off x="899592" y="1556792"/>
            <a:ext cx="7704856" cy="1058416"/>
          </a:xfrm>
          <a:prstGeom prst="round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4000" dirty="0" smtClean="0">
                <a:solidFill>
                  <a:sysClr val="windowText" lastClr="000000"/>
                </a:solidFill>
              </a:rPr>
              <a:t>１．カルビーについて</a:t>
            </a:r>
            <a:endParaRPr lang="ja-JP" altLang="en-US" sz="4000" dirty="0">
              <a:solidFill>
                <a:sysClr val="windowText" lastClr="000000"/>
              </a:solidFill>
            </a:endParaRPr>
          </a:p>
        </p:txBody>
      </p:sp>
      <p:sp>
        <p:nvSpPr>
          <p:cNvPr id="5" name="角丸四角形 4"/>
          <p:cNvSpPr/>
          <p:nvPr/>
        </p:nvSpPr>
        <p:spPr>
          <a:xfrm>
            <a:off x="899592" y="2780928"/>
            <a:ext cx="7704856" cy="1058416"/>
          </a:xfrm>
          <a:prstGeom prst="round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4000" dirty="0">
                <a:solidFill>
                  <a:sysClr val="windowText" lastClr="000000"/>
                </a:solidFill>
              </a:rPr>
              <a:t>２</a:t>
            </a:r>
            <a:r>
              <a:rPr lang="ja-JP" altLang="en-US" sz="4000" dirty="0" smtClean="0">
                <a:solidFill>
                  <a:sysClr val="windowText" lastClr="000000"/>
                </a:solidFill>
              </a:rPr>
              <a:t>．カルビーの分権経営</a:t>
            </a:r>
            <a:endParaRPr lang="ja-JP" altLang="en-US" sz="4000" dirty="0">
              <a:solidFill>
                <a:sysClr val="windowText" lastClr="000000"/>
              </a:solidFill>
            </a:endParaRPr>
          </a:p>
        </p:txBody>
      </p:sp>
      <p:sp>
        <p:nvSpPr>
          <p:cNvPr id="6" name="角丸四角形 5"/>
          <p:cNvSpPr/>
          <p:nvPr/>
        </p:nvSpPr>
        <p:spPr>
          <a:xfrm>
            <a:off x="899592" y="4005064"/>
            <a:ext cx="7704856" cy="1058416"/>
          </a:xfrm>
          <a:prstGeom prst="round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4000" dirty="0" smtClean="0">
                <a:solidFill>
                  <a:sysClr val="windowText" lastClr="000000"/>
                </a:solidFill>
              </a:rPr>
              <a:t>３．クイズ</a:t>
            </a:r>
            <a:endParaRPr lang="ja-JP" altLang="en-US" sz="4000" dirty="0">
              <a:solidFill>
                <a:sysClr val="windowText" lastClr="000000"/>
              </a:solidFill>
            </a:endParaRPr>
          </a:p>
        </p:txBody>
      </p:sp>
      <p:sp>
        <p:nvSpPr>
          <p:cNvPr id="8" name="角丸四角形 7"/>
          <p:cNvSpPr/>
          <p:nvPr/>
        </p:nvSpPr>
        <p:spPr>
          <a:xfrm>
            <a:off x="899592" y="5373216"/>
            <a:ext cx="7704856" cy="1058416"/>
          </a:xfrm>
          <a:prstGeom prst="roundRect">
            <a:avLst/>
          </a:prstGeom>
          <a:ln/>
        </p:spPr>
        <p:style>
          <a:lnRef idx="2">
            <a:schemeClr val="accent6"/>
          </a:lnRef>
          <a:fillRef idx="1">
            <a:schemeClr val="lt1"/>
          </a:fillRef>
          <a:effectRef idx="0">
            <a:schemeClr val="accent6"/>
          </a:effectRef>
          <a:fontRef idx="minor">
            <a:schemeClr val="dk1"/>
          </a:fontRef>
        </p:style>
        <p:txBody>
          <a:bodyPr rtlCol="0" anchor="ctr"/>
          <a:lstStyle/>
          <a:p>
            <a:r>
              <a:rPr lang="ja-JP" altLang="en-US" sz="4000" dirty="0">
                <a:solidFill>
                  <a:sysClr val="windowText" lastClr="000000"/>
                </a:solidFill>
              </a:rPr>
              <a:t>４</a:t>
            </a:r>
            <a:r>
              <a:rPr lang="ja-JP" altLang="en-US" sz="4000" dirty="0" smtClean="0">
                <a:solidFill>
                  <a:sysClr val="windowText" lastClr="000000"/>
                </a:solidFill>
              </a:rPr>
              <a:t>．まとめ</a:t>
            </a:r>
            <a:endParaRPr lang="ja-JP" altLang="en-US" sz="4000" dirty="0">
              <a:solidFill>
                <a:sysClr val="windowText" lastClr="000000"/>
              </a:solidFill>
            </a:endParaRPr>
          </a:p>
        </p:txBody>
      </p:sp>
      <p:pic>
        <p:nvPicPr>
          <p:cNvPr id="14338" name="Picture 2" descr="C:\Users\nawozo\AppData\Local\Microsoft\Windows\Temporary Internet Files\Content.IE5\3I8UILHO\MM900303500[1].gif"/>
          <p:cNvPicPr>
            <a:picLocks noChangeAspect="1" noChangeArrowheads="1" noCrop="1"/>
          </p:cNvPicPr>
          <p:nvPr/>
        </p:nvPicPr>
        <p:blipFill>
          <a:blip r:embed="rId2">
            <a:extLst>
              <a:ext uri="{28A0092B-C50C-407E-A947-70E740481C1C}">
                <a14:useLocalDpi xmlns:a14="http://schemas.microsoft.com/office/drawing/2010/main" val="0"/>
              </a:ext>
            </a:extLst>
          </a:blip>
          <a:srcRect/>
          <a:stretch>
            <a:fillRect/>
          </a:stretch>
        </p:blipFill>
        <p:spPr bwMode="auto">
          <a:xfrm>
            <a:off x="2123727" y="404664"/>
            <a:ext cx="962025" cy="733425"/>
          </a:xfrm>
          <a:prstGeom prst="rect">
            <a:avLst/>
          </a:prstGeom>
          <a:noFill/>
          <a:extLst>
            <a:ext uri="{909E8E84-426E-40DD-AFC4-6F175D3DCCD1}">
              <a14:hiddenFill xmlns:a14="http://schemas.microsoft.com/office/drawing/2010/main">
                <a:solidFill>
                  <a:srgbClr val="FFFFFF"/>
                </a:solidFill>
              </a14:hiddenFill>
            </a:ext>
          </a:extLst>
        </p:spPr>
      </p:pic>
      <p:pic>
        <p:nvPicPr>
          <p:cNvPr id="14339" name="Picture 3" descr="C:\Users\nawozo\AppData\Local\Microsoft\Windows\Temporary Internet Files\Content.IE5\3I8UILHO\MM900303500[1].gif"/>
          <p:cNvPicPr>
            <a:picLocks noChangeAspect="1" noChangeArrowheads="1" noCrop="1"/>
          </p:cNvPicPr>
          <p:nvPr/>
        </p:nvPicPr>
        <p:blipFill>
          <a:blip r:embed="rId2">
            <a:extLst>
              <a:ext uri="{28A0092B-C50C-407E-A947-70E740481C1C}">
                <a14:useLocalDpi xmlns:a14="http://schemas.microsoft.com/office/drawing/2010/main" val="0"/>
              </a:ext>
            </a:extLst>
          </a:blip>
          <a:srcRect/>
          <a:stretch>
            <a:fillRect/>
          </a:stretch>
        </p:blipFill>
        <p:spPr bwMode="auto">
          <a:xfrm>
            <a:off x="5940152" y="404664"/>
            <a:ext cx="962025" cy="733425"/>
          </a:xfrm>
          <a:prstGeom prst="rect">
            <a:avLst/>
          </a:prstGeom>
          <a:noFill/>
          <a:extLst>
            <a:ext uri="{909E8E84-426E-40DD-AFC4-6F175D3DCCD1}">
              <a14:hiddenFill xmlns:a14="http://schemas.microsoft.com/office/drawing/2010/main">
                <a:solidFill>
                  <a:srgbClr val="FFFFFF"/>
                </a:solidFill>
              </a14:hiddenFill>
            </a:ext>
          </a:extLst>
        </p:spPr>
      </p:pic>
      <p:sp>
        <p:nvSpPr>
          <p:cNvPr id="3" name="スライド番号プレースホルダー 2"/>
          <p:cNvSpPr>
            <a:spLocks noGrp="1"/>
          </p:cNvSpPr>
          <p:nvPr>
            <p:ph type="sldNum" sz="quarter" idx="12"/>
          </p:nvPr>
        </p:nvSpPr>
        <p:spPr/>
        <p:txBody>
          <a:bodyPr/>
          <a:lstStyle/>
          <a:p>
            <a:fld id="{94F64DAE-D17D-4E63-AFE4-EA831EA0395D}" type="slidenum">
              <a:rPr kumimoji="1" lang="ja-JP" altLang="en-US" smtClean="0"/>
              <a:t>22</a:t>
            </a:fld>
            <a:endParaRPr kumimoji="1" lang="ja-JP" altLang="en-US"/>
          </a:p>
        </p:txBody>
      </p:sp>
    </p:spTree>
    <p:extLst>
      <p:ext uri="{BB962C8B-B14F-4D97-AF65-F5344CB8AC3E}">
        <p14:creationId xmlns:p14="http://schemas.microsoft.com/office/powerpoint/2010/main" val="7079077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0" y="0"/>
            <a:ext cx="8229600" cy="1143000"/>
          </a:xfrm>
        </p:spPr>
        <p:txBody>
          <a:bodyPr>
            <a:normAutofit/>
          </a:bodyPr>
          <a:lstStyle/>
          <a:p>
            <a:pPr algn="l"/>
            <a:r>
              <a:rPr lang="ja-JP" altLang="en-US" dirty="0"/>
              <a:t>１３章</a:t>
            </a:r>
            <a:r>
              <a:rPr lang="ja-JP" altLang="en-US" dirty="0" smtClean="0"/>
              <a:t>の要約</a:t>
            </a:r>
            <a:endParaRPr kumimoji="1" lang="ja-JP" altLang="en-US" dirty="0"/>
          </a:p>
        </p:txBody>
      </p:sp>
      <p:sp>
        <p:nvSpPr>
          <p:cNvPr id="4" name="正方形/長方形 3"/>
          <p:cNvSpPr/>
          <p:nvPr/>
        </p:nvSpPr>
        <p:spPr>
          <a:xfrm>
            <a:off x="0" y="820439"/>
            <a:ext cx="9144000" cy="214157"/>
          </a:xfrm>
          <a:prstGeom prst="rect">
            <a:avLst/>
          </a:prstGeom>
          <a:gradFill flip="none" rotWithShape="1">
            <a:gsLst>
              <a:gs pos="0">
                <a:schemeClr val="bg1"/>
              </a:gs>
              <a:gs pos="100000">
                <a:schemeClr val="accent6"/>
              </a:gs>
              <a:gs pos="100000">
                <a:schemeClr val="accent6">
                  <a:lumMod val="60000"/>
                  <a:lumOff val="40000"/>
                </a:schemeClr>
              </a:gs>
            </a:gsLst>
            <a:lin ang="10800000" scaled="1"/>
            <a:tileRect/>
          </a:gradFill>
          <a:ln w="25400" cap="flat" cmpd="sng" algn="ctr">
            <a:noFill/>
            <a:prstDash val="solid"/>
          </a:ln>
          <a:effectLst>
            <a:reflection endPos="0" dist="50800" dir="5400000" sy="-100000" algn="bl" rotWithShape="0"/>
            <a:softEdge rad="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smtClean="0">
              <a:ln>
                <a:noFill/>
              </a:ln>
              <a:solidFill>
                <a:prstClr val="white"/>
              </a:solidFill>
              <a:effectLst/>
              <a:uLnTx/>
              <a:uFillTx/>
              <a:latin typeface="Segoe UI"/>
              <a:ea typeface="メイリオ"/>
              <a:cs typeface="+mn-cs"/>
            </a:endParaRPr>
          </a:p>
        </p:txBody>
      </p:sp>
      <p:sp>
        <p:nvSpPr>
          <p:cNvPr id="5" name="角丸四角形 4"/>
          <p:cNvSpPr/>
          <p:nvPr/>
        </p:nvSpPr>
        <p:spPr>
          <a:xfrm>
            <a:off x="1187624" y="1484784"/>
            <a:ext cx="6984776" cy="1296144"/>
          </a:xfrm>
          <a:prstGeom prst="round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kumimoji="1" lang="ja-JP" altLang="en-US" sz="2400" dirty="0" smtClean="0">
                <a:solidFill>
                  <a:schemeClr val="tx1"/>
                </a:solidFill>
              </a:rPr>
              <a:t>分権化とは</a:t>
            </a:r>
            <a:endParaRPr kumimoji="1" lang="en-US" altLang="ja-JP" sz="2400" dirty="0" smtClean="0">
              <a:solidFill>
                <a:schemeClr val="tx1"/>
              </a:solidFill>
            </a:endParaRPr>
          </a:p>
          <a:p>
            <a:pPr algn="ctr"/>
            <a:r>
              <a:rPr lang="ja-JP" altLang="en-US" sz="2400" dirty="0" smtClean="0">
                <a:solidFill>
                  <a:schemeClr val="tx1"/>
                </a:solidFill>
              </a:rPr>
              <a:t>現場に権限を与えて</a:t>
            </a:r>
            <a:endParaRPr lang="en-US" altLang="ja-JP" sz="2400" dirty="0" smtClean="0">
              <a:solidFill>
                <a:schemeClr val="tx1"/>
              </a:solidFill>
            </a:endParaRPr>
          </a:p>
          <a:p>
            <a:pPr algn="ctr"/>
            <a:r>
              <a:rPr kumimoji="1" lang="ja-JP" altLang="en-US" sz="2400" dirty="0">
                <a:solidFill>
                  <a:schemeClr val="tx1"/>
                </a:solidFill>
              </a:rPr>
              <a:t>結果</a:t>
            </a:r>
            <a:r>
              <a:rPr kumimoji="1" lang="ja-JP" altLang="en-US" sz="2400" dirty="0" smtClean="0">
                <a:solidFill>
                  <a:schemeClr val="tx1"/>
                </a:solidFill>
              </a:rPr>
              <a:t>に責任をもたせること</a:t>
            </a:r>
            <a:endParaRPr kumimoji="1" lang="ja-JP" altLang="en-US" sz="2400" dirty="0">
              <a:solidFill>
                <a:schemeClr val="tx1"/>
              </a:solidFill>
            </a:endParaRPr>
          </a:p>
        </p:txBody>
      </p:sp>
      <p:cxnSp>
        <p:nvCxnSpPr>
          <p:cNvPr id="7" name="直線矢印コネクタ 6"/>
          <p:cNvCxnSpPr/>
          <p:nvPr/>
        </p:nvCxnSpPr>
        <p:spPr>
          <a:xfrm>
            <a:off x="2329317" y="2822730"/>
            <a:ext cx="0" cy="54006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0" name="角丸四角形 9"/>
          <p:cNvSpPr/>
          <p:nvPr/>
        </p:nvSpPr>
        <p:spPr>
          <a:xfrm>
            <a:off x="467544" y="3346884"/>
            <a:ext cx="3744416" cy="130625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000" dirty="0" smtClean="0">
                <a:solidFill>
                  <a:schemeClr val="tx1"/>
                </a:solidFill>
              </a:rPr>
              <a:t>課題①</a:t>
            </a:r>
            <a:endParaRPr lang="en-US" altLang="ja-JP" sz="2000" dirty="0" smtClean="0">
              <a:solidFill>
                <a:schemeClr val="tx1"/>
              </a:solidFill>
            </a:endParaRPr>
          </a:p>
          <a:p>
            <a:pPr algn="ctr"/>
            <a:r>
              <a:rPr kumimoji="1" lang="ja-JP" altLang="en-US" sz="2000" b="1" dirty="0" smtClean="0">
                <a:solidFill>
                  <a:schemeClr val="tx1"/>
                </a:solidFill>
              </a:rPr>
              <a:t>「管理している」錯覚</a:t>
            </a:r>
            <a:r>
              <a:rPr kumimoji="1" lang="ja-JP" altLang="en-US" sz="2000" dirty="0" smtClean="0">
                <a:solidFill>
                  <a:schemeClr val="tx1"/>
                </a:solidFill>
              </a:rPr>
              <a:t>を防ぐ</a:t>
            </a:r>
            <a:endParaRPr kumimoji="1" lang="ja-JP" altLang="en-US" sz="2000" dirty="0">
              <a:solidFill>
                <a:schemeClr val="tx1"/>
              </a:solidFill>
            </a:endParaRPr>
          </a:p>
        </p:txBody>
      </p:sp>
      <p:cxnSp>
        <p:nvCxnSpPr>
          <p:cNvPr id="12" name="直線矢印コネクタ 11"/>
          <p:cNvCxnSpPr/>
          <p:nvPr/>
        </p:nvCxnSpPr>
        <p:spPr>
          <a:xfrm>
            <a:off x="6889509" y="2796834"/>
            <a:ext cx="0" cy="56595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5" name="角丸四角形 14"/>
          <p:cNvSpPr/>
          <p:nvPr/>
        </p:nvSpPr>
        <p:spPr>
          <a:xfrm>
            <a:off x="5076056" y="3346884"/>
            <a:ext cx="3708412" cy="130625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000" dirty="0" smtClean="0">
                <a:solidFill>
                  <a:schemeClr val="tx1"/>
                </a:solidFill>
              </a:rPr>
              <a:t>課題②</a:t>
            </a:r>
            <a:endParaRPr lang="en-US" altLang="ja-JP" sz="2000" dirty="0" smtClean="0">
              <a:solidFill>
                <a:schemeClr val="tx1"/>
              </a:solidFill>
            </a:endParaRPr>
          </a:p>
          <a:p>
            <a:pPr algn="ctr"/>
            <a:r>
              <a:rPr kumimoji="1" lang="ja-JP" altLang="en-US" sz="2000" b="1" dirty="0" smtClean="0">
                <a:solidFill>
                  <a:schemeClr val="tx1"/>
                </a:solidFill>
              </a:rPr>
              <a:t>「共同食卓の悲劇」</a:t>
            </a:r>
            <a:r>
              <a:rPr kumimoji="1" lang="ja-JP" altLang="en-US" sz="2000" dirty="0" smtClean="0">
                <a:solidFill>
                  <a:schemeClr val="tx1"/>
                </a:solidFill>
              </a:rPr>
              <a:t>を防ぐ</a:t>
            </a:r>
            <a:endParaRPr kumimoji="1" lang="ja-JP" altLang="en-US" sz="2000" dirty="0">
              <a:solidFill>
                <a:schemeClr val="tx1"/>
              </a:solidFill>
            </a:endParaRPr>
          </a:p>
        </p:txBody>
      </p:sp>
      <p:sp>
        <p:nvSpPr>
          <p:cNvPr id="16" name="角丸四角形 15"/>
          <p:cNvSpPr/>
          <p:nvPr/>
        </p:nvSpPr>
        <p:spPr>
          <a:xfrm>
            <a:off x="1187624" y="5013176"/>
            <a:ext cx="6984776" cy="1512168"/>
          </a:xfrm>
          <a:prstGeom prst="round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kumimoji="1" lang="ja-JP" altLang="en-US" sz="2800" dirty="0" smtClean="0">
                <a:solidFill>
                  <a:schemeClr val="tx1"/>
                </a:solidFill>
              </a:rPr>
              <a:t>経営者には「寛大さ」が必要</a:t>
            </a:r>
            <a:endParaRPr kumimoji="1" lang="ja-JP" altLang="en-US" sz="2800" dirty="0">
              <a:solidFill>
                <a:schemeClr val="tx1"/>
              </a:solidFill>
            </a:endParaRPr>
          </a:p>
        </p:txBody>
      </p:sp>
      <p:sp>
        <p:nvSpPr>
          <p:cNvPr id="17" name="スライド番号プレースホルダー 16"/>
          <p:cNvSpPr>
            <a:spLocks noGrp="1"/>
          </p:cNvSpPr>
          <p:nvPr>
            <p:ph type="sldNum" sz="quarter" idx="12"/>
          </p:nvPr>
        </p:nvSpPr>
        <p:spPr/>
        <p:txBody>
          <a:bodyPr/>
          <a:lstStyle/>
          <a:p>
            <a:fld id="{94F64DAE-D17D-4E63-AFE4-EA831EA0395D}" type="slidenum">
              <a:rPr kumimoji="1" lang="ja-JP" altLang="en-US" smtClean="0"/>
              <a:t>23</a:t>
            </a:fld>
            <a:endParaRPr kumimoji="1" lang="ja-JP" altLang="en-US"/>
          </a:p>
        </p:txBody>
      </p:sp>
    </p:spTree>
    <p:extLst>
      <p:ext uri="{BB962C8B-B14F-4D97-AF65-F5344CB8AC3E}">
        <p14:creationId xmlns:p14="http://schemas.microsoft.com/office/powerpoint/2010/main" val="348178623"/>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0" y="0"/>
            <a:ext cx="8229600" cy="1143000"/>
          </a:xfrm>
        </p:spPr>
        <p:txBody>
          <a:bodyPr>
            <a:normAutofit fontScale="90000"/>
          </a:bodyPr>
          <a:lstStyle/>
          <a:p>
            <a:pPr algn="l"/>
            <a:r>
              <a:rPr lang="ja-JP" altLang="en-US" dirty="0" smtClean="0"/>
              <a:t>松本晃氏のケースをあてはめると</a:t>
            </a:r>
            <a:endParaRPr kumimoji="1" lang="ja-JP" altLang="en-US" dirty="0"/>
          </a:p>
        </p:txBody>
      </p:sp>
      <p:sp>
        <p:nvSpPr>
          <p:cNvPr id="4" name="正方形/長方形 3"/>
          <p:cNvSpPr/>
          <p:nvPr/>
        </p:nvSpPr>
        <p:spPr>
          <a:xfrm>
            <a:off x="0" y="820439"/>
            <a:ext cx="9144000" cy="214157"/>
          </a:xfrm>
          <a:prstGeom prst="rect">
            <a:avLst/>
          </a:prstGeom>
          <a:gradFill flip="none" rotWithShape="1">
            <a:gsLst>
              <a:gs pos="0">
                <a:schemeClr val="bg1"/>
              </a:gs>
              <a:gs pos="100000">
                <a:schemeClr val="accent6"/>
              </a:gs>
              <a:gs pos="100000">
                <a:schemeClr val="accent6">
                  <a:lumMod val="60000"/>
                  <a:lumOff val="40000"/>
                </a:schemeClr>
              </a:gs>
            </a:gsLst>
            <a:lin ang="10800000" scaled="1"/>
            <a:tileRect/>
          </a:gradFill>
          <a:ln w="25400" cap="flat" cmpd="sng" algn="ctr">
            <a:noFill/>
            <a:prstDash val="solid"/>
          </a:ln>
          <a:effectLst>
            <a:reflection endPos="0" dist="50800" dir="5400000" sy="-100000" algn="bl" rotWithShape="0"/>
            <a:softEdge rad="0"/>
          </a:effectLst>
        </p:spPr>
        <p:txBody>
          <a:bodyPr rtlCol="0" anchor="ctr"/>
          <a:lstStyle/>
          <a:p>
            <a:pPr algn="ctr"/>
            <a:endParaRPr kumimoji="0" lang="ja-JP" altLang="en-US" kern="0" smtClean="0">
              <a:solidFill>
                <a:prstClr val="white"/>
              </a:solidFill>
            </a:endParaRPr>
          </a:p>
        </p:txBody>
      </p:sp>
      <p:sp>
        <p:nvSpPr>
          <p:cNvPr id="5" name="角丸四角形 4"/>
          <p:cNvSpPr/>
          <p:nvPr/>
        </p:nvSpPr>
        <p:spPr>
          <a:xfrm>
            <a:off x="1187624" y="1484784"/>
            <a:ext cx="6984776" cy="1296144"/>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ja-JP" altLang="en-US" sz="3200" b="1" dirty="0" smtClean="0">
                <a:solidFill>
                  <a:srgbClr val="FF0000"/>
                </a:solidFill>
              </a:rPr>
              <a:t>「成長戦略プロジェクト」</a:t>
            </a:r>
            <a:r>
              <a:rPr lang="ja-JP" altLang="en-US" sz="3200" dirty="0" smtClean="0">
                <a:solidFill>
                  <a:prstClr val="black"/>
                </a:solidFill>
              </a:rPr>
              <a:t>を設置</a:t>
            </a:r>
            <a:endParaRPr lang="en-US" altLang="ja-JP" sz="3200" dirty="0" smtClean="0">
              <a:solidFill>
                <a:prstClr val="black"/>
              </a:solidFill>
            </a:endParaRPr>
          </a:p>
        </p:txBody>
      </p:sp>
      <p:cxnSp>
        <p:nvCxnSpPr>
          <p:cNvPr id="7" name="直線矢印コネクタ 6"/>
          <p:cNvCxnSpPr/>
          <p:nvPr/>
        </p:nvCxnSpPr>
        <p:spPr>
          <a:xfrm>
            <a:off x="2329317" y="2822730"/>
            <a:ext cx="0" cy="54006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0" name="角丸四角形 9"/>
          <p:cNvSpPr/>
          <p:nvPr/>
        </p:nvSpPr>
        <p:spPr>
          <a:xfrm>
            <a:off x="467544" y="3346884"/>
            <a:ext cx="3744416" cy="130625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000" dirty="0" smtClean="0">
                <a:solidFill>
                  <a:prstClr val="black"/>
                </a:solidFill>
              </a:rPr>
              <a:t>課題①</a:t>
            </a:r>
            <a:endParaRPr lang="en-US" altLang="ja-JP" sz="2000" dirty="0" smtClean="0">
              <a:solidFill>
                <a:prstClr val="black"/>
              </a:solidFill>
            </a:endParaRPr>
          </a:p>
          <a:p>
            <a:pPr algn="ctr"/>
            <a:r>
              <a:rPr lang="ja-JP" altLang="en-US" sz="2000" b="1" dirty="0" smtClean="0">
                <a:solidFill>
                  <a:prstClr val="black"/>
                </a:solidFill>
              </a:rPr>
              <a:t>「管理している」錯覚</a:t>
            </a:r>
            <a:r>
              <a:rPr lang="ja-JP" altLang="en-US" sz="2000" dirty="0" smtClean="0">
                <a:solidFill>
                  <a:prstClr val="black"/>
                </a:solidFill>
              </a:rPr>
              <a:t>を防ぐ</a:t>
            </a:r>
            <a:endParaRPr lang="ja-JP" altLang="en-US" sz="2000" dirty="0">
              <a:solidFill>
                <a:prstClr val="black"/>
              </a:solidFill>
            </a:endParaRPr>
          </a:p>
        </p:txBody>
      </p:sp>
      <p:cxnSp>
        <p:nvCxnSpPr>
          <p:cNvPr id="12" name="直線矢印コネクタ 11"/>
          <p:cNvCxnSpPr/>
          <p:nvPr/>
        </p:nvCxnSpPr>
        <p:spPr>
          <a:xfrm>
            <a:off x="6889509" y="2796834"/>
            <a:ext cx="0" cy="56595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5" name="角丸四角形 14"/>
          <p:cNvSpPr/>
          <p:nvPr/>
        </p:nvSpPr>
        <p:spPr>
          <a:xfrm>
            <a:off x="5076056" y="3346884"/>
            <a:ext cx="3708412" cy="130625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000" dirty="0" smtClean="0">
                <a:solidFill>
                  <a:prstClr val="black"/>
                </a:solidFill>
              </a:rPr>
              <a:t>課題②</a:t>
            </a:r>
            <a:endParaRPr lang="en-US" altLang="ja-JP" sz="2000" dirty="0" smtClean="0">
              <a:solidFill>
                <a:prstClr val="black"/>
              </a:solidFill>
            </a:endParaRPr>
          </a:p>
          <a:p>
            <a:pPr algn="ctr"/>
            <a:r>
              <a:rPr lang="ja-JP" altLang="en-US" sz="2000" b="1" dirty="0" smtClean="0">
                <a:solidFill>
                  <a:prstClr val="black"/>
                </a:solidFill>
              </a:rPr>
              <a:t>「共同食卓の悲劇」</a:t>
            </a:r>
            <a:r>
              <a:rPr lang="ja-JP" altLang="en-US" sz="2000" dirty="0" smtClean="0">
                <a:solidFill>
                  <a:prstClr val="black"/>
                </a:solidFill>
              </a:rPr>
              <a:t>を防ぐ</a:t>
            </a:r>
            <a:endParaRPr lang="ja-JP" altLang="en-US" sz="2000" dirty="0">
              <a:solidFill>
                <a:prstClr val="black"/>
              </a:solidFill>
            </a:endParaRPr>
          </a:p>
        </p:txBody>
      </p:sp>
      <p:sp>
        <p:nvSpPr>
          <p:cNvPr id="16" name="角丸四角形 15"/>
          <p:cNvSpPr/>
          <p:nvPr/>
        </p:nvSpPr>
        <p:spPr>
          <a:xfrm>
            <a:off x="1187624" y="5013176"/>
            <a:ext cx="6984776" cy="1512168"/>
          </a:xfrm>
          <a:prstGeom prst="round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ja-JP" altLang="en-US" sz="2800" dirty="0" smtClean="0">
                <a:solidFill>
                  <a:prstClr val="black"/>
                </a:solidFill>
              </a:rPr>
              <a:t>経営者には「寛大さ」が必要</a:t>
            </a:r>
            <a:endParaRPr lang="ja-JP" altLang="en-US" sz="2800" dirty="0">
              <a:solidFill>
                <a:prstClr val="black"/>
              </a:solidFill>
            </a:endParaRPr>
          </a:p>
        </p:txBody>
      </p:sp>
      <p:sp>
        <p:nvSpPr>
          <p:cNvPr id="3" name="スライド番号プレースホルダー 2"/>
          <p:cNvSpPr>
            <a:spLocks noGrp="1"/>
          </p:cNvSpPr>
          <p:nvPr>
            <p:ph type="sldNum" sz="quarter" idx="12"/>
          </p:nvPr>
        </p:nvSpPr>
        <p:spPr/>
        <p:txBody>
          <a:bodyPr/>
          <a:lstStyle/>
          <a:p>
            <a:fld id="{94F64DAE-D17D-4E63-AFE4-EA831EA0395D}" type="slidenum">
              <a:rPr kumimoji="1" lang="ja-JP" altLang="en-US" smtClean="0"/>
              <a:t>24</a:t>
            </a:fld>
            <a:endParaRPr kumimoji="1" lang="ja-JP" altLang="en-US"/>
          </a:p>
        </p:txBody>
      </p:sp>
    </p:spTree>
    <p:extLst>
      <p:ext uri="{BB962C8B-B14F-4D97-AF65-F5344CB8AC3E}">
        <p14:creationId xmlns:p14="http://schemas.microsoft.com/office/powerpoint/2010/main" val="36101142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0" y="0"/>
            <a:ext cx="8229600" cy="1143000"/>
          </a:xfrm>
        </p:spPr>
        <p:txBody>
          <a:bodyPr>
            <a:normAutofit fontScale="90000"/>
          </a:bodyPr>
          <a:lstStyle/>
          <a:p>
            <a:pPr algn="l"/>
            <a:r>
              <a:rPr lang="ja-JP" altLang="en-US" dirty="0" smtClean="0"/>
              <a:t>松本晃氏のケースをあてはめると</a:t>
            </a:r>
            <a:endParaRPr kumimoji="1" lang="ja-JP" altLang="en-US" dirty="0"/>
          </a:p>
        </p:txBody>
      </p:sp>
      <p:sp>
        <p:nvSpPr>
          <p:cNvPr id="4" name="正方形/長方形 3"/>
          <p:cNvSpPr/>
          <p:nvPr/>
        </p:nvSpPr>
        <p:spPr>
          <a:xfrm>
            <a:off x="0" y="820439"/>
            <a:ext cx="9144000" cy="214157"/>
          </a:xfrm>
          <a:prstGeom prst="rect">
            <a:avLst/>
          </a:prstGeom>
          <a:gradFill flip="none" rotWithShape="1">
            <a:gsLst>
              <a:gs pos="0">
                <a:schemeClr val="bg1"/>
              </a:gs>
              <a:gs pos="100000">
                <a:schemeClr val="accent6"/>
              </a:gs>
              <a:gs pos="100000">
                <a:schemeClr val="accent6">
                  <a:lumMod val="60000"/>
                  <a:lumOff val="40000"/>
                </a:schemeClr>
              </a:gs>
            </a:gsLst>
            <a:lin ang="10800000" scaled="1"/>
            <a:tileRect/>
          </a:gradFill>
          <a:ln w="25400" cap="flat" cmpd="sng" algn="ctr">
            <a:noFill/>
            <a:prstDash val="solid"/>
          </a:ln>
          <a:effectLst>
            <a:reflection endPos="0" dist="50800" dir="5400000" sy="-100000" algn="bl" rotWithShape="0"/>
            <a:softEdge rad="0"/>
          </a:effectLst>
        </p:spPr>
        <p:txBody>
          <a:bodyPr rtlCol="0" anchor="ctr"/>
          <a:lstStyle/>
          <a:p>
            <a:pPr algn="ctr"/>
            <a:endParaRPr kumimoji="0" lang="ja-JP" altLang="en-US" kern="0" smtClean="0">
              <a:solidFill>
                <a:prstClr val="white"/>
              </a:solidFill>
            </a:endParaRPr>
          </a:p>
        </p:txBody>
      </p:sp>
      <p:sp>
        <p:nvSpPr>
          <p:cNvPr id="5" name="角丸四角形 4"/>
          <p:cNvSpPr/>
          <p:nvPr/>
        </p:nvSpPr>
        <p:spPr>
          <a:xfrm>
            <a:off x="1187624" y="1484784"/>
            <a:ext cx="6984776" cy="1296144"/>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ja-JP" altLang="en-US" sz="3200" b="1" dirty="0" smtClean="0">
                <a:solidFill>
                  <a:srgbClr val="FF0000"/>
                </a:solidFill>
              </a:rPr>
              <a:t>「成長戦略プロジェクト」</a:t>
            </a:r>
            <a:r>
              <a:rPr lang="ja-JP" altLang="en-US" sz="3200" dirty="0" smtClean="0">
                <a:solidFill>
                  <a:prstClr val="black"/>
                </a:solidFill>
              </a:rPr>
              <a:t>を設置</a:t>
            </a:r>
            <a:endParaRPr lang="en-US" altLang="ja-JP" sz="3200" dirty="0" smtClean="0">
              <a:solidFill>
                <a:prstClr val="black"/>
              </a:solidFill>
            </a:endParaRPr>
          </a:p>
        </p:txBody>
      </p:sp>
      <p:cxnSp>
        <p:nvCxnSpPr>
          <p:cNvPr id="7" name="直線矢印コネクタ 6"/>
          <p:cNvCxnSpPr/>
          <p:nvPr/>
        </p:nvCxnSpPr>
        <p:spPr>
          <a:xfrm>
            <a:off x="2329317" y="2822730"/>
            <a:ext cx="0" cy="54006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0" name="角丸四角形 9"/>
          <p:cNvSpPr/>
          <p:nvPr/>
        </p:nvSpPr>
        <p:spPr>
          <a:xfrm>
            <a:off x="467544" y="3346884"/>
            <a:ext cx="3744416" cy="1306252"/>
          </a:xfrm>
          <a:prstGeom prst="round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US" altLang="ja-JP" sz="2000" dirty="0" smtClean="0">
                <a:solidFill>
                  <a:prstClr val="black"/>
                </a:solidFill>
              </a:rPr>
              <a:t>Johnson &amp; Johnson</a:t>
            </a:r>
            <a:r>
              <a:rPr lang="ja-JP" altLang="en-US" sz="2000" dirty="0" smtClean="0">
                <a:solidFill>
                  <a:prstClr val="black"/>
                </a:solidFill>
              </a:rPr>
              <a:t>の精神で</a:t>
            </a:r>
            <a:endParaRPr lang="en-US" altLang="ja-JP" sz="2000" dirty="0" smtClean="0">
              <a:solidFill>
                <a:prstClr val="black"/>
              </a:solidFill>
            </a:endParaRPr>
          </a:p>
          <a:p>
            <a:pPr algn="ctr"/>
            <a:r>
              <a:rPr lang="ja-JP" altLang="en-US" sz="2000" b="1" dirty="0" smtClean="0">
                <a:solidFill>
                  <a:srgbClr val="FF0000"/>
                </a:solidFill>
              </a:rPr>
              <a:t>カルビーの分権化を</a:t>
            </a:r>
            <a:endParaRPr lang="en-US" altLang="ja-JP" sz="2000" b="1" dirty="0" smtClean="0">
              <a:solidFill>
                <a:srgbClr val="FF0000"/>
              </a:solidFill>
            </a:endParaRPr>
          </a:p>
          <a:p>
            <a:pPr algn="ctr"/>
            <a:r>
              <a:rPr lang="ja-JP" altLang="en-US" sz="2000" b="1" dirty="0" smtClean="0">
                <a:solidFill>
                  <a:srgbClr val="FF0000"/>
                </a:solidFill>
              </a:rPr>
              <a:t>心から望む</a:t>
            </a:r>
            <a:endParaRPr lang="en-US" altLang="ja-JP" sz="2000" b="1" dirty="0" smtClean="0">
              <a:solidFill>
                <a:srgbClr val="FF0000"/>
              </a:solidFill>
            </a:endParaRPr>
          </a:p>
        </p:txBody>
      </p:sp>
      <p:cxnSp>
        <p:nvCxnSpPr>
          <p:cNvPr id="12" name="直線矢印コネクタ 11"/>
          <p:cNvCxnSpPr/>
          <p:nvPr/>
        </p:nvCxnSpPr>
        <p:spPr>
          <a:xfrm>
            <a:off x="6889509" y="2796834"/>
            <a:ext cx="0" cy="56595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5" name="角丸四角形 14"/>
          <p:cNvSpPr/>
          <p:nvPr/>
        </p:nvSpPr>
        <p:spPr>
          <a:xfrm>
            <a:off x="5076056" y="3346884"/>
            <a:ext cx="3708412" cy="130625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000" dirty="0" smtClean="0">
                <a:solidFill>
                  <a:prstClr val="black"/>
                </a:solidFill>
              </a:rPr>
              <a:t>課題②</a:t>
            </a:r>
            <a:endParaRPr lang="en-US" altLang="ja-JP" sz="2000" dirty="0" smtClean="0">
              <a:solidFill>
                <a:prstClr val="black"/>
              </a:solidFill>
            </a:endParaRPr>
          </a:p>
          <a:p>
            <a:pPr algn="ctr"/>
            <a:r>
              <a:rPr lang="ja-JP" altLang="en-US" sz="2000" b="1" dirty="0" smtClean="0">
                <a:solidFill>
                  <a:prstClr val="black"/>
                </a:solidFill>
              </a:rPr>
              <a:t>「共同食卓の悲劇」</a:t>
            </a:r>
            <a:r>
              <a:rPr lang="ja-JP" altLang="en-US" sz="2000" dirty="0" smtClean="0">
                <a:solidFill>
                  <a:prstClr val="black"/>
                </a:solidFill>
              </a:rPr>
              <a:t>を防ぐ</a:t>
            </a:r>
            <a:endParaRPr lang="ja-JP" altLang="en-US" sz="2000" dirty="0">
              <a:solidFill>
                <a:prstClr val="black"/>
              </a:solidFill>
            </a:endParaRPr>
          </a:p>
        </p:txBody>
      </p:sp>
      <p:sp>
        <p:nvSpPr>
          <p:cNvPr id="16" name="角丸四角形 15"/>
          <p:cNvSpPr/>
          <p:nvPr/>
        </p:nvSpPr>
        <p:spPr>
          <a:xfrm>
            <a:off x="1187624" y="5013176"/>
            <a:ext cx="6984776" cy="1512168"/>
          </a:xfrm>
          <a:prstGeom prst="round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ja-JP" altLang="en-US" sz="2800" dirty="0" smtClean="0">
                <a:solidFill>
                  <a:prstClr val="black"/>
                </a:solidFill>
              </a:rPr>
              <a:t>経営者には「寛大さ」が必要</a:t>
            </a:r>
            <a:endParaRPr lang="ja-JP" altLang="en-US" sz="2800" dirty="0">
              <a:solidFill>
                <a:prstClr val="black"/>
              </a:solidFill>
            </a:endParaRPr>
          </a:p>
        </p:txBody>
      </p:sp>
      <p:sp>
        <p:nvSpPr>
          <p:cNvPr id="3" name="スライド番号プレースホルダー 2"/>
          <p:cNvSpPr>
            <a:spLocks noGrp="1"/>
          </p:cNvSpPr>
          <p:nvPr>
            <p:ph type="sldNum" sz="quarter" idx="12"/>
          </p:nvPr>
        </p:nvSpPr>
        <p:spPr/>
        <p:txBody>
          <a:bodyPr/>
          <a:lstStyle/>
          <a:p>
            <a:fld id="{94F64DAE-D17D-4E63-AFE4-EA831EA0395D}" type="slidenum">
              <a:rPr kumimoji="1" lang="ja-JP" altLang="en-US" smtClean="0"/>
              <a:t>25</a:t>
            </a:fld>
            <a:endParaRPr kumimoji="1" lang="ja-JP" altLang="en-US"/>
          </a:p>
        </p:txBody>
      </p:sp>
    </p:spTree>
    <p:extLst>
      <p:ext uri="{BB962C8B-B14F-4D97-AF65-F5344CB8AC3E}">
        <p14:creationId xmlns:p14="http://schemas.microsoft.com/office/powerpoint/2010/main" val="40539619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0" y="0"/>
            <a:ext cx="8229600" cy="1143000"/>
          </a:xfrm>
        </p:spPr>
        <p:txBody>
          <a:bodyPr>
            <a:normAutofit fontScale="90000"/>
          </a:bodyPr>
          <a:lstStyle/>
          <a:p>
            <a:pPr algn="l"/>
            <a:r>
              <a:rPr lang="ja-JP" altLang="en-US" dirty="0" smtClean="0"/>
              <a:t>松本晃氏のケースをあてはめると</a:t>
            </a:r>
            <a:endParaRPr kumimoji="1" lang="ja-JP" altLang="en-US" dirty="0"/>
          </a:p>
        </p:txBody>
      </p:sp>
      <p:sp>
        <p:nvSpPr>
          <p:cNvPr id="4" name="正方形/長方形 3"/>
          <p:cNvSpPr/>
          <p:nvPr/>
        </p:nvSpPr>
        <p:spPr>
          <a:xfrm>
            <a:off x="0" y="820439"/>
            <a:ext cx="9144000" cy="214157"/>
          </a:xfrm>
          <a:prstGeom prst="rect">
            <a:avLst/>
          </a:prstGeom>
          <a:gradFill flip="none" rotWithShape="1">
            <a:gsLst>
              <a:gs pos="0">
                <a:schemeClr val="bg1"/>
              </a:gs>
              <a:gs pos="100000">
                <a:schemeClr val="accent6"/>
              </a:gs>
              <a:gs pos="100000">
                <a:schemeClr val="accent6">
                  <a:lumMod val="60000"/>
                  <a:lumOff val="40000"/>
                </a:schemeClr>
              </a:gs>
            </a:gsLst>
            <a:lin ang="10800000" scaled="1"/>
            <a:tileRect/>
          </a:gradFill>
          <a:ln w="25400" cap="flat" cmpd="sng" algn="ctr">
            <a:noFill/>
            <a:prstDash val="solid"/>
          </a:ln>
          <a:effectLst>
            <a:reflection endPos="0" dist="50800" dir="5400000" sy="-100000" algn="bl" rotWithShape="0"/>
            <a:softEdge rad="0"/>
          </a:effectLst>
        </p:spPr>
        <p:txBody>
          <a:bodyPr rtlCol="0" anchor="ctr"/>
          <a:lstStyle/>
          <a:p>
            <a:pPr algn="ctr"/>
            <a:endParaRPr kumimoji="0" lang="ja-JP" altLang="en-US" kern="0" smtClean="0">
              <a:solidFill>
                <a:prstClr val="white"/>
              </a:solidFill>
            </a:endParaRPr>
          </a:p>
        </p:txBody>
      </p:sp>
      <p:sp>
        <p:nvSpPr>
          <p:cNvPr id="5" name="角丸四角形 4"/>
          <p:cNvSpPr/>
          <p:nvPr/>
        </p:nvSpPr>
        <p:spPr>
          <a:xfrm>
            <a:off x="1187624" y="1484784"/>
            <a:ext cx="6984776" cy="1296144"/>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ja-JP" altLang="en-US" sz="3200" b="1" dirty="0" smtClean="0">
                <a:solidFill>
                  <a:srgbClr val="FF0000"/>
                </a:solidFill>
              </a:rPr>
              <a:t>「成長戦略プロジェクト」</a:t>
            </a:r>
            <a:r>
              <a:rPr lang="ja-JP" altLang="en-US" sz="3200" dirty="0" smtClean="0">
                <a:solidFill>
                  <a:prstClr val="black"/>
                </a:solidFill>
              </a:rPr>
              <a:t>を設置</a:t>
            </a:r>
            <a:endParaRPr lang="en-US" altLang="ja-JP" sz="3200" dirty="0" smtClean="0">
              <a:solidFill>
                <a:prstClr val="black"/>
              </a:solidFill>
            </a:endParaRPr>
          </a:p>
        </p:txBody>
      </p:sp>
      <p:cxnSp>
        <p:nvCxnSpPr>
          <p:cNvPr id="7" name="直線矢印コネクタ 6"/>
          <p:cNvCxnSpPr/>
          <p:nvPr/>
        </p:nvCxnSpPr>
        <p:spPr>
          <a:xfrm>
            <a:off x="2329317" y="2822730"/>
            <a:ext cx="0" cy="54006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0" name="角丸四角形 9"/>
          <p:cNvSpPr/>
          <p:nvPr/>
        </p:nvSpPr>
        <p:spPr>
          <a:xfrm>
            <a:off x="467544" y="3346884"/>
            <a:ext cx="3744416" cy="1306252"/>
          </a:xfrm>
          <a:prstGeom prst="round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US" altLang="ja-JP" sz="2000" dirty="0" smtClean="0">
                <a:solidFill>
                  <a:prstClr val="black"/>
                </a:solidFill>
              </a:rPr>
              <a:t>Johnson &amp; Johnson</a:t>
            </a:r>
            <a:r>
              <a:rPr lang="ja-JP" altLang="en-US" sz="2000" dirty="0" smtClean="0">
                <a:solidFill>
                  <a:prstClr val="black"/>
                </a:solidFill>
              </a:rPr>
              <a:t>の精神で</a:t>
            </a:r>
            <a:endParaRPr lang="en-US" altLang="ja-JP" sz="2000" dirty="0" smtClean="0">
              <a:solidFill>
                <a:prstClr val="black"/>
              </a:solidFill>
            </a:endParaRPr>
          </a:p>
          <a:p>
            <a:pPr algn="ctr"/>
            <a:r>
              <a:rPr lang="ja-JP" altLang="en-US" sz="2000" b="1" dirty="0" smtClean="0">
                <a:solidFill>
                  <a:srgbClr val="FF0000"/>
                </a:solidFill>
              </a:rPr>
              <a:t>カルビーの分権化を</a:t>
            </a:r>
            <a:endParaRPr lang="en-US" altLang="ja-JP" sz="2000" b="1" dirty="0" smtClean="0">
              <a:solidFill>
                <a:srgbClr val="FF0000"/>
              </a:solidFill>
            </a:endParaRPr>
          </a:p>
          <a:p>
            <a:pPr algn="ctr"/>
            <a:r>
              <a:rPr lang="ja-JP" altLang="en-US" sz="2000" b="1" dirty="0" smtClean="0">
                <a:solidFill>
                  <a:srgbClr val="FF0000"/>
                </a:solidFill>
              </a:rPr>
              <a:t>心から望む</a:t>
            </a:r>
            <a:endParaRPr lang="en-US" altLang="ja-JP" sz="2000" b="1" dirty="0" smtClean="0">
              <a:solidFill>
                <a:srgbClr val="FF0000"/>
              </a:solidFill>
            </a:endParaRPr>
          </a:p>
        </p:txBody>
      </p:sp>
      <p:cxnSp>
        <p:nvCxnSpPr>
          <p:cNvPr id="12" name="直線矢印コネクタ 11"/>
          <p:cNvCxnSpPr/>
          <p:nvPr/>
        </p:nvCxnSpPr>
        <p:spPr>
          <a:xfrm>
            <a:off x="6889509" y="2796834"/>
            <a:ext cx="0" cy="56595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5" name="角丸四角形 14"/>
          <p:cNvSpPr/>
          <p:nvPr/>
        </p:nvSpPr>
        <p:spPr>
          <a:xfrm>
            <a:off x="5076056" y="3346884"/>
            <a:ext cx="3708412" cy="1306252"/>
          </a:xfrm>
          <a:prstGeom prst="round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ja-JP" altLang="en-US" sz="2000" dirty="0">
                <a:solidFill>
                  <a:prstClr val="black"/>
                </a:solidFill>
              </a:rPr>
              <a:t>在庫管理</a:t>
            </a:r>
            <a:r>
              <a:rPr lang="ja-JP" altLang="en-US" sz="2000" dirty="0" smtClean="0">
                <a:solidFill>
                  <a:prstClr val="black"/>
                </a:solidFill>
              </a:rPr>
              <a:t>を</a:t>
            </a:r>
            <a:endParaRPr lang="en-US" altLang="ja-JP" sz="2000" dirty="0" smtClean="0">
              <a:solidFill>
                <a:prstClr val="black"/>
              </a:solidFill>
            </a:endParaRPr>
          </a:p>
          <a:p>
            <a:pPr algn="ctr"/>
            <a:r>
              <a:rPr lang="ja-JP" altLang="en-US" sz="2000" b="1" dirty="0" smtClean="0">
                <a:solidFill>
                  <a:srgbClr val="FF0000"/>
                </a:solidFill>
              </a:rPr>
              <a:t>本社が一括して行う</a:t>
            </a:r>
            <a:endParaRPr lang="en-US" altLang="ja-JP" sz="2000" b="1" dirty="0" smtClean="0">
              <a:solidFill>
                <a:srgbClr val="FF0000"/>
              </a:solidFill>
            </a:endParaRPr>
          </a:p>
        </p:txBody>
      </p:sp>
      <p:sp>
        <p:nvSpPr>
          <p:cNvPr id="16" name="角丸四角形 15"/>
          <p:cNvSpPr/>
          <p:nvPr/>
        </p:nvSpPr>
        <p:spPr>
          <a:xfrm>
            <a:off x="1187624" y="5013176"/>
            <a:ext cx="6984776" cy="1512168"/>
          </a:xfrm>
          <a:prstGeom prst="round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ja-JP" altLang="en-US" sz="2800" dirty="0">
                <a:solidFill>
                  <a:prstClr val="black"/>
                </a:solidFill>
              </a:rPr>
              <a:t>経営者には</a:t>
            </a:r>
            <a:r>
              <a:rPr lang="ja-JP" altLang="en-US" sz="2800" dirty="0" smtClean="0">
                <a:solidFill>
                  <a:prstClr val="black"/>
                </a:solidFill>
              </a:rPr>
              <a:t>「寛大さ」が必要</a:t>
            </a:r>
            <a:endParaRPr lang="ja-JP" altLang="en-US" sz="2800" dirty="0">
              <a:solidFill>
                <a:prstClr val="black"/>
              </a:solidFill>
            </a:endParaRPr>
          </a:p>
        </p:txBody>
      </p:sp>
      <p:sp>
        <p:nvSpPr>
          <p:cNvPr id="3" name="スライド番号プレースホルダー 2"/>
          <p:cNvSpPr>
            <a:spLocks noGrp="1"/>
          </p:cNvSpPr>
          <p:nvPr>
            <p:ph type="sldNum" sz="quarter" idx="12"/>
          </p:nvPr>
        </p:nvSpPr>
        <p:spPr/>
        <p:txBody>
          <a:bodyPr/>
          <a:lstStyle/>
          <a:p>
            <a:fld id="{94F64DAE-D17D-4E63-AFE4-EA831EA0395D}" type="slidenum">
              <a:rPr kumimoji="1" lang="ja-JP" altLang="en-US" smtClean="0"/>
              <a:t>26</a:t>
            </a:fld>
            <a:endParaRPr kumimoji="1" lang="ja-JP" altLang="en-US"/>
          </a:p>
        </p:txBody>
      </p:sp>
    </p:spTree>
    <p:extLst>
      <p:ext uri="{BB962C8B-B14F-4D97-AF65-F5344CB8AC3E}">
        <p14:creationId xmlns:p14="http://schemas.microsoft.com/office/powerpoint/2010/main" val="4863348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0" y="0"/>
            <a:ext cx="8229600" cy="1143000"/>
          </a:xfrm>
        </p:spPr>
        <p:txBody>
          <a:bodyPr>
            <a:normAutofit fontScale="90000"/>
          </a:bodyPr>
          <a:lstStyle/>
          <a:p>
            <a:pPr algn="l"/>
            <a:r>
              <a:rPr lang="ja-JP" altLang="en-US" dirty="0" smtClean="0"/>
              <a:t>松本晃氏のケースをあてはめると</a:t>
            </a:r>
            <a:endParaRPr kumimoji="1" lang="ja-JP" altLang="en-US" dirty="0"/>
          </a:p>
        </p:txBody>
      </p:sp>
      <p:sp>
        <p:nvSpPr>
          <p:cNvPr id="4" name="正方形/長方形 3"/>
          <p:cNvSpPr/>
          <p:nvPr/>
        </p:nvSpPr>
        <p:spPr>
          <a:xfrm>
            <a:off x="0" y="820439"/>
            <a:ext cx="9144000" cy="214157"/>
          </a:xfrm>
          <a:prstGeom prst="rect">
            <a:avLst/>
          </a:prstGeom>
          <a:gradFill flip="none" rotWithShape="1">
            <a:gsLst>
              <a:gs pos="0">
                <a:schemeClr val="bg1"/>
              </a:gs>
              <a:gs pos="100000">
                <a:schemeClr val="accent6"/>
              </a:gs>
              <a:gs pos="100000">
                <a:schemeClr val="accent6">
                  <a:lumMod val="60000"/>
                  <a:lumOff val="40000"/>
                </a:schemeClr>
              </a:gs>
            </a:gsLst>
            <a:lin ang="10800000" scaled="1"/>
            <a:tileRect/>
          </a:gradFill>
          <a:ln w="25400" cap="flat" cmpd="sng" algn="ctr">
            <a:noFill/>
            <a:prstDash val="solid"/>
          </a:ln>
          <a:effectLst>
            <a:reflection endPos="0" dist="50800" dir="5400000" sy="-100000" algn="bl" rotWithShape="0"/>
            <a:softEdge rad="0"/>
          </a:effectLst>
        </p:spPr>
        <p:txBody>
          <a:bodyPr rtlCol="0" anchor="ctr"/>
          <a:lstStyle/>
          <a:p>
            <a:pPr algn="ctr"/>
            <a:endParaRPr kumimoji="0" lang="ja-JP" altLang="en-US" kern="0" smtClean="0">
              <a:solidFill>
                <a:prstClr val="white"/>
              </a:solidFill>
            </a:endParaRPr>
          </a:p>
        </p:txBody>
      </p:sp>
      <p:sp>
        <p:nvSpPr>
          <p:cNvPr id="5" name="角丸四角形 4"/>
          <p:cNvSpPr/>
          <p:nvPr/>
        </p:nvSpPr>
        <p:spPr>
          <a:xfrm>
            <a:off x="1187624" y="1484784"/>
            <a:ext cx="6984776" cy="1296144"/>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ja-JP" altLang="en-US" sz="3200" b="1" dirty="0" smtClean="0">
                <a:solidFill>
                  <a:srgbClr val="FF0000"/>
                </a:solidFill>
              </a:rPr>
              <a:t>「成長戦略プロジェクト」</a:t>
            </a:r>
            <a:r>
              <a:rPr lang="ja-JP" altLang="en-US" sz="3200" dirty="0" smtClean="0">
                <a:solidFill>
                  <a:prstClr val="black"/>
                </a:solidFill>
              </a:rPr>
              <a:t>を設置</a:t>
            </a:r>
            <a:endParaRPr lang="en-US" altLang="ja-JP" sz="3200" dirty="0" smtClean="0">
              <a:solidFill>
                <a:prstClr val="black"/>
              </a:solidFill>
            </a:endParaRPr>
          </a:p>
        </p:txBody>
      </p:sp>
      <p:cxnSp>
        <p:nvCxnSpPr>
          <p:cNvPr id="7" name="直線矢印コネクタ 6"/>
          <p:cNvCxnSpPr/>
          <p:nvPr/>
        </p:nvCxnSpPr>
        <p:spPr>
          <a:xfrm>
            <a:off x="2329317" y="2822730"/>
            <a:ext cx="0" cy="54006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0" name="角丸四角形 9"/>
          <p:cNvSpPr/>
          <p:nvPr/>
        </p:nvSpPr>
        <p:spPr>
          <a:xfrm>
            <a:off x="467544" y="3346884"/>
            <a:ext cx="3744416" cy="1306252"/>
          </a:xfrm>
          <a:prstGeom prst="round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US" altLang="ja-JP" sz="2000" dirty="0" smtClean="0">
                <a:solidFill>
                  <a:prstClr val="black"/>
                </a:solidFill>
              </a:rPr>
              <a:t>Johnson &amp; Johnson</a:t>
            </a:r>
            <a:r>
              <a:rPr lang="ja-JP" altLang="en-US" sz="2000" dirty="0" smtClean="0">
                <a:solidFill>
                  <a:prstClr val="black"/>
                </a:solidFill>
              </a:rPr>
              <a:t>の精神で</a:t>
            </a:r>
            <a:endParaRPr lang="en-US" altLang="ja-JP" sz="2000" dirty="0" smtClean="0">
              <a:solidFill>
                <a:prstClr val="black"/>
              </a:solidFill>
            </a:endParaRPr>
          </a:p>
          <a:p>
            <a:pPr algn="ctr"/>
            <a:r>
              <a:rPr lang="ja-JP" altLang="en-US" sz="2000" b="1" dirty="0" smtClean="0">
                <a:solidFill>
                  <a:srgbClr val="FF0000"/>
                </a:solidFill>
              </a:rPr>
              <a:t>カルビーの分権化を</a:t>
            </a:r>
            <a:endParaRPr lang="en-US" altLang="ja-JP" sz="2000" b="1" dirty="0" smtClean="0">
              <a:solidFill>
                <a:srgbClr val="FF0000"/>
              </a:solidFill>
            </a:endParaRPr>
          </a:p>
          <a:p>
            <a:pPr algn="ctr"/>
            <a:r>
              <a:rPr lang="ja-JP" altLang="en-US" sz="2000" b="1" dirty="0" smtClean="0">
                <a:solidFill>
                  <a:srgbClr val="FF0000"/>
                </a:solidFill>
              </a:rPr>
              <a:t>心から望む</a:t>
            </a:r>
            <a:endParaRPr lang="en-US" altLang="ja-JP" sz="2000" b="1" dirty="0" smtClean="0">
              <a:solidFill>
                <a:srgbClr val="FF0000"/>
              </a:solidFill>
            </a:endParaRPr>
          </a:p>
        </p:txBody>
      </p:sp>
      <p:cxnSp>
        <p:nvCxnSpPr>
          <p:cNvPr id="12" name="直線矢印コネクタ 11"/>
          <p:cNvCxnSpPr/>
          <p:nvPr/>
        </p:nvCxnSpPr>
        <p:spPr>
          <a:xfrm>
            <a:off x="6889509" y="2796834"/>
            <a:ext cx="0" cy="56595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5" name="角丸四角形 14"/>
          <p:cNvSpPr/>
          <p:nvPr/>
        </p:nvSpPr>
        <p:spPr>
          <a:xfrm>
            <a:off x="5076056" y="3346884"/>
            <a:ext cx="3708412" cy="1306252"/>
          </a:xfrm>
          <a:prstGeom prst="round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ja-JP" altLang="en-US" sz="2000" dirty="0">
                <a:solidFill>
                  <a:prstClr val="black"/>
                </a:solidFill>
              </a:rPr>
              <a:t>在庫管理</a:t>
            </a:r>
            <a:r>
              <a:rPr lang="ja-JP" altLang="en-US" sz="2000" dirty="0" smtClean="0">
                <a:solidFill>
                  <a:prstClr val="black"/>
                </a:solidFill>
              </a:rPr>
              <a:t>を</a:t>
            </a:r>
            <a:endParaRPr lang="en-US" altLang="ja-JP" sz="2000" dirty="0" smtClean="0">
              <a:solidFill>
                <a:prstClr val="black"/>
              </a:solidFill>
            </a:endParaRPr>
          </a:p>
          <a:p>
            <a:pPr algn="ctr"/>
            <a:r>
              <a:rPr lang="ja-JP" altLang="en-US" sz="2000" b="1" dirty="0" smtClean="0">
                <a:solidFill>
                  <a:srgbClr val="FF0000"/>
                </a:solidFill>
              </a:rPr>
              <a:t>本社が一括して行う</a:t>
            </a:r>
            <a:endParaRPr lang="en-US" altLang="ja-JP" sz="2000" b="1" dirty="0" smtClean="0">
              <a:solidFill>
                <a:srgbClr val="FF0000"/>
              </a:solidFill>
            </a:endParaRPr>
          </a:p>
        </p:txBody>
      </p:sp>
      <p:sp>
        <p:nvSpPr>
          <p:cNvPr id="16" name="角丸四角形 15"/>
          <p:cNvSpPr/>
          <p:nvPr/>
        </p:nvSpPr>
        <p:spPr>
          <a:xfrm>
            <a:off x="1187624" y="5013176"/>
            <a:ext cx="6984776" cy="1512168"/>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ja-JP" altLang="en-US" sz="2800" b="1" dirty="0" smtClean="0">
                <a:solidFill>
                  <a:srgbClr val="FF0000"/>
                </a:solidFill>
              </a:rPr>
              <a:t>「褒めるのが９割、叱るのが１割」</a:t>
            </a:r>
            <a:endParaRPr lang="ja-JP" altLang="en-US" sz="2800" b="1" dirty="0">
              <a:solidFill>
                <a:srgbClr val="FF0000"/>
              </a:solidFill>
            </a:endParaRPr>
          </a:p>
        </p:txBody>
      </p:sp>
      <p:sp>
        <p:nvSpPr>
          <p:cNvPr id="3" name="スライド番号プレースホルダー 2"/>
          <p:cNvSpPr>
            <a:spLocks noGrp="1"/>
          </p:cNvSpPr>
          <p:nvPr>
            <p:ph type="sldNum" sz="quarter" idx="12"/>
          </p:nvPr>
        </p:nvSpPr>
        <p:spPr/>
        <p:txBody>
          <a:bodyPr/>
          <a:lstStyle/>
          <a:p>
            <a:fld id="{94F64DAE-D17D-4E63-AFE4-EA831EA0395D}" type="slidenum">
              <a:rPr kumimoji="1" lang="ja-JP" altLang="en-US" smtClean="0"/>
              <a:t>27</a:t>
            </a:fld>
            <a:endParaRPr kumimoji="1" lang="ja-JP" altLang="en-US"/>
          </a:p>
        </p:txBody>
      </p:sp>
    </p:spTree>
    <p:extLst>
      <p:ext uri="{BB962C8B-B14F-4D97-AF65-F5344CB8AC3E}">
        <p14:creationId xmlns:p14="http://schemas.microsoft.com/office/powerpoint/2010/main" val="1161554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kumimoji="1" lang="ja-JP" altLang="en-US" dirty="0" smtClean="0"/>
              <a:t>ご清聴ありがとうございました！</a:t>
            </a:r>
            <a:endParaRPr kumimoji="1" lang="ja-JP" altLang="en-US" dirty="0"/>
          </a:p>
        </p:txBody>
      </p:sp>
      <p:pic>
        <p:nvPicPr>
          <p:cNvPr id="5" name="図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835696" y="1700808"/>
            <a:ext cx="5364088" cy="4023066"/>
          </a:xfrm>
          <a:prstGeom prst="rect">
            <a:avLst/>
          </a:prstGeom>
        </p:spPr>
      </p:pic>
      <p:sp>
        <p:nvSpPr>
          <p:cNvPr id="6" name="テキスト ボックス 5"/>
          <p:cNvSpPr txBox="1"/>
          <p:nvPr/>
        </p:nvSpPr>
        <p:spPr>
          <a:xfrm>
            <a:off x="5148064" y="5908630"/>
            <a:ext cx="3185487" cy="369332"/>
          </a:xfrm>
          <a:prstGeom prst="rect">
            <a:avLst/>
          </a:prstGeom>
          <a:noFill/>
        </p:spPr>
        <p:txBody>
          <a:bodyPr wrap="none" rtlCol="0">
            <a:spAutoFit/>
          </a:bodyPr>
          <a:lstStyle/>
          <a:p>
            <a:r>
              <a:rPr kumimoji="1" lang="ja-JP" altLang="en-US" dirty="0" smtClean="0"/>
              <a:t>１１月３０日　熱海梅園にて</a:t>
            </a:r>
            <a:endParaRPr kumimoji="1" lang="ja-JP" altLang="en-US" dirty="0"/>
          </a:p>
        </p:txBody>
      </p:sp>
      <p:sp>
        <p:nvSpPr>
          <p:cNvPr id="7" name="スライド番号プレースホルダー 6"/>
          <p:cNvSpPr>
            <a:spLocks noGrp="1"/>
          </p:cNvSpPr>
          <p:nvPr>
            <p:ph type="sldNum" sz="quarter" idx="12"/>
          </p:nvPr>
        </p:nvSpPr>
        <p:spPr/>
        <p:txBody>
          <a:bodyPr/>
          <a:lstStyle/>
          <a:p>
            <a:fld id="{94F64DAE-D17D-4E63-AFE4-EA831EA0395D}" type="slidenum">
              <a:rPr kumimoji="1" lang="ja-JP" altLang="en-US" smtClean="0"/>
              <a:t>28</a:t>
            </a:fld>
            <a:endParaRPr kumimoji="1" lang="ja-JP" altLang="en-US"/>
          </a:p>
        </p:txBody>
      </p:sp>
    </p:spTree>
    <p:extLst>
      <p:ext uri="{BB962C8B-B14F-4D97-AF65-F5344CB8AC3E}">
        <p14:creationId xmlns:p14="http://schemas.microsoft.com/office/powerpoint/2010/main" val="960611102"/>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0" y="0"/>
            <a:ext cx="8229600" cy="1143000"/>
          </a:xfrm>
        </p:spPr>
        <p:txBody>
          <a:bodyPr>
            <a:normAutofit/>
          </a:bodyPr>
          <a:lstStyle/>
          <a:p>
            <a:r>
              <a:rPr kumimoji="1" lang="ja-JP" altLang="en-US" dirty="0" smtClean="0"/>
              <a:t>一般的な事業部制組織の問題点</a:t>
            </a:r>
            <a:endParaRPr kumimoji="1" lang="ja-JP" altLang="en-US" dirty="0"/>
          </a:p>
        </p:txBody>
      </p:sp>
      <p:sp>
        <p:nvSpPr>
          <p:cNvPr id="3" name="コンテンツ プレースホルダー 2"/>
          <p:cNvSpPr>
            <a:spLocks noGrp="1"/>
          </p:cNvSpPr>
          <p:nvPr>
            <p:ph idx="1"/>
          </p:nvPr>
        </p:nvSpPr>
        <p:spPr/>
        <p:txBody>
          <a:bodyPr/>
          <a:lstStyle/>
          <a:p>
            <a:r>
              <a:rPr lang="ja-JP" altLang="en-US" dirty="0"/>
              <a:t>全社的なベクトルあわせが難しい</a:t>
            </a:r>
          </a:p>
          <a:p>
            <a:endParaRPr lang="ja-JP" altLang="en-US" dirty="0"/>
          </a:p>
          <a:p>
            <a:r>
              <a:rPr lang="ja-JP" altLang="en-US" dirty="0"/>
              <a:t>経営資源の取り合いや情報の伝達漏れなど事業部間で軋轢を生じやすい</a:t>
            </a:r>
          </a:p>
          <a:p>
            <a:endParaRPr lang="ja-JP" altLang="en-US" dirty="0"/>
          </a:p>
          <a:p>
            <a:r>
              <a:rPr lang="ja-JP" altLang="en-US" dirty="0"/>
              <a:t>セクショナリズム、部分最適化が起こりやすい</a:t>
            </a:r>
            <a:endParaRPr kumimoji="1" lang="ja-JP" altLang="en-US" dirty="0"/>
          </a:p>
        </p:txBody>
      </p:sp>
      <p:sp>
        <p:nvSpPr>
          <p:cNvPr id="4" name="テキスト ボックス 3"/>
          <p:cNvSpPr txBox="1"/>
          <p:nvPr/>
        </p:nvSpPr>
        <p:spPr>
          <a:xfrm>
            <a:off x="2771800" y="5949280"/>
            <a:ext cx="5272662" cy="646331"/>
          </a:xfrm>
          <a:prstGeom prst="rect">
            <a:avLst/>
          </a:prstGeom>
          <a:noFill/>
        </p:spPr>
        <p:txBody>
          <a:bodyPr wrap="none" rtlCol="0">
            <a:spAutoFit/>
          </a:bodyPr>
          <a:lstStyle/>
          <a:p>
            <a:r>
              <a:rPr kumimoji="1" lang="ja-JP" altLang="en-US" dirty="0" smtClean="0"/>
              <a:t>組織構造についての解説</a:t>
            </a:r>
            <a:endParaRPr kumimoji="1" lang="en-US" altLang="ja-JP" dirty="0" smtClean="0"/>
          </a:p>
          <a:p>
            <a:r>
              <a:rPr lang="en-US" altLang="ja-JP" dirty="0"/>
              <a:t>http://www.nsspirit-cashf.com/hu-org/org-str.html</a:t>
            </a:r>
            <a:endParaRPr kumimoji="1" lang="ja-JP" altLang="en-US" dirty="0"/>
          </a:p>
        </p:txBody>
      </p:sp>
      <p:sp>
        <p:nvSpPr>
          <p:cNvPr id="5" name="正方形/長方形 4"/>
          <p:cNvSpPr/>
          <p:nvPr/>
        </p:nvSpPr>
        <p:spPr>
          <a:xfrm>
            <a:off x="0" y="820439"/>
            <a:ext cx="9144000" cy="214157"/>
          </a:xfrm>
          <a:prstGeom prst="rect">
            <a:avLst/>
          </a:prstGeom>
          <a:gradFill flip="none" rotWithShape="1">
            <a:gsLst>
              <a:gs pos="0">
                <a:schemeClr val="bg1"/>
              </a:gs>
              <a:gs pos="100000">
                <a:schemeClr val="accent6"/>
              </a:gs>
              <a:gs pos="100000">
                <a:schemeClr val="accent6">
                  <a:lumMod val="60000"/>
                  <a:lumOff val="40000"/>
                </a:schemeClr>
              </a:gs>
            </a:gsLst>
            <a:lin ang="10800000" scaled="1"/>
            <a:tileRect/>
          </a:gradFill>
          <a:ln w="25400" cap="flat" cmpd="sng" algn="ctr">
            <a:noFill/>
            <a:prstDash val="solid"/>
          </a:ln>
          <a:effectLst>
            <a:reflection endPos="0" dist="50800" dir="5400000" sy="-100000" algn="bl" rotWithShape="0"/>
            <a:softEdge rad="0"/>
          </a:effectLst>
        </p:spPr>
        <p:txBody>
          <a:bodyPr rtlCol="0" anchor="ctr"/>
          <a:lstStyle/>
          <a:p>
            <a:pPr algn="ctr"/>
            <a:endParaRPr kumimoji="0" lang="ja-JP" altLang="en-US" kern="0" smtClean="0">
              <a:solidFill>
                <a:prstClr val="white"/>
              </a:solidFill>
            </a:endParaRPr>
          </a:p>
        </p:txBody>
      </p:sp>
      <p:sp>
        <p:nvSpPr>
          <p:cNvPr id="6" name="スライド番号プレースホルダー 5"/>
          <p:cNvSpPr>
            <a:spLocks noGrp="1"/>
          </p:cNvSpPr>
          <p:nvPr>
            <p:ph type="sldNum" sz="quarter" idx="12"/>
          </p:nvPr>
        </p:nvSpPr>
        <p:spPr/>
        <p:txBody>
          <a:bodyPr/>
          <a:lstStyle/>
          <a:p>
            <a:fld id="{94F64DAE-D17D-4E63-AFE4-EA831EA0395D}" type="slidenum">
              <a:rPr kumimoji="1" lang="ja-JP" altLang="en-US" smtClean="0"/>
              <a:t>29</a:t>
            </a:fld>
            <a:endParaRPr kumimoji="1" lang="ja-JP" altLang="en-US"/>
          </a:p>
        </p:txBody>
      </p:sp>
    </p:spTree>
    <p:extLst>
      <p:ext uri="{BB962C8B-B14F-4D97-AF65-F5344CB8AC3E}">
        <p14:creationId xmlns:p14="http://schemas.microsoft.com/office/powerpoint/2010/main" val="213630133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本日の流れ</a:t>
            </a:r>
            <a:endParaRPr kumimoji="1" lang="ja-JP" altLang="en-US" dirty="0"/>
          </a:p>
        </p:txBody>
      </p:sp>
      <p:sp>
        <p:nvSpPr>
          <p:cNvPr id="4" name="角丸四角形 3"/>
          <p:cNvSpPr/>
          <p:nvPr/>
        </p:nvSpPr>
        <p:spPr>
          <a:xfrm>
            <a:off x="899592" y="1556792"/>
            <a:ext cx="7704856" cy="1058416"/>
          </a:xfrm>
          <a:prstGeom prst="roundRect">
            <a:avLst/>
          </a:prstGeom>
          <a:ln/>
        </p:spPr>
        <p:style>
          <a:lnRef idx="2">
            <a:schemeClr val="accent6"/>
          </a:lnRef>
          <a:fillRef idx="1">
            <a:schemeClr val="lt1"/>
          </a:fillRef>
          <a:effectRef idx="0">
            <a:schemeClr val="accent6"/>
          </a:effectRef>
          <a:fontRef idx="minor">
            <a:schemeClr val="dk1"/>
          </a:fontRef>
        </p:style>
        <p:txBody>
          <a:bodyPr rtlCol="0" anchor="ctr"/>
          <a:lstStyle/>
          <a:p>
            <a:r>
              <a:rPr lang="ja-JP" altLang="en-US" sz="4000" dirty="0" smtClean="0">
                <a:solidFill>
                  <a:sysClr val="windowText" lastClr="000000"/>
                </a:solidFill>
              </a:rPr>
              <a:t>１．カルビーについて</a:t>
            </a:r>
            <a:endParaRPr lang="ja-JP" altLang="en-US" sz="4000" dirty="0">
              <a:solidFill>
                <a:sysClr val="windowText" lastClr="000000"/>
              </a:solidFill>
            </a:endParaRPr>
          </a:p>
        </p:txBody>
      </p:sp>
      <p:sp>
        <p:nvSpPr>
          <p:cNvPr id="5" name="角丸四角形 4"/>
          <p:cNvSpPr/>
          <p:nvPr/>
        </p:nvSpPr>
        <p:spPr>
          <a:xfrm>
            <a:off x="899592" y="2780928"/>
            <a:ext cx="7704856" cy="1058416"/>
          </a:xfrm>
          <a:prstGeom prst="round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4000" dirty="0">
                <a:solidFill>
                  <a:sysClr val="windowText" lastClr="000000"/>
                </a:solidFill>
              </a:rPr>
              <a:t>２</a:t>
            </a:r>
            <a:r>
              <a:rPr lang="ja-JP" altLang="en-US" sz="4000" dirty="0" smtClean="0">
                <a:solidFill>
                  <a:sysClr val="windowText" lastClr="000000"/>
                </a:solidFill>
              </a:rPr>
              <a:t>．カルビーの分権経営</a:t>
            </a:r>
            <a:endParaRPr lang="ja-JP" altLang="en-US" sz="4000" dirty="0">
              <a:solidFill>
                <a:sysClr val="windowText" lastClr="000000"/>
              </a:solidFill>
            </a:endParaRPr>
          </a:p>
        </p:txBody>
      </p:sp>
      <p:sp>
        <p:nvSpPr>
          <p:cNvPr id="6" name="角丸四角形 5"/>
          <p:cNvSpPr/>
          <p:nvPr/>
        </p:nvSpPr>
        <p:spPr>
          <a:xfrm>
            <a:off x="899592" y="4005064"/>
            <a:ext cx="7704856" cy="1058416"/>
          </a:xfrm>
          <a:prstGeom prst="round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4000" dirty="0" smtClean="0">
                <a:solidFill>
                  <a:sysClr val="windowText" lastClr="000000"/>
                </a:solidFill>
              </a:rPr>
              <a:t>３．クイズ</a:t>
            </a:r>
            <a:endParaRPr lang="ja-JP" altLang="en-US" sz="4000" dirty="0">
              <a:solidFill>
                <a:sysClr val="windowText" lastClr="000000"/>
              </a:solidFill>
            </a:endParaRPr>
          </a:p>
        </p:txBody>
      </p:sp>
      <p:sp>
        <p:nvSpPr>
          <p:cNvPr id="8" name="角丸四角形 7"/>
          <p:cNvSpPr/>
          <p:nvPr/>
        </p:nvSpPr>
        <p:spPr>
          <a:xfrm>
            <a:off x="899592" y="5373216"/>
            <a:ext cx="7704856" cy="1058416"/>
          </a:xfrm>
          <a:prstGeom prst="round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4000" dirty="0">
                <a:solidFill>
                  <a:sysClr val="windowText" lastClr="000000"/>
                </a:solidFill>
              </a:rPr>
              <a:t>４</a:t>
            </a:r>
            <a:r>
              <a:rPr lang="ja-JP" altLang="en-US" sz="4000" dirty="0" smtClean="0">
                <a:solidFill>
                  <a:sysClr val="windowText" lastClr="000000"/>
                </a:solidFill>
              </a:rPr>
              <a:t>．まとめ</a:t>
            </a:r>
            <a:endParaRPr lang="ja-JP" altLang="en-US" sz="4000" dirty="0">
              <a:solidFill>
                <a:sysClr val="windowText" lastClr="000000"/>
              </a:solidFill>
            </a:endParaRPr>
          </a:p>
        </p:txBody>
      </p:sp>
      <p:pic>
        <p:nvPicPr>
          <p:cNvPr id="7" name="Picture 2" descr="C:\Users\nawozo\AppData\Local\Microsoft\Windows\Temporary Internet Files\Content.IE5\3I8UILHO\MM900303500[1].gif"/>
          <p:cNvPicPr>
            <a:picLocks noChangeAspect="1" noChangeArrowheads="1" noCrop="1"/>
          </p:cNvPicPr>
          <p:nvPr/>
        </p:nvPicPr>
        <p:blipFill>
          <a:blip r:embed="rId2">
            <a:extLst>
              <a:ext uri="{28A0092B-C50C-407E-A947-70E740481C1C}">
                <a14:useLocalDpi xmlns:a14="http://schemas.microsoft.com/office/drawing/2010/main" val="0"/>
              </a:ext>
            </a:extLst>
          </a:blip>
          <a:srcRect/>
          <a:stretch>
            <a:fillRect/>
          </a:stretch>
        </p:blipFill>
        <p:spPr bwMode="auto">
          <a:xfrm>
            <a:off x="2123727" y="404664"/>
            <a:ext cx="962025" cy="733425"/>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3" descr="C:\Users\nawozo\AppData\Local\Microsoft\Windows\Temporary Internet Files\Content.IE5\3I8UILHO\MM900303500[1].gif"/>
          <p:cNvPicPr>
            <a:picLocks noChangeAspect="1" noChangeArrowheads="1" noCrop="1"/>
          </p:cNvPicPr>
          <p:nvPr/>
        </p:nvPicPr>
        <p:blipFill>
          <a:blip r:embed="rId2">
            <a:extLst>
              <a:ext uri="{28A0092B-C50C-407E-A947-70E740481C1C}">
                <a14:useLocalDpi xmlns:a14="http://schemas.microsoft.com/office/drawing/2010/main" val="0"/>
              </a:ext>
            </a:extLst>
          </a:blip>
          <a:srcRect/>
          <a:stretch>
            <a:fillRect/>
          </a:stretch>
        </p:blipFill>
        <p:spPr bwMode="auto">
          <a:xfrm>
            <a:off x="5940152" y="404664"/>
            <a:ext cx="962025" cy="733425"/>
          </a:xfrm>
          <a:prstGeom prst="rect">
            <a:avLst/>
          </a:prstGeom>
          <a:noFill/>
          <a:extLst>
            <a:ext uri="{909E8E84-426E-40DD-AFC4-6F175D3DCCD1}">
              <a14:hiddenFill xmlns:a14="http://schemas.microsoft.com/office/drawing/2010/main">
                <a:solidFill>
                  <a:srgbClr val="FFFFFF"/>
                </a:solidFill>
              </a14:hiddenFill>
            </a:ext>
          </a:extLst>
        </p:spPr>
      </p:pic>
      <p:sp>
        <p:nvSpPr>
          <p:cNvPr id="3" name="スライド番号プレースホルダー 2"/>
          <p:cNvSpPr>
            <a:spLocks noGrp="1"/>
          </p:cNvSpPr>
          <p:nvPr>
            <p:ph type="sldNum" sz="quarter" idx="12"/>
          </p:nvPr>
        </p:nvSpPr>
        <p:spPr/>
        <p:txBody>
          <a:bodyPr/>
          <a:lstStyle/>
          <a:p>
            <a:fld id="{94F64DAE-D17D-4E63-AFE4-EA831EA0395D}" type="slidenum">
              <a:rPr kumimoji="1" lang="ja-JP" altLang="en-US" smtClean="0"/>
              <a:t>3</a:t>
            </a:fld>
            <a:endParaRPr kumimoji="1" lang="ja-JP" altLang="en-US"/>
          </a:p>
        </p:txBody>
      </p:sp>
    </p:spTree>
    <p:extLst>
      <p:ext uri="{BB962C8B-B14F-4D97-AF65-F5344CB8AC3E}">
        <p14:creationId xmlns:p14="http://schemas.microsoft.com/office/powerpoint/2010/main" val="23697997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0" y="0"/>
            <a:ext cx="8229600" cy="1143000"/>
          </a:xfrm>
        </p:spPr>
        <p:txBody>
          <a:bodyPr>
            <a:noAutofit/>
          </a:bodyPr>
          <a:lstStyle/>
          <a:p>
            <a:pPr algn="l"/>
            <a:r>
              <a:rPr kumimoji="1" lang="ja-JP" altLang="en-US" sz="3200" dirty="0" smtClean="0"/>
              <a:t>分権化前のカルビー</a:t>
            </a:r>
            <a:r>
              <a:rPr lang="ja-JP" altLang="en-US" sz="3200" dirty="0" smtClean="0"/>
              <a:t>（マトリクス組織）</a:t>
            </a:r>
            <a:endParaRPr kumimoji="1" lang="ja-JP" altLang="en-US" sz="3200" dirty="0"/>
          </a:p>
        </p:txBody>
      </p:sp>
      <p:sp>
        <p:nvSpPr>
          <p:cNvPr id="4" name="テキスト ボックス 3"/>
          <p:cNvSpPr txBox="1"/>
          <p:nvPr/>
        </p:nvSpPr>
        <p:spPr>
          <a:xfrm>
            <a:off x="1497954" y="6386394"/>
            <a:ext cx="6292107" cy="369332"/>
          </a:xfrm>
          <a:prstGeom prst="rect">
            <a:avLst/>
          </a:prstGeom>
          <a:noFill/>
        </p:spPr>
        <p:txBody>
          <a:bodyPr wrap="none" rtlCol="0">
            <a:spAutoFit/>
          </a:bodyPr>
          <a:lstStyle/>
          <a:p>
            <a:r>
              <a:rPr lang="ja-JP" altLang="en-US" dirty="0" smtClean="0">
                <a:solidFill>
                  <a:prstClr val="black"/>
                </a:solidFill>
              </a:rPr>
              <a:t>日経ビジネス ２０１３年９月１６日号 カルビー松本晃の経営教室</a:t>
            </a:r>
            <a:endParaRPr lang="ja-JP" altLang="en-US" dirty="0">
              <a:solidFill>
                <a:prstClr val="black"/>
              </a:solidFill>
            </a:endParaRPr>
          </a:p>
        </p:txBody>
      </p:sp>
      <p:sp>
        <p:nvSpPr>
          <p:cNvPr id="5" name="スライド番号プレースホルダー 4"/>
          <p:cNvSpPr>
            <a:spLocks noGrp="1"/>
          </p:cNvSpPr>
          <p:nvPr>
            <p:ph type="sldNum" sz="quarter" idx="12"/>
          </p:nvPr>
        </p:nvSpPr>
        <p:spPr/>
        <p:txBody>
          <a:bodyPr/>
          <a:lstStyle/>
          <a:p>
            <a:fld id="{94F64DAE-D17D-4E63-AFE4-EA831EA0395D}" type="slidenum">
              <a:rPr kumimoji="1" lang="ja-JP" altLang="en-US" smtClean="0"/>
              <a:t>30</a:t>
            </a:fld>
            <a:endParaRPr kumimoji="1" lang="ja-JP" altLang="en-US"/>
          </a:p>
        </p:txBody>
      </p:sp>
      <p:sp>
        <p:nvSpPr>
          <p:cNvPr id="7" name="正方形/長方形 6"/>
          <p:cNvSpPr/>
          <p:nvPr/>
        </p:nvSpPr>
        <p:spPr>
          <a:xfrm>
            <a:off x="0" y="820439"/>
            <a:ext cx="9144000" cy="214157"/>
          </a:xfrm>
          <a:prstGeom prst="rect">
            <a:avLst/>
          </a:prstGeom>
          <a:gradFill flip="none" rotWithShape="1">
            <a:gsLst>
              <a:gs pos="0">
                <a:schemeClr val="bg1"/>
              </a:gs>
              <a:gs pos="100000">
                <a:schemeClr val="accent6"/>
              </a:gs>
              <a:gs pos="100000">
                <a:schemeClr val="accent6">
                  <a:lumMod val="60000"/>
                  <a:lumOff val="40000"/>
                </a:schemeClr>
              </a:gs>
            </a:gsLst>
            <a:lin ang="10800000" scaled="1"/>
            <a:tileRect/>
          </a:gradFill>
          <a:ln w="25400" cap="flat" cmpd="sng" algn="ctr">
            <a:noFill/>
            <a:prstDash val="solid"/>
          </a:ln>
          <a:effectLst>
            <a:reflection endPos="0" dist="50800" dir="5400000" sy="-100000" algn="bl" rotWithShape="0"/>
            <a:softEdge rad="0"/>
          </a:effectLst>
        </p:spPr>
        <p:txBody>
          <a:bodyPr rtlCol="0" anchor="ctr"/>
          <a:lstStyle/>
          <a:p>
            <a:pPr algn="ctr"/>
            <a:endParaRPr kumimoji="0" lang="ja-JP" altLang="en-US" kern="0" smtClean="0">
              <a:solidFill>
                <a:prstClr val="white"/>
              </a:solidFill>
            </a:endParaRPr>
          </a:p>
        </p:txBody>
      </p:sp>
      <p:pic>
        <p:nvPicPr>
          <p:cNvPr id="24578"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2062869" y="1196752"/>
            <a:ext cx="5018262" cy="374441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角丸四角形 7"/>
          <p:cNvSpPr/>
          <p:nvPr/>
        </p:nvSpPr>
        <p:spPr>
          <a:xfrm>
            <a:off x="971600" y="5085184"/>
            <a:ext cx="7632848" cy="1058416"/>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kumimoji="1" lang="ja-JP" altLang="en-US" dirty="0" smtClean="0"/>
              <a:t>各地域カンパニーごとに材料調達</a:t>
            </a:r>
            <a:endParaRPr kumimoji="1" lang="en-US" altLang="ja-JP" dirty="0" smtClean="0"/>
          </a:p>
          <a:p>
            <a:pPr algn="ctr"/>
            <a:r>
              <a:rPr lang="ja-JP" altLang="en-US" dirty="0"/>
              <a:t>無駄</a:t>
            </a:r>
            <a:r>
              <a:rPr lang="ja-JP" altLang="en-US" dirty="0" smtClean="0"/>
              <a:t>が発生していた→業績悪化</a:t>
            </a:r>
            <a:endParaRPr lang="en-US" altLang="ja-JP" dirty="0" smtClean="0"/>
          </a:p>
        </p:txBody>
      </p:sp>
    </p:spTree>
    <p:extLst>
      <p:ext uri="{BB962C8B-B14F-4D97-AF65-F5344CB8AC3E}">
        <p14:creationId xmlns:p14="http://schemas.microsoft.com/office/powerpoint/2010/main" val="2886003910"/>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0" y="-46"/>
            <a:ext cx="8712968" cy="1143000"/>
          </a:xfrm>
        </p:spPr>
        <p:txBody>
          <a:bodyPr>
            <a:normAutofit/>
          </a:bodyPr>
          <a:lstStyle/>
          <a:p>
            <a:r>
              <a:rPr lang="en-US" altLang="ja-JP" dirty="0" smtClean="0"/>
              <a:t>Johnson &amp; Johnson</a:t>
            </a:r>
            <a:r>
              <a:rPr kumimoji="1" lang="ja-JP" altLang="en-US" dirty="0" smtClean="0"/>
              <a:t>「我が信条」</a:t>
            </a:r>
            <a:endParaRPr kumimoji="1" lang="ja-JP" altLang="en-US" dirty="0"/>
          </a:p>
        </p:txBody>
      </p:sp>
      <p:sp>
        <p:nvSpPr>
          <p:cNvPr id="3" name="コンテンツ プレースホルダー 2"/>
          <p:cNvSpPr>
            <a:spLocks noGrp="1"/>
          </p:cNvSpPr>
          <p:nvPr>
            <p:ph idx="1"/>
          </p:nvPr>
        </p:nvSpPr>
        <p:spPr>
          <a:xfrm>
            <a:off x="467544" y="1988840"/>
            <a:ext cx="8229600" cy="4194094"/>
          </a:xfrm>
        </p:spPr>
        <p:txBody>
          <a:bodyPr>
            <a:normAutofit/>
          </a:bodyPr>
          <a:lstStyle/>
          <a:p>
            <a:r>
              <a:rPr lang="ja-JP" altLang="en-US" dirty="0"/>
              <a:t>「我々の第一の責任</a:t>
            </a:r>
            <a:r>
              <a:rPr lang="ja-JP" altLang="en-US" dirty="0" smtClean="0"/>
              <a:t>は</a:t>
            </a:r>
            <a:r>
              <a:rPr lang="en-US" altLang="ja-JP" dirty="0" smtClean="0"/>
              <a:t>…</a:t>
            </a:r>
            <a:r>
              <a:rPr lang="ja-JP" altLang="en-US" dirty="0" smtClean="0">
                <a:solidFill>
                  <a:srgbClr val="FF0000"/>
                </a:solidFill>
              </a:rPr>
              <a:t>顧客</a:t>
            </a:r>
            <a:r>
              <a:rPr lang="en-US" altLang="ja-JP" dirty="0" smtClean="0"/>
              <a:t>…</a:t>
            </a:r>
            <a:r>
              <a:rPr lang="ja-JP" altLang="en-US" dirty="0" smtClean="0"/>
              <a:t>」</a:t>
            </a:r>
            <a:endParaRPr lang="en-US" altLang="ja-JP" dirty="0" smtClean="0"/>
          </a:p>
          <a:p>
            <a:r>
              <a:rPr lang="ja-JP" altLang="en-US" dirty="0" smtClean="0"/>
              <a:t>「我々</a:t>
            </a:r>
            <a:r>
              <a:rPr lang="ja-JP" altLang="en-US" dirty="0"/>
              <a:t>の第二の責任は</a:t>
            </a:r>
            <a:r>
              <a:rPr lang="ja-JP" altLang="en-US" dirty="0" smtClean="0">
                <a:solidFill>
                  <a:srgbClr val="FF0000"/>
                </a:solidFill>
              </a:rPr>
              <a:t>全社員</a:t>
            </a:r>
            <a:r>
              <a:rPr lang="ja-JP" altLang="en-US" dirty="0" smtClean="0"/>
              <a:t>」</a:t>
            </a:r>
            <a:endParaRPr lang="en-US" altLang="ja-JP" dirty="0" smtClean="0"/>
          </a:p>
          <a:p>
            <a:r>
              <a:rPr lang="ja-JP" altLang="en-US" dirty="0"/>
              <a:t>「我々の第三の責任</a:t>
            </a:r>
            <a:r>
              <a:rPr lang="ja-JP" altLang="en-US" dirty="0" smtClean="0"/>
              <a:t>は</a:t>
            </a:r>
            <a:r>
              <a:rPr lang="en-US" altLang="ja-JP" dirty="0"/>
              <a:t>…</a:t>
            </a:r>
            <a:r>
              <a:rPr lang="ja-JP" altLang="en-US" dirty="0" smtClean="0">
                <a:solidFill>
                  <a:srgbClr val="FF0000"/>
                </a:solidFill>
              </a:rPr>
              <a:t>地域</a:t>
            </a:r>
            <a:r>
              <a:rPr lang="ja-JP" altLang="en-US" dirty="0">
                <a:solidFill>
                  <a:srgbClr val="FF0000"/>
                </a:solidFill>
              </a:rPr>
              <a:t>社会</a:t>
            </a:r>
            <a:r>
              <a:rPr lang="ja-JP" altLang="en-US" dirty="0"/>
              <a:t>、更には全世界</a:t>
            </a:r>
            <a:r>
              <a:rPr lang="ja-JP" altLang="en-US" dirty="0" smtClean="0"/>
              <a:t>の</a:t>
            </a:r>
            <a:r>
              <a:rPr lang="ja-JP" altLang="en-US" dirty="0" smtClean="0">
                <a:solidFill>
                  <a:srgbClr val="FF0000"/>
                </a:solidFill>
              </a:rPr>
              <a:t>共同社会</a:t>
            </a:r>
            <a:r>
              <a:rPr lang="en-US" altLang="ja-JP" dirty="0" smtClean="0"/>
              <a:t>…</a:t>
            </a:r>
            <a:r>
              <a:rPr lang="ja-JP" altLang="en-US" dirty="0" smtClean="0"/>
              <a:t>」</a:t>
            </a:r>
            <a:endParaRPr lang="en-US" altLang="ja-JP" dirty="0" smtClean="0"/>
          </a:p>
        </p:txBody>
      </p:sp>
      <p:sp>
        <p:nvSpPr>
          <p:cNvPr id="4" name="テキスト ボックス 3"/>
          <p:cNvSpPr txBox="1"/>
          <p:nvPr/>
        </p:nvSpPr>
        <p:spPr>
          <a:xfrm>
            <a:off x="2555776" y="6211669"/>
            <a:ext cx="5832648" cy="646331"/>
          </a:xfrm>
          <a:prstGeom prst="rect">
            <a:avLst/>
          </a:prstGeom>
          <a:noFill/>
        </p:spPr>
        <p:txBody>
          <a:bodyPr wrap="square" rtlCol="0">
            <a:spAutoFit/>
          </a:bodyPr>
          <a:lstStyle/>
          <a:p>
            <a:r>
              <a:rPr lang="ja-JP" altLang="en-US" dirty="0" smtClean="0"/>
              <a:t>ジョンソン・エンド・ジョンソン 企業情報</a:t>
            </a:r>
            <a:endParaRPr lang="en-US" altLang="ja-JP" dirty="0" smtClean="0"/>
          </a:p>
          <a:p>
            <a:r>
              <a:rPr lang="en-US" altLang="ja-JP" dirty="0" smtClean="0"/>
              <a:t>https</a:t>
            </a:r>
            <a:r>
              <a:rPr lang="en-US" altLang="ja-JP" dirty="0"/>
              <a:t>://www.jnj.co.jp/group/credo/index.html?nv=foot</a:t>
            </a:r>
            <a:endParaRPr kumimoji="1" lang="ja-JP" altLang="en-US" dirty="0"/>
          </a:p>
        </p:txBody>
      </p:sp>
      <p:sp>
        <p:nvSpPr>
          <p:cNvPr id="5" name="スライド番号プレースホルダー 4"/>
          <p:cNvSpPr>
            <a:spLocks noGrp="1"/>
          </p:cNvSpPr>
          <p:nvPr>
            <p:ph type="sldNum" sz="quarter" idx="12"/>
          </p:nvPr>
        </p:nvSpPr>
        <p:spPr/>
        <p:txBody>
          <a:bodyPr/>
          <a:lstStyle/>
          <a:p>
            <a:fld id="{94F64DAE-D17D-4E63-AFE4-EA831EA0395D}" type="slidenum">
              <a:rPr kumimoji="1" lang="ja-JP" altLang="en-US" smtClean="0"/>
              <a:t>31</a:t>
            </a:fld>
            <a:endParaRPr kumimoji="1" lang="ja-JP" altLang="en-US"/>
          </a:p>
        </p:txBody>
      </p:sp>
      <p:sp>
        <p:nvSpPr>
          <p:cNvPr id="7" name="正方形/長方形 6"/>
          <p:cNvSpPr/>
          <p:nvPr/>
        </p:nvSpPr>
        <p:spPr>
          <a:xfrm>
            <a:off x="0" y="820439"/>
            <a:ext cx="9144000" cy="214157"/>
          </a:xfrm>
          <a:prstGeom prst="rect">
            <a:avLst/>
          </a:prstGeom>
          <a:gradFill flip="none" rotWithShape="1">
            <a:gsLst>
              <a:gs pos="0">
                <a:schemeClr val="bg1"/>
              </a:gs>
              <a:gs pos="100000">
                <a:schemeClr val="accent6"/>
              </a:gs>
              <a:gs pos="100000">
                <a:schemeClr val="accent6">
                  <a:lumMod val="60000"/>
                  <a:lumOff val="40000"/>
                </a:schemeClr>
              </a:gs>
            </a:gsLst>
            <a:lin ang="10800000" scaled="1"/>
            <a:tileRect/>
          </a:gradFill>
          <a:ln w="25400" cap="flat" cmpd="sng" algn="ctr">
            <a:noFill/>
            <a:prstDash val="solid"/>
          </a:ln>
          <a:effectLst>
            <a:reflection endPos="0" dist="50800" dir="5400000" sy="-100000" algn="bl" rotWithShape="0"/>
            <a:softEdge rad="0"/>
          </a:effectLst>
        </p:spPr>
        <p:txBody>
          <a:bodyPr rtlCol="0" anchor="ctr"/>
          <a:lstStyle/>
          <a:p>
            <a:pPr algn="ctr"/>
            <a:endParaRPr kumimoji="0" lang="ja-JP" altLang="en-US" kern="0" smtClean="0">
              <a:solidFill>
                <a:prstClr val="white"/>
              </a:solidFill>
            </a:endParaRPr>
          </a:p>
        </p:txBody>
      </p:sp>
    </p:spTree>
    <p:extLst>
      <p:ext uri="{BB962C8B-B14F-4D97-AF65-F5344CB8AC3E}">
        <p14:creationId xmlns:p14="http://schemas.microsoft.com/office/powerpoint/2010/main" val="1350051233"/>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741" y="-29638"/>
            <a:ext cx="8229600" cy="1143000"/>
          </a:xfrm>
        </p:spPr>
        <p:txBody>
          <a:bodyPr/>
          <a:lstStyle/>
          <a:p>
            <a:pPr algn="l"/>
            <a:r>
              <a:rPr kumimoji="1" lang="ja-JP" altLang="en-US" dirty="0" smtClean="0"/>
              <a:t>カルビーの業務の</a:t>
            </a:r>
            <a:r>
              <a:rPr kumimoji="1" lang="en-US" altLang="ja-JP" dirty="0" smtClean="0"/>
              <a:t>3</a:t>
            </a:r>
            <a:r>
              <a:rPr kumimoji="1" lang="ja-JP" altLang="en-US" dirty="0" smtClean="0"/>
              <a:t>原則</a:t>
            </a:r>
            <a:endParaRPr kumimoji="1" lang="ja-JP" altLang="en-US" dirty="0"/>
          </a:p>
        </p:txBody>
      </p:sp>
      <p:sp>
        <p:nvSpPr>
          <p:cNvPr id="4" name="円/楕円 3"/>
          <p:cNvSpPr/>
          <p:nvPr/>
        </p:nvSpPr>
        <p:spPr>
          <a:xfrm>
            <a:off x="322824" y="1192012"/>
            <a:ext cx="2376264" cy="1512168"/>
          </a:xfrm>
          <a:prstGeom prst="ellipse">
            <a:avLst/>
          </a:prstGeom>
          <a:solidFill>
            <a:schemeClr val="accent1">
              <a:lumMod val="60000"/>
              <a:lumOff val="40000"/>
            </a:schemeClr>
          </a:solidFill>
          <a:ln>
            <a:noFill/>
          </a:ln>
          <a:effectLst>
            <a:glow>
              <a:schemeClr val="accent1"/>
            </a:glow>
            <a:outerShdw blurRad="190500" dist="228600" dir="2700000" algn="ctr">
              <a:srgbClr val="000000">
                <a:alpha val="30000"/>
              </a:srgbClr>
            </a:outerShdw>
            <a:softEdge rad="0"/>
          </a:effectLst>
          <a:scene3d>
            <a:camera prst="orthographicFront">
              <a:rot lat="0" lon="0" rev="0"/>
            </a:camera>
            <a:lightRig rig="glow" dir="t">
              <a:rot lat="0" lon="0" rev="4800000"/>
            </a:lightRig>
          </a:scene3d>
          <a:sp3d prstMaterial="matte">
            <a:bevelT w="127000" h="635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3600" dirty="0">
                <a:solidFill>
                  <a:sysClr val="windowText" lastClr="000000"/>
                </a:solidFill>
              </a:rPr>
              <a:t>簡素化</a:t>
            </a:r>
            <a:endParaRPr kumimoji="1" lang="ja-JP" altLang="en-US" sz="3600" dirty="0">
              <a:solidFill>
                <a:sysClr val="windowText" lastClr="000000"/>
              </a:solidFill>
            </a:endParaRPr>
          </a:p>
        </p:txBody>
      </p:sp>
      <p:sp>
        <p:nvSpPr>
          <p:cNvPr id="5" name="円/楕円 4"/>
          <p:cNvSpPr/>
          <p:nvPr/>
        </p:nvSpPr>
        <p:spPr>
          <a:xfrm>
            <a:off x="322824" y="2852936"/>
            <a:ext cx="2376264" cy="1512168"/>
          </a:xfrm>
          <a:prstGeom prst="ellipse">
            <a:avLst/>
          </a:prstGeom>
          <a:solidFill>
            <a:schemeClr val="accent3">
              <a:lumMod val="60000"/>
              <a:lumOff val="40000"/>
            </a:schemeClr>
          </a:solidFill>
          <a:ln>
            <a:noFill/>
          </a:ln>
          <a:effectLst>
            <a:glow>
              <a:schemeClr val="accent1"/>
            </a:glow>
            <a:outerShdw blurRad="190500" dist="228600" dir="2700000" algn="ctr">
              <a:srgbClr val="000000">
                <a:alpha val="30000"/>
              </a:srgbClr>
            </a:outerShdw>
            <a:softEdge rad="0"/>
          </a:effectLst>
          <a:scene3d>
            <a:camera prst="orthographicFront">
              <a:rot lat="0" lon="0" rev="0"/>
            </a:camera>
            <a:lightRig rig="glow" dir="t">
              <a:rot lat="0" lon="0" rev="4800000"/>
            </a:lightRig>
          </a:scene3d>
          <a:sp3d prstMaterial="matte">
            <a:bevelT w="127000" h="635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3600" dirty="0" smtClean="0">
                <a:solidFill>
                  <a:sysClr val="windowText" lastClr="000000"/>
                </a:solidFill>
              </a:rPr>
              <a:t>透明化</a:t>
            </a:r>
            <a:endParaRPr kumimoji="1" lang="ja-JP" altLang="en-US" sz="3600" dirty="0">
              <a:solidFill>
                <a:sysClr val="windowText" lastClr="000000"/>
              </a:solidFill>
            </a:endParaRPr>
          </a:p>
        </p:txBody>
      </p:sp>
      <p:sp>
        <p:nvSpPr>
          <p:cNvPr id="6" name="円/楕円 5"/>
          <p:cNvSpPr/>
          <p:nvPr/>
        </p:nvSpPr>
        <p:spPr>
          <a:xfrm>
            <a:off x="342648" y="4509120"/>
            <a:ext cx="2376264" cy="1512168"/>
          </a:xfrm>
          <a:prstGeom prst="ellipse">
            <a:avLst/>
          </a:prstGeom>
          <a:solidFill>
            <a:schemeClr val="accent6">
              <a:lumMod val="60000"/>
              <a:lumOff val="40000"/>
            </a:schemeClr>
          </a:solidFill>
          <a:ln>
            <a:noFill/>
          </a:ln>
          <a:effectLst>
            <a:glow>
              <a:schemeClr val="accent1"/>
            </a:glow>
            <a:outerShdw blurRad="190500" dist="228600" dir="2700000" algn="ctr">
              <a:srgbClr val="000000">
                <a:alpha val="30000"/>
              </a:srgbClr>
            </a:outerShdw>
            <a:softEdge rad="0"/>
          </a:effectLst>
          <a:scene3d>
            <a:camera prst="orthographicFront">
              <a:rot lat="0" lon="0" rev="0"/>
            </a:camera>
            <a:lightRig rig="glow" dir="t">
              <a:rot lat="0" lon="0" rev="4800000"/>
            </a:lightRig>
          </a:scene3d>
          <a:sp3d prstMaterial="matte">
            <a:bevelT w="127000" h="635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3600" dirty="0" smtClean="0">
                <a:solidFill>
                  <a:sysClr val="windowText" lastClr="000000"/>
                </a:solidFill>
              </a:rPr>
              <a:t>分権化</a:t>
            </a:r>
            <a:endParaRPr kumimoji="1" lang="ja-JP" altLang="en-US" sz="3600" dirty="0">
              <a:solidFill>
                <a:sysClr val="windowText" lastClr="000000"/>
              </a:solidFill>
            </a:endParaRPr>
          </a:p>
        </p:txBody>
      </p:sp>
      <p:sp>
        <p:nvSpPr>
          <p:cNvPr id="8" name="テキスト ボックス 7"/>
          <p:cNvSpPr txBox="1"/>
          <p:nvPr/>
        </p:nvSpPr>
        <p:spPr>
          <a:xfrm>
            <a:off x="3131840" y="3347410"/>
            <a:ext cx="5570756" cy="523220"/>
          </a:xfrm>
          <a:prstGeom prst="rect">
            <a:avLst/>
          </a:prstGeom>
          <a:noFill/>
        </p:spPr>
        <p:txBody>
          <a:bodyPr wrap="none" rtlCol="0">
            <a:spAutoFit/>
          </a:bodyPr>
          <a:lstStyle/>
          <a:p>
            <a:r>
              <a:rPr kumimoji="1" lang="ja-JP" altLang="en-US" sz="2800" dirty="0" smtClean="0"/>
              <a:t>社内外に対して情報をオープンに</a:t>
            </a:r>
            <a:endParaRPr kumimoji="1" lang="ja-JP" altLang="en-US" sz="2800" dirty="0"/>
          </a:p>
        </p:txBody>
      </p:sp>
      <p:sp>
        <p:nvSpPr>
          <p:cNvPr id="9" name="テキスト ボックス 8"/>
          <p:cNvSpPr txBox="1"/>
          <p:nvPr/>
        </p:nvSpPr>
        <p:spPr>
          <a:xfrm>
            <a:off x="3131839" y="1686486"/>
            <a:ext cx="3775393" cy="523220"/>
          </a:xfrm>
          <a:prstGeom prst="rect">
            <a:avLst/>
          </a:prstGeom>
          <a:noFill/>
        </p:spPr>
        <p:txBody>
          <a:bodyPr wrap="none" rtlCol="0">
            <a:spAutoFit/>
          </a:bodyPr>
          <a:lstStyle/>
          <a:p>
            <a:r>
              <a:rPr kumimoji="1" lang="ja-JP" altLang="en-US" sz="2800" dirty="0" smtClean="0"/>
              <a:t>無駄なことを廃止する</a:t>
            </a:r>
            <a:endParaRPr kumimoji="1" lang="ja-JP" altLang="en-US" sz="2800" dirty="0"/>
          </a:p>
        </p:txBody>
      </p:sp>
      <p:sp>
        <p:nvSpPr>
          <p:cNvPr id="10" name="テキスト ボックス 9"/>
          <p:cNvSpPr txBox="1"/>
          <p:nvPr/>
        </p:nvSpPr>
        <p:spPr>
          <a:xfrm>
            <a:off x="3131840" y="4972816"/>
            <a:ext cx="5519460" cy="584775"/>
          </a:xfrm>
          <a:prstGeom prst="rect">
            <a:avLst/>
          </a:prstGeom>
          <a:noFill/>
        </p:spPr>
        <p:txBody>
          <a:bodyPr wrap="none" rtlCol="0">
            <a:spAutoFit/>
          </a:bodyPr>
          <a:lstStyle/>
          <a:p>
            <a:r>
              <a:rPr kumimoji="1" lang="ja-JP" altLang="en-US" sz="3200" dirty="0" smtClean="0"/>
              <a:t>一度任せたら口出しをしない</a:t>
            </a:r>
            <a:endParaRPr kumimoji="1" lang="ja-JP" altLang="en-US" sz="3200" dirty="0"/>
          </a:p>
        </p:txBody>
      </p:sp>
      <p:sp>
        <p:nvSpPr>
          <p:cNvPr id="11" name="テキスト ボックス 10"/>
          <p:cNvSpPr txBox="1"/>
          <p:nvPr/>
        </p:nvSpPr>
        <p:spPr>
          <a:xfrm>
            <a:off x="757398" y="6197917"/>
            <a:ext cx="7629204" cy="646331"/>
          </a:xfrm>
          <a:prstGeom prst="rect">
            <a:avLst/>
          </a:prstGeom>
          <a:noFill/>
        </p:spPr>
        <p:txBody>
          <a:bodyPr wrap="none" rtlCol="0">
            <a:spAutoFit/>
          </a:bodyPr>
          <a:lstStyle/>
          <a:p>
            <a:r>
              <a:rPr kumimoji="1" lang="ja-JP" altLang="en-US" dirty="0" smtClean="0"/>
              <a:t>人材マガジン</a:t>
            </a:r>
            <a:endParaRPr kumimoji="1" lang="en-US" altLang="ja-JP" dirty="0" smtClean="0"/>
          </a:p>
          <a:p>
            <a:r>
              <a:rPr lang="en-US" altLang="ja-JP" dirty="0"/>
              <a:t>http://www.obt-a.net/web_jinzai_magazine/person/2010/11/post-87.html</a:t>
            </a:r>
            <a:endParaRPr kumimoji="1" lang="ja-JP" altLang="en-US" dirty="0"/>
          </a:p>
        </p:txBody>
      </p:sp>
      <p:sp>
        <p:nvSpPr>
          <p:cNvPr id="12" name="スライド番号プレースホルダー 11"/>
          <p:cNvSpPr>
            <a:spLocks noGrp="1"/>
          </p:cNvSpPr>
          <p:nvPr>
            <p:ph type="sldNum" sz="quarter" idx="12"/>
          </p:nvPr>
        </p:nvSpPr>
        <p:spPr/>
        <p:txBody>
          <a:bodyPr/>
          <a:lstStyle/>
          <a:p>
            <a:fld id="{94F64DAE-D17D-4E63-AFE4-EA831EA0395D}" type="slidenum">
              <a:rPr kumimoji="1" lang="ja-JP" altLang="en-US" smtClean="0"/>
              <a:t>32</a:t>
            </a:fld>
            <a:endParaRPr kumimoji="1" lang="ja-JP" altLang="en-US"/>
          </a:p>
        </p:txBody>
      </p:sp>
      <p:sp>
        <p:nvSpPr>
          <p:cNvPr id="13" name="正方形/長方形 12"/>
          <p:cNvSpPr/>
          <p:nvPr/>
        </p:nvSpPr>
        <p:spPr>
          <a:xfrm>
            <a:off x="0" y="820439"/>
            <a:ext cx="9144000" cy="214157"/>
          </a:xfrm>
          <a:prstGeom prst="rect">
            <a:avLst/>
          </a:prstGeom>
          <a:gradFill flip="none" rotWithShape="1">
            <a:gsLst>
              <a:gs pos="0">
                <a:schemeClr val="bg1"/>
              </a:gs>
              <a:gs pos="100000">
                <a:schemeClr val="accent6"/>
              </a:gs>
              <a:gs pos="100000">
                <a:schemeClr val="accent6">
                  <a:lumMod val="60000"/>
                  <a:lumOff val="40000"/>
                </a:schemeClr>
              </a:gs>
            </a:gsLst>
            <a:lin ang="10800000" scaled="1"/>
            <a:tileRect/>
          </a:gradFill>
          <a:ln w="25400" cap="flat" cmpd="sng" algn="ctr">
            <a:noFill/>
            <a:prstDash val="solid"/>
          </a:ln>
          <a:effectLst>
            <a:reflection endPos="0" dist="50800" dir="5400000" sy="-100000" algn="bl" rotWithShape="0"/>
            <a:softEdge rad="0"/>
          </a:effectLst>
        </p:spPr>
        <p:txBody>
          <a:bodyPr rtlCol="0" anchor="ctr"/>
          <a:lstStyle/>
          <a:p>
            <a:pPr algn="ctr"/>
            <a:endParaRPr kumimoji="0" lang="ja-JP" altLang="en-US" kern="0" smtClean="0">
              <a:solidFill>
                <a:prstClr val="white"/>
              </a:solidFill>
            </a:endParaRPr>
          </a:p>
        </p:txBody>
      </p:sp>
    </p:spTree>
    <p:extLst>
      <p:ext uri="{BB962C8B-B14F-4D97-AF65-F5344CB8AC3E}">
        <p14:creationId xmlns:p14="http://schemas.microsoft.com/office/powerpoint/2010/main" val="393237116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3800" y="-13672"/>
            <a:ext cx="8229600" cy="1143000"/>
          </a:xfrm>
        </p:spPr>
        <p:txBody>
          <a:bodyPr/>
          <a:lstStyle/>
          <a:p>
            <a:pPr algn="l"/>
            <a:r>
              <a:rPr lang="ja-JP" altLang="en-US" dirty="0" smtClean="0"/>
              <a:t>１－１会社</a:t>
            </a:r>
            <a:r>
              <a:rPr lang="ja-JP" altLang="en-US" dirty="0"/>
              <a:t>概要</a:t>
            </a:r>
            <a:endParaRPr kumimoji="1" lang="ja-JP" altLang="en-US" dirty="0"/>
          </a:p>
        </p:txBody>
      </p:sp>
      <p:sp>
        <p:nvSpPr>
          <p:cNvPr id="3" name="コンテンツ プレースホルダー 2"/>
          <p:cNvSpPr>
            <a:spLocks noGrp="1"/>
          </p:cNvSpPr>
          <p:nvPr>
            <p:ph idx="1"/>
          </p:nvPr>
        </p:nvSpPr>
        <p:spPr>
          <a:xfrm>
            <a:off x="323528" y="1700808"/>
            <a:ext cx="8686800" cy="4525963"/>
          </a:xfrm>
        </p:spPr>
        <p:txBody>
          <a:bodyPr/>
          <a:lstStyle/>
          <a:p>
            <a:r>
              <a:rPr lang="ja-JP" altLang="en-US" dirty="0"/>
              <a:t>社名	カルビー株式</a:t>
            </a:r>
            <a:r>
              <a:rPr lang="ja-JP" altLang="en-US" dirty="0" smtClean="0"/>
              <a:t>会社</a:t>
            </a:r>
            <a:endParaRPr lang="en-US" altLang="ja-JP" dirty="0" smtClean="0"/>
          </a:p>
          <a:p>
            <a:r>
              <a:rPr lang="ja-JP" altLang="en-US" dirty="0"/>
              <a:t>設立</a:t>
            </a:r>
            <a:r>
              <a:rPr lang="zh-TW" altLang="en-US" dirty="0"/>
              <a:t>	</a:t>
            </a:r>
            <a:r>
              <a:rPr lang="en-US" altLang="zh-TW" dirty="0" smtClean="0"/>
              <a:t>1949</a:t>
            </a:r>
            <a:r>
              <a:rPr lang="ja-JP" altLang="en-US" dirty="0" smtClean="0"/>
              <a:t>年</a:t>
            </a:r>
            <a:r>
              <a:rPr lang="en-US" altLang="zh-TW" dirty="0" smtClean="0"/>
              <a:t>4</a:t>
            </a:r>
            <a:r>
              <a:rPr lang="ja-JP" altLang="en-US" dirty="0" smtClean="0"/>
              <a:t>月</a:t>
            </a:r>
            <a:r>
              <a:rPr lang="en-US" altLang="zh-TW" dirty="0" smtClean="0"/>
              <a:t>30</a:t>
            </a:r>
            <a:r>
              <a:rPr lang="ja-JP" altLang="en-US" dirty="0" smtClean="0"/>
              <a:t>日</a:t>
            </a:r>
            <a:endParaRPr lang="en-US" altLang="zh-TW" dirty="0" smtClean="0"/>
          </a:p>
          <a:p>
            <a:r>
              <a:rPr lang="ja-JP" altLang="en-US" dirty="0" smtClean="0"/>
              <a:t>連結</a:t>
            </a:r>
            <a:r>
              <a:rPr lang="zh-TW" altLang="en-US" dirty="0" smtClean="0"/>
              <a:t>売上高</a:t>
            </a:r>
            <a:r>
              <a:rPr lang="zh-TW" altLang="en-US" dirty="0"/>
              <a:t>	</a:t>
            </a:r>
            <a:r>
              <a:rPr lang="en-US" altLang="zh-TW" dirty="0" smtClean="0"/>
              <a:t>1999</a:t>
            </a:r>
            <a:r>
              <a:rPr lang="ja-JP" altLang="en-US" dirty="0" smtClean="0"/>
              <a:t>億</a:t>
            </a:r>
            <a:r>
              <a:rPr lang="en-US" altLang="zh-TW" dirty="0" smtClean="0"/>
              <a:t>4100</a:t>
            </a:r>
            <a:r>
              <a:rPr lang="zh-TW" altLang="en-US" dirty="0" smtClean="0"/>
              <a:t>万円</a:t>
            </a:r>
            <a:r>
              <a:rPr lang="zh-TW" altLang="en-US" dirty="0"/>
              <a:t>（</a:t>
            </a:r>
            <a:r>
              <a:rPr lang="en-US" altLang="zh-TW" dirty="0"/>
              <a:t>2014</a:t>
            </a:r>
            <a:r>
              <a:rPr lang="zh-TW" altLang="en-US" dirty="0"/>
              <a:t>年</a:t>
            </a:r>
            <a:r>
              <a:rPr lang="en-US" altLang="zh-TW" dirty="0" smtClean="0"/>
              <a:t>3</a:t>
            </a:r>
            <a:r>
              <a:rPr lang="zh-TW" altLang="en-US" dirty="0" smtClean="0"/>
              <a:t>月期）</a:t>
            </a:r>
            <a:endParaRPr lang="en-US" altLang="zh-TW" dirty="0" smtClean="0"/>
          </a:p>
          <a:p>
            <a:pPr marL="0" indent="0">
              <a:buNone/>
            </a:pPr>
            <a:r>
              <a:rPr lang="ja-JP" altLang="en-US" dirty="0"/>
              <a:t>　</a:t>
            </a:r>
            <a:r>
              <a:rPr lang="ja-JP" altLang="en-US" dirty="0" smtClean="0"/>
              <a:t>（食品業界　第</a:t>
            </a:r>
            <a:r>
              <a:rPr lang="en-US" altLang="ja-JP" dirty="0" smtClean="0"/>
              <a:t>34</a:t>
            </a:r>
            <a:r>
              <a:rPr lang="ja-JP" altLang="en-US" dirty="0" smtClean="0"/>
              <a:t>位）</a:t>
            </a:r>
            <a:endParaRPr lang="en-US" altLang="zh-TW" dirty="0" smtClean="0"/>
          </a:p>
          <a:p>
            <a:endParaRPr lang="en-US" altLang="zh-TW" dirty="0" smtClean="0"/>
          </a:p>
          <a:p>
            <a:r>
              <a:rPr lang="zh-TW" altLang="en-US" sz="4000" dirty="0">
                <a:solidFill>
                  <a:srgbClr val="FF0000"/>
                </a:solidFill>
              </a:rPr>
              <a:t>代表取締役会長 兼 </a:t>
            </a:r>
            <a:r>
              <a:rPr lang="en-US" altLang="zh-TW" sz="4000" dirty="0">
                <a:solidFill>
                  <a:srgbClr val="FF0000"/>
                </a:solidFill>
              </a:rPr>
              <a:t>CEO	</a:t>
            </a:r>
            <a:endParaRPr lang="en-US" altLang="zh-TW" sz="4000" dirty="0" smtClean="0">
              <a:solidFill>
                <a:srgbClr val="FF0000"/>
              </a:solidFill>
            </a:endParaRPr>
          </a:p>
          <a:p>
            <a:pPr marL="0" indent="0">
              <a:buNone/>
            </a:pPr>
            <a:r>
              <a:rPr lang="ja-JP" altLang="en-US" sz="4000" dirty="0" smtClean="0">
                <a:solidFill>
                  <a:srgbClr val="FF0000"/>
                </a:solidFill>
              </a:rPr>
              <a:t>   </a:t>
            </a:r>
            <a:r>
              <a:rPr lang="zh-TW" altLang="en-US" sz="4000" dirty="0" smtClean="0">
                <a:solidFill>
                  <a:srgbClr val="FF0000"/>
                </a:solidFill>
              </a:rPr>
              <a:t>松本 晃</a:t>
            </a:r>
            <a:endParaRPr lang="zh-TW" altLang="en-US" sz="4000" dirty="0">
              <a:solidFill>
                <a:srgbClr val="FF0000"/>
              </a:solidFill>
            </a:endParaRPr>
          </a:p>
        </p:txBody>
      </p:sp>
      <p:sp>
        <p:nvSpPr>
          <p:cNvPr id="4" name="テキスト ボックス 3"/>
          <p:cNvSpPr txBox="1"/>
          <p:nvPr/>
        </p:nvSpPr>
        <p:spPr>
          <a:xfrm>
            <a:off x="395536" y="6165304"/>
            <a:ext cx="4727513" cy="646331"/>
          </a:xfrm>
          <a:prstGeom prst="rect">
            <a:avLst/>
          </a:prstGeom>
          <a:noFill/>
        </p:spPr>
        <p:txBody>
          <a:bodyPr wrap="none" rtlCol="0">
            <a:spAutoFit/>
          </a:bodyPr>
          <a:lstStyle/>
          <a:p>
            <a:r>
              <a:rPr lang="ja-JP" altLang="en-US" dirty="0" smtClean="0"/>
              <a:t>カルビー会社概要</a:t>
            </a:r>
            <a:endParaRPr lang="en-US" altLang="ja-JP" dirty="0" smtClean="0"/>
          </a:p>
          <a:p>
            <a:r>
              <a:rPr lang="en-US" altLang="ja-JP" dirty="0"/>
              <a:t>http://www.calbee.co.jp/company/about.php</a:t>
            </a:r>
            <a:endParaRPr kumimoji="1" lang="ja-JP" altLang="en-US" dirty="0"/>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281303" y="3791822"/>
            <a:ext cx="2009006" cy="244132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正方形/長方形 5"/>
          <p:cNvSpPr/>
          <p:nvPr/>
        </p:nvSpPr>
        <p:spPr>
          <a:xfrm>
            <a:off x="0" y="820439"/>
            <a:ext cx="9144000" cy="214157"/>
          </a:xfrm>
          <a:prstGeom prst="rect">
            <a:avLst/>
          </a:prstGeom>
          <a:gradFill flip="none" rotWithShape="1">
            <a:gsLst>
              <a:gs pos="0">
                <a:schemeClr val="bg1"/>
              </a:gs>
              <a:gs pos="100000">
                <a:schemeClr val="accent6"/>
              </a:gs>
              <a:gs pos="100000">
                <a:schemeClr val="accent6">
                  <a:lumMod val="60000"/>
                  <a:lumOff val="40000"/>
                </a:schemeClr>
              </a:gs>
            </a:gsLst>
            <a:lin ang="10800000" scaled="1"/>
            <a:tileRect/>
          </a:gradFill>
          <a:ln w="25400" cap="flat" cmpd="sng" algn="ctr">
            <a:noFill/>
            <a:prstDash val="solid"/>
          </a:ln>
          <a:effectLst>
            <a:reflection endPos="0" dist="50800" dir="5400000" sy="-100000" algn="bl" rotWithShape="0"/>
            <a:softEdge rad="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smtClean="0">
              <a:ln>
                <a:noFill/>
              </a:ln>
              <a:solidFill>
                <a:prstClr val="white"/>
              </a:solidFill>
              <a:effectLst/>
              <a:uLnTx/>
              <a:uFillTx/>
              <a:latin typeface="Segoe UI"/>
              <a:ea typeface="メイリオ"/>
              <a:cs typeface="+mn-cs"/>
            </a:endParaRPr>
          </a:p>
        </p:txBody>
      </p:sp>
      <p:sp>
        <p:nvSpPr>
          <p:cNvPr id="5" name="スライド番号プレースホルダー 4"/>
          <p:cNvSpPr>
            <a:spLocks noGrp="1"/>
          </p:cNvSpPr>
          <p:nvPr>
            <p:ph type="sldNum" sz="quarter" idx="12"/>
          </p:nvPr>
        </p:nvSpPr>
        <p:spPr/>
        <p:txBody>
          <a:bodyPr/>
          <a:lstStyle/>
          <a:p>
            <a:fld id="{94F64DAE-D17D-4E63-AFE4-EA831EA0395D}" type="slidenum">
              <a:rPr kumimoji="1" lang="ja-JP" altLang="en-US" smtClean="0"/>
              <a:t>4</a:t>
            </a:fld>
            <a:endParaRPr kumimoji="1" lang="ja-JP" altLang="en-US"/>
          </a:p>
        </p:txBody>
      </p:sp>
    </p:spTree>
    <p:extLst>
      <p:ext uri="{BB962C8B-B14F-4D97-AF65-F5344CB8AC3E}">
        <p14:creationId xmlns:p14="http://schemas.microsoft.com/office/powerpoint/2010/main" val="36227392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5" end="5"/>
                                            </p:txEl>
                                          </p:spTgt>
                                        </p:tgtEl>
                                        <p:attrNameLst>
                                          <p:attrName>style.visibility</p:attrName>
                                        </p:attrNameLst>
                                      </p:cBhvr>
                                      <p:to>
                                        <p:strVal val="visible"/>
                                      </p:to>
                                    </p:set>
                                    <p:animEffect transition="in" filter="fade">
                                      <p:cBhvr>
                                        <p:cTn id="7" dur="500"/>
                                        <p:tgtEl>
                                          <p:spTgt spid="3">
                                            <p:txEl>
                                              <p:pRg st="5" end="5"/>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3">
                                            <p:txEl>
                                              <p:pRg st="6" end="6"/>
                                            </p:txEl>
                                          </p:spTgt>
                                        </p:tgtEl>
                                        <p:attrNameLst>
                                          <p:attrName>style.visibility</p:attrName>
                                        </p:attrNameLst>
                                      </p:cBhvr>
                                      <p:to>
                                        <p:strVal val="visible"/>
                                      </p:to>
                                    </p:set>
                                    <p:animEffect transition="in" filter="fade">
                                      <p:cBhvr>
                                        <p:cTn id="10" dur="500"/>
                                        <p:tgtEl>
                                          <p:spTgt spid="3">
                                            <p:txEl>
                                              <p:pRg st="6" end="6"/>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4098"/>
                                        </p:tgtEl>
                                        <p:attrNameLst>
                                          <p:attrName>style.visibility</p:attrName>
                                        </p:attrNameLst>
                                      </p:cBhvr>
                                      <p:to>
                                        <p:strVal val="visible"/>
                                      </p:to>
                                    </p:set>
                                    <p:animEffect transition="in" filter="fade">
                                      <p:cBhvr>
                                        <p:cTn id="13" dur="500"/>
                                        <p:tgtEl>
                                          <p:spTgt spid="409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0" y="0"/>
            <a:ext cx="8229600" cy="1143000"/>
          </a:xfrm>
        </p:spPr>
        <p:txBody>
          <a:bodyPr>
            <a:normAutofit/>
          </a:bodyPr>
          <a:lstStyle/>
          <a:p>
            <a:pPr algn="l"/>
            <a:r>
              <a:rPr kumimoji="1" lang="ja-JP" altLang="en-US" dirty="0" smtClean="0"/>
              <a:t>１－２松本氏の経歴</a:t>
            </a:r>
            <a:endParaRPr kumimoji="1" lang="ja-JP" altLang="en-US" dirty="0"/>
          </a:p>
        </p:txBody>
      </p:sp>
      <p:sp>
        <p:nvSpPr>
          <p:cNvPr id="3" name="コンテンツ プレースホルダー 2"/>
          <p:cNvSpPr>
            <a:spLocks noGrp="1"/>
          </p:cNvSpPr>
          <p:nvPr>
            <p:ph idx="1"/>
          </p:nvPr>
        </p:nvSpPr>
        <p:spPr>
          <a:xfrm>
            <a:off x="251520" y="1600200"/>
            <a:ext cx="8435280" cy="4525963"/>
          </a:xfrm>
        </p:spPr>
        <p:txBody>
          <a:bodyPr>
            <a:normAutofit/>
          </a:bodyPr>
          <a:lstStyle/>
          <a:p>
            <a:pPr marL="0" indent="0">
              <a:buNone/>
            </a:pPr>
            <a:r>
              <a:rPr lang="en-US" altLang="ja-JP" dirty="0" smtClean="0"/>
              <a:t>1972</a:t>
            </a:r>
            <a:r>
              <a:rPr lang="ja-JP" altLang="en-US" dirty="0" smtClean="0"/>
              <a:t>年 伊藤忠商事入社</a:t>
            </a:r>
            <a:endParaRPr lang="en-US" altLang="ja-JP" dirty="0" smtClean="0"/>
          </a:p>
          <a:p>
            <a:pPr marL="0" indent="0">
              <a:buNone/>
            </a:pPr>
            <a:r>
              <a:rPr kumimoji="1" lang="ja-JP" altLang="en-US" dirty="0" smtClean="0"/>
              <a:t>↓</a:t>
            </a:r>
            <a:endParaRPr kumimoji="1" lang="en-US" altLang="ja-JP" dirty="0" smtClean="0"/>
          </a:p>
          <a:p>
            <a:pPr marL="0" indent="0">
              <a:buNone/>
            </a:pPr>
            <a:r>
              <a:rPr lang="en-US" altLang="ja-JP" dirty="0" smtClean="0"/>
              <a:t>1993</a:t>
            </a:r>
            <a:r>
              <a:rPr lang="ja-JP" altLang="en-US" dirty="0" smtClean="0"/>
              <a:t>年 </a:t>
            </a:r>
            <a:r>
              <a:rPr lang="en-US" altLang="ja-JP" b="1" dirty="0" smtClean="0">
                <a:solidFill>
                  <a:srgbClr val="FF0000"/>
                </a:solidFill>
              </a:rPr>
              <a:t>Johnson &amp; Johnson</a:t>
            </a:r>
            <a:r>
              <a:rPr lang="en-US" altLang="ja-JP" b="1" dirty="0" smtClean="0"/>
              <a:t> </a:t>
            </a:r>
            <a:r>
              <a:rPr lang="ja-JP" altLang="en-US" dirty="0" smtClean="0"/>
              <a:t>日本法人入社</a:t>
            </a:r>
            <a:endParaRPr kumimoji="1" lang="en-US" altLang="ja-JP" dirty="0" smtClean="0"/>
          </a:p>
          <a:p>
            <a:pPr marL="0" indent="0">
              <a:buNone/>
            </a:pPr>
            <a:r>
              <a:rPr lang="ja-JP" altLang="en-US" dirty="0" smtClean="0"/>
              <a:t>社長・最高顧問を歴任</a:t>
            </a:r>
            <a:endParaRPr lang="en-US" altLang="ja-JP" dirty="0" smtClean="0"/>
          </a:p>
          <a:p>
            <a:pPr marL="0" indent="0">
              <a:buNone/>
            </a:pPr>
            <a:r>
              <a:rPr lang="ja-JP" altLang="en-US" dirty="0" smtClean="0"/>
              <a:t>↓</a:t>
            </a:r>
            <a:endParaRPr lang="en-US" altLang="ja-JP" dirty="0" smtClean="0"/>
          </a:p>
          <a:p>
            <a:pPr marL="0" indent="0">
              <a:buNone/>
            </a:pPr>
            <a:r>
              <a:rPr lang="en-US" altLang="ja-JP" dirty="0"/>
              <a:t>2009</a:t>
            </a:r>
            <a:r>
              <a:rPr lang="ja-JP" altLang="en-US" dirty="0" smtClean="0"/>
              <a:t>年 カルビー</a:t>
            </a:r>
            <a:r>
              <a:rPr lang="zh-TW" altLang="en-US" dirty="0"/>
              <a:t>代表取締役会長 兼 </a:t>
            </a:r>
            <a:r>
              <a:rPr lang="en-US" altLang="zh-TW" dirty="0"/>
              <a:t>CEO	</a:t>
            </a:r>
            <a:r>
              <a:rPr lang="ja-JP" altLang="en-US" dirty="0"/>
              <a:t>就任</a:t>
            </a:r>
            <a:endParaRPr lang="zh-TW" altLang="en-US" dirty="0"/>
          </a:p>
          <a:p>
            <a:pPr marL="0" indent="0">
              <a:buNone/>
            </a:pPr>
            <a:r>
              <a:rPr lang="ja-JP" altLang="en-US" dirty="0" smtClean="0"/>
              <a:t>　</a:t>
            </a:r>
            <a:endParaRPr kumimoji="1" lang="ja-JP" altLang="en-US" dirty="0"/>
          </a:p>
        </p:txBody>
      </p:sp>
      <p:sp>
        <p:nvSpPr>
          <p:cNvPr id="4" name="テキスト ボックス 3"/>
          <p:cNvSpPr txBox="1"/>
          <p:nvPr/>
        </p:nvSpPr>
        <p:spPr>
          <a:xfrm>
            <a:off x="1547664" y="6386394"/>
            <a:ext cx="6773008" cy="369332"/>
          </a:xfrm>
          <a:prstGeom prst="rect">
            <a:avLst/>
          </a:prstGeom>
          <a:noFill/>
        </p:spPr>
        <p:txBody>
          <a:bodyPr wrap="none" rtlCol="0">
            <a:spAutoFit/>
          </a:bodyPr>
          <a:lstStyle/>
          <a:p>
            <a:r>
              <a:rPr kumimoji="1" lang="ja-JP" altLang="en-US" dirty="0" smtClean="0"/>
              <a:t>日経ビジネス ２０１３年９月９日号 カルビー松本晃の経営教室</a:t>
            </a:r>
            <a:endParaRPr kumimoji="1" lang="ja-JP" altLang="en-US" dirty="0"/>
          </a:p>
        </p:txBody>
      </p:sp>
      <p:sp>
        <p:nvSpPr>
          <p:cNvPr id="5" name="正方形/長方形 4"/>
          <p:cNvSpPr/>
          <p:nvPr/>
        </p:nvSpPr>
        <p:spPr>
          <a:xfrm>
            <a:off x="0" y="820439"/>
            <a:ext cx="9144000" cy="214157"/>
          </a:xfrm>
          <a:prstGeom prst="rect">
            <a:avLst/>
          </a:prstGeom>
          <a:gradFill flip="none" rotWithShape="1">
            <a:gsLst>
              <a:gs pos="0">
                <a:schemeClr val="bg1"/>
              </a:gs>
              <a:gs pos="100000">
                <a:schemeClr val="accent6"/>
              </a:gs>
              <a:gs pos="100000">
                <a:schemeClr val="accent6">
                  <a:lumMod val="60000"/>
                  <a:lumOff val="40000"/>
                </a:schemeClr>
              </a:gs>
            </a:gsLst>
            <a:lin ang="10800000" scaled="1"/>
            <a:tileRect/>
          </a:gradFill>
          <a:ln w="25400" cap="flat" cmpd="sng" algn="ctr">
            <a:noFill/>
            <a:prstDash val="solid"/>
          </a:ln>
          <a:effectLst>
            <a:reflection endPos="0" dist="50800" dir="5400000" sy="-100000" algn="bl" rotWithShape="0"/>
            <a:softEdge rad="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smtClean="0">
              <a:ln>
                <a:noFill/>
              </a:ln>
              <a:solidFill>
                <a:prstClr val="white"/>
              </a:solidFill>
              <a:effectLst/>
              <a:uLnTx/>
              <a:uFillTx/>
              <a:latin typeface="Segoe UI"/>
              <a:ea typeface="メイリオ"/>
              <a:cs typeface="+mn-cs"/>
            </a:endParaRPr>
          </a:p>
        </p:txBody>
      </p:sp>
      <p:sp>
        <p:nvSpPr>
          <p:cNvPr id="6" name="スライド番号プレースホルダー 5"/>
          <p:cNvSpPr>
            <a:spLocks noGrp="1"/>
          </p:cNvSpPr>
          <p:nvPr>
            <p:ph type="sldNum" sz="quarter" idx="12"/>
          </p:nvPr>
        </p:nvSpPr>
        <p:spPr/>
        <p:txBody>
          <a:bodyPr/>
          <a:lstStyle/>
          <a:p>
            <a:fld id="{94F64DAE-D17D-4E63-AFE4-EA831EA0395D}" type="slidenum">
              <a:rPr kumimoji="1" lang="ja-JP" altLang="en-US" smtClean="0"/>
              <a:t>5</a:t>
            </a:fld>
            <a:endParaRPr kumimoji="1" lang="ja-JP" altLang="en-US"/>
          </a:p>
        </p:txBody>
      </p:sp>
    </p:spTree>
    <p:extLst>
      <p:ext uri="{BB962C8B-B14F-4D97-AF65-F5344CB8AC3E}">
        <p14:creationId xmlns:p14="http://schemas.microsoft.com/office/powerpoint/2010/main" val="90271298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0" y="0"/>
            <a:ext cx="8229600" cy="1143000"/>
          </a:xfrm>
        </p:spPr>
        <p:txBody>
          <a:bodyPr/>
          <a:lstStyle/>
          <a:p>
            <a:pPr algn="l"/>
            <a:r>
              <a:rPr kumimoji="1" lang="ja-JP" altLang="en-US" dirty="0" smtClean="0"/>
              <a:t>１－３連結売上高推移</a:t>
            </a:r>
            <a:endParaRPr kumimoji="1" lang="ja-JP" altLang="en-US" dirty="0"/>
          </a:p>
        </p:txBody>
      </p:sp>
      <p:pic>
        <p:nvPicPr>
          <p:cNvPr id="2050" name="Picture 2"/>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340595" y="1201184"/>
            <a:ext cx="8582451" cy="517533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テキスト ボックス 3"/>
          <p:cNvSpPr txBox="1"/>
          <p:nvPr/>
        </p:nvSpPr>
        <p:spPr>
          <a:xfrm>
            <a:off x="1858394" y="6390620"/>
            <a:ext cx="6442726" cy="369332"/>
          </a:xfrm>
          <a:prstGeom prst="rect">
            <a:avLst/>
          </a:prstGeom>
          <a:noFill/>
        </p:spPr>
        <p:txBody>
          <a:bodyPr wrap="none" rtlCol="0">
            <a:spAutoFit/>
          </a:bodyPr>
          <a:lstStyle/>
          <a:p>
            <a:r>
              <a:rPr lang="ja-JP" altLang="en-US" dirty="0" smtClean="0">
                <a:solidFill>
                  <a:prstClr val="black"/>
                </a:solidFill>
              </a:rPr>
              <a:t>カルビー 業績推移 </a:t>
            </a:r>
            <a:r>
              <a:rPr lang="en-US" altLang="ja-JP" dirty="0">
                <a:solidFill>
                  <a:prstClr val="black"/>
                </a:solidFill>
              </a:rPr>
              <a:t>http://www.calbee.co.jp/company/suii.php</a:t>
            </a:r>
            <a:endParaRPr lang="ja-JP" altLang="en-US" dirty="0">
              <a:solidFill>
                <a:prstClr val="black"/>
              </a:solidFill>
            </a:endParaRPr>
          </a:p>
        </p:txBody>
      </p:sp>
      <p:sp>
        <p:nvSpPr>
          <p:cNvPr id="3" name="右矢印 2"/>
          <p:cNvSpPr/>
          <p:nvPr/>
        </p:nvSpPr>
        <p:spPr>
          <a:xfrm rot="21187322">
            <a:off x="1886980" y="1379504"/>
            <a:ext cx="5809897" cy="826536"/>
          </a:xfrm>
          <a:prstGeom prst="rightArrow">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正方形/長方形 5"/>
          <p:cNvSpPr/>
          <p:nvPr/>
        </p:nvSpPr>
        <p:spPr>
          <a:xfrm>
            <a:off x="0" y="820439"/>
            <a:ext cx="9144000" cy="214157"/>
          </a:xfrm>
          <a:prstGeom prst="rect">
            <a:avLst/>
          </a:prstGeom>
          <a:gradFill flip="none" rotWithShape="1">
            <a:gsLst>
              <a:gs pos="0">
                <a:schemeClr val="bg1"/>
              </a:gs>
              <a:gs pos="100000">
                <a:schemeClr val="accent6"/>
              </a:gs>
              <a:gs pos="100000">
                <a:schemeClr val="accent6">
                  <a:lumMod val="60000"/>
                  <a:lumOff val="40000"/>
                </a:schemeClr>
              </a:gs>
            </a:gsLst>
            <a:lin ang="10800000" scaled="1"/>
            <a:tileRect/>
          </a:gradFill>
          <a:ln w="25400" cap="flat" cmpd="sng" algn="ctr">
            <a:noFill/>
            <a:prstDash val="solid"/>
          </a:ln>
          <a:effectLst>
            <a:reflection endPos="0" dist="50800" dir="5400000" sy="-100000" algn="bl" rotWithShape="0"/>
            <a:softEdge rad="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smtClean="0">
              <a:ln>
                <a:noFill/>
              </a:ln>
              <a:solidFill>
                <a:prstClr val="white"/>
              </a:solidFill>
              <a:effectLst/>
              <a:uLnTx/>
              <a:uFillTx/>
              <a:latin typeface="Segoe UI"/>
              <a:ea typeface="メイリオ"/>
              <a:cs typeface="+mn-cs"/>
            </a:endParaRPr>
          </a:p>
        </p:txBody>
      </p:sp>
      <p:sp>
        <p:nvSpPr>
          <p:cNvPr id="5" name="スライド番号プレースホルダー 4"/>
          <p:cNvSpPr>
            <a:spLocks noGrp="1"/>
          </p:cNvSpPr>
          <p:nvPr>
            <p:ph type="sldNum" sz="quarter" idx="12"/>
          </p:nvPr>
        </p:nvSpPr>
        <p:spPr/>
        <p:txBody>
          <a:bodyPr/>
          <a:lstStyle/>
          <a:p>
            <a:fld id="{94F64DAE-D17D-4E63-AFE4-EA831EA0395D}" type="slidenum">
              <a:rPr kumimoji="1" lang="ja-JP" altLang="en-US" sz="1800" smtClean="0"/>
              <a:t>6</a:t>
            </a:fld>
            <a:endParaRPr kumimoji="1" lang="ja-JP" altLang="en-US" sz="1800" dirty="0"/>
          </a:p>
        </p:txBody>
      </p:sp>
    </p:spTree>
    <p:extLst>
      <p:ext uri="{BB962C8B-B14F-4D97-AF65-F5344CB8AC3E}">
        <p14:creationId xmlns:p14="http://schemas.microsoft.com/office/powerpoint/2010/main" val="35407889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6504" y="0"/>
            <a:ext cx="8229600" cy="1143000"/>
          </a:xfrm>
        </p:spPr>
        <p:txBody>
          <a:bodyPr>
            <a:normAutofit/>
          </a:bodyPr>
          <a:lstStyle/>
          <a:p>
            <a:pPr algn="l"/>
            <a:r>
              <a:rPr lang="ja-JP" altLang="en-US" dirty="0" smtClean="0"/>
              <a:t>１－４連結</a:t>
            </a:r>
            <a:r>
              <a:rPr lang="ja-JP" altLang="en-US" dirty="0"/>
              <a:t>経常利益推移</a:t>
            </a:r>
            <a:endParaRPr kumimoji="1" lang="ja-JP" altLang="en-US" dirty="0"/>
          </a:p>
        </p:txBody>
      </p:sp>
      <p:sp>
        <p:nvSpPr>
          <p:cNvPr id="5" name="テキスト ボックス 4"/>
          <p:cNvSpPr txBox="1"/>
          <p:nvPr/>
        </p:nvSpPr>
        <p:spPr>
          <a:xfrm>
            <a:off x="1979712" y="6390620"/>
            <a:ext cx="6442726" cy="369332"/>
          </a:xfrm>
          <a:prstGeom prst="rect">
            <a:avLst/>
          </a:prstGeom>
          <a:noFill/>
        </p:spPr>
        <p:txBody>
          <a:bodyPr wrap="none" rtlCol="0">
            <a:spAutoFit/>
          </a:bodyPr>
          <a:lstStyle/>
          <a:p>
            <a:r>
              <a:rPr lang="ja-JP" altLang="en-US" dirty="0" smtClean="0">
                <a:solidFill>
                  <a:prstClr val="black"/>
                </a:solidFill>
              </a:rPr>
              <a:t>カルビー 業績推移 </a:t>
            </a:r>
            <a:r>
              <a:rPr lang="en-US" altLang="ja-JP" dirty="0">
                <a:solidFill>
                  <a:prstClr val="black"/>
                </a:solidFill>
              </a:rPr>
              <a:t>http://www.calbee.co.jp/company/suii.php</a:t>
            </a:r>
            <a:endParaRPr lang="ja-JP" altLang="en-US" dirty="0">
              <a:solidFill>
                <a:prstClr val="black"/>
              </a:solidFill>
            </a:endParaRPr>
          </a:p>
        </p:txBody>
      </p:sp>
      <p:pic>
        <p:nvPicPr>
          <p:cNvPr id="4"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390273" y="1034596"/>
            <a:ext cx="8536221" cy="498669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右矢印 5"/>
          <p:cNvSpPr/>
          <p:nvPr/>
        </p:nvSpPr>
        <p:spPr>
          <a:xfrm rot="20902834">
            <a:off x="1657945" y="1630265"/>
            <a:ext cx="5865166" cy="849930"/>
          </a:xfrm>
          <a:prstGeom prst="rightArrow">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正方形/長方形 7"/>
          <p:cNvSpPr/>
          <p:nvPr/>
        </p:nvSpPr>
        <p:spPr>
          <a:xfrm>
            <a:off x="0" y="820439"/>
            <a:ext cx="9144000" cy="214157"/>
          </a:xfrm>
          <a:prstGeom prst="rect">
            <a:avLst/>
          </a:prstGeom>
          <a:gradFill flip="none" rotWithShape="1">
            <a:gsLst>
              <a:gs pos="0">
                <a:schemeClr val="bg1"/>
              </a:gs>
              <a:gs pos="100000">
                <a:schemeClr val="accent6"/>
              </a:gs>
              <a:gs pos="100000">
                <a:schemeClr val="accent6">
                  <a:lumMod val="60000"/>
                  <a:lumOff val="40000"/>
                </a:schemeClr>
              </a:gs>
            </a:gsLst>
            <a:lin ang="10800000" scaled="1"/>
            <a:tileRect/>
          </a:gradFill>
          <a:ln w="25400" cap="flat" cmpd="sng" algn="ctr">
            <a:noFill/>
            <a:prstDash val="solid"/>
          </a:ln>
          <a:effectLst>
            <a:reflection endPos="0" dist="50800" dir="5400000" sy="-100000" algn="bl" rotWithShape="0"/>
            <a:softEdge rad="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smtClean="0">
              <a:ln>
                <a:noFill/>
              </a:ln>
              <a:solidFill>
                <a:prstClr val="white"/>
              </a:solidFill>
              <a:effectLst/>
              <a:uLnTx/>
              <a:uFillTx/>
              <a:latin typeface="Segoe UI"/>
              <a:ea typeface="メイリオ"/>
              <a:cs typeface="+mn-cs"/>
            </a:endParaRPr>
          </a:p>
        </p:txBody>
      </p:sp>
      <p:sp>
        <p:nvSpPr>
          <p:cNvPr id="9" name="角丸四角形 8"/>
          <p:cNvSpPr/>
          <p:nvPr/>
        </p:nvSpPr>
        <p:spPr>
          <a:xfrm>
            <a:off x="467544" y="3501008"/>
            <a:ext cx="8064896" cy="1872208"/>
          </a:xfrm>
          <a:prstGeom prst="roundRect">
            <a:avLst/>
          </a:prstGeom>
          <a:ln/>
        </p:spPr>
        <p:style>
          <a:lnRef idx="2">
            <a:schemeClr val="accent6"/>
          </a:lnRef>
          <a:fillRef idx="1">
            <a:schemeClr val="lt1"/>
          </a:fillRef>
          <a:effectRef idx="0">
            <a:schemeClr val="accent6"/>
          </a:effectRef>
          <a:fontRef idx="minor">
            <a:schemeClr val="dk1"/>
          </a:fontRef>
        </p:style>
        <p:txBody>
          <a:bodyPr rtlCol="0" anchor="ctr"/>
          <a:lstStyle/>
          <a:p>
            <a:pPr algn="ctr"/>
            <a:r>
              <a:rPr kumimoji="1" lang="ja-JP" altLang="en-US" sz="4000" dirty="0" smtClean="0">
                <a:solidFill>
                  <a:schemeClr val="tx1"/>
                </a:solidFill>
              </a:rPr>
              <a:t>業績向上の背景には</a:t>
            </a:r>
            <a:endParaRPr kumimoji="1" lang="en-US" altLang="ja-JP" sz="4000" dirty="0" smtClean="0">
              <a:solidFill>
                <a:schemeClr val="tx1"/>
              </a:solidFill>
            </a:endParaRPr>
          </a:p>
          <a:p>
            <a:pPr algn="ctr"/>
            <a:r>
              <a:rPr lang="ja-JP" altLang="en-US" sz="4000" dirty="0">
                <a:solidFill>
                  <a:schemeClr val="tx1"/>
                </a:solidFill>
              </a:rPr>
              <a:t>松本氏に</a:t>
            </a:r>
            <a:r>
              <a:rPr lang="ja-JP" altLang="en-US" sz="4000" dirty="0" smtClean="0">
                <a:solidFill>
                  <a:schemeClr val="tx1"/>
                </a:solidFill>
              </a:rPr>
              <a:t>よる</a:t>
            </a:r>
            <a:r>
              <a:rPr lang="ja-JP" altLang="en-US" sz="4000" b="1" dirty="0" smtClean="0">
                <a:solidFill>
                  <a:srgbClr val="FF0000"/>
                </a:solidFill>
              </a:rPr>
              <a:t>分権経営</a:t>
            </a:r>
            <a:r>
              <a:rPr lang="ja-JP" altLang="en-US" sz="4000" dirty="0" smtClean="0">
                <a:solidFill>
                  <a:schemeClr val="tx1"/>
                </a:solidFill>
              </a:rPr>
              <a:t>がある</a:t>
            </a:r>
            <a:endParaRPr kumimoji="1" lang="ja-JP" altLang="en-US" sz="4000" dirty="0">
              <a:solidFill>
                <a:schemeClr val="tx1"/>
              </a:solidFill>
            </a:endParaRPr>
          </a:p>
        </p:txBody>
      </p:sp>
      <p:sp>
        <p:nvSpPr>
          <p:cNvPr id="10" name="スライド番号プレースホルダー 9"/>
          <p:cNvSpPr>
            <a:spLocks noGrp="1"/>
          </p:cNvSpPr>
          <p:nvPr>
            <p:ph type="sldNum" sz="quarter" idx="12"/>
          </p:nvPr>
        </p:nvSpPr>
        <p:spPr/>
        <p:txBody>
          <a:bodyPr/>
          <a:lstStyle/>
          <a:p>
            <a:fld id="{94F64DAE-D17D-4E63-AFE4-EA831EA0395D}" type="slidenum">
              <a:rPr kumimoji="1" lang="ja-JP" altLang="en-US" smtClean="0"/>
              <a:t>7</a:t>
            </a:fld>
            <a:endParaRPr kumimoji="1" lang="ja-JP" altLang="en-US" dirty="0"/>
          </a:p>
        </p:txBody>
      </p:sp>
    </p:spTree>
    <p:extLst>
      <p:ext uri="{BB962C8B-B14F-4D97-AF65-F5344CB8AC3E}">
        <p14:creationId xmlns:p14="http://schemas.microsoft.com/office/powerpoint/2010/main" val="15567988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grpId="0"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fade">
                                      <p:cBhvr>
                                        <p:cTn id="12" dur="1000"/>
                                        <p:tgtEl>
                                          <p:spTgt spid="9"/>
                                        </p:tgtEl>
                                      </p:cBhvr>
                                    </p:animEffect>
                                    <p:anim calcmode="lin" valueType="num">
                                      <p:cBhvr>
                                        <p:cTn id="13" dur="1000" fill="hold"/>
                                        <p:tgtEl>
                                          <p:spTgt spid="9"/>
                                        </p:tgtEl>
                                        <p:attrNameLst>
                                          <p:attrName>ppt_x</p:attrName>
                                        </p:attrNameLst>
                                      </p:cBhvr>
                                      <p:tavLst>
                                        <p:tav tm="0">
                                          <p:val>
                                            <p:strVal val="#ppt_x"/>
                                          </p:val>
                                        </p:tav>
                                        <p:tav tm="100000">
                                          <p:val>
                                            <p:strVal val="#ppt_x"/>
                                          </p:val>
                                        </p:tav>
                                      </p:tavLst>
                                    </p:anim>
                                    <p:anim calcmode="lin" valueType="num">
                                      <p:cBhvr>
                                        <p:cTn id="14" dur="100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9"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本日の流れ</a:t>
            </a:r>
            <a:endParaRPr kumimoji="1" lang="ja-JP" altLang="en-US" dirty="0"/>
          </a:p>
        </p:txBody>
      </p:sp>
      <p:sp>
        <p:nvSpPr>
          <p:cNvPr id="4" name="角丸四角形 3"/>
          <p:cNvSpPr/>
          <p:nvPr/>
        </p:nvSpPr>
        <p:spPr>
          <a:xfrm>
            <a:off x="899592" y="1556792"/>
            <a:ext cx="7704856" cy="1058416"/>
          </a:xfrm>
          <a:prstGeom prst="round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4000" dirty="0" smtClean="0">
                <a:solidFill>
                  <a:sysClr val="windowText" lastClr="000000"/>
                </a:solidFill>
              </a:rPr>
              <a:t>１．カルビーについて</a:t>
            </a:r>
            <a:endParaRPr lang="ja-JP" altLang="en-US" sz="4000" dirty="0">
              <a:solidFill>
                <a:sysClr val="windowText" lastClr="000000"/>
              </a:solidFill>
            </a:endParaRPr>
          </a:p>
        </p:txBody>
      </p:sp>
      <p:sp>
        <p:nvSpPr>
          <p:cNvPr id="5" name="角丸四角形 4"/>
          <p:cNvSpPr/>
          <p:nvPr/>
        </p:nvSpPr>
        <p:spPr>
          <a:xfrm>
            <a:off x="899592" y="2780928"/>
            <a:ext cx="7704856" cy="1058416"/>
          </a:xfrm>
          <a:prstGeom prst="round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4000" dirty="0">
                <a:solidFill>
                  <a:sysClr val="windowText" lastClr="000000"/>
                </a:solidFill>
              </a:rPr>
              <a:t>２</a:t>
            </a:r>
            <a:r>
              <a:rPr lang="ja-JP" altLang="en-US" sz="4000" dirty="0" smtClean="0">
                <a:solidFill>
                  <a:sysClr val="windowText" lastClr="000000"/>
                </a:solidFill>
              </a:rPr>
              <a:t>．カルビーの分権経営</a:t>
            </a:r>
            <a:endParaRPr lang="ja-JP" altLang="en-US" sz="4000" dirty="0">
              <a:solidFill>
                <a:sysClr val="windowText" lastClr="000000"/>
              </a:solidFill>
            </a:endParaRPr>
          </a:p>
        </p:txBody>
      </p:sp>
      <p:sp>
        <p:nvSpPr>
          <p:cNvPr id="6" name="角丸四角形 5"/>
          <p:cNvSpPr/>
          <p:nvPr/>
        </p:nvSpPr>
        <p:spPr>
          <a:xfrm>
            <a:off x="899592" y="4005064"/>
            <a:ext cx="7704856" cy="1058416"/>
          </a:xfrm>
          <a:prstGeom prst="round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4000" dirty="0" smtClean="0">
                <a:solidFill>
                  <a:sysClr val="windowText" lastClr="000000"/>
                </a:solidFill>
              </a:rPr>
              <a:t>３．クイズ</a:t>
            </a:r>
            <a:endParaRPr lang="ja-JP" altLang="en-US" sz="4000" dirty="0">
              <a:solidFill>
                <a:sysClr val="windowText" lastClr="000000"/>
              </a:solidFill>
            </a:endParaRPr>
          </a:p>
        </p:txBody>
      </p:sp>
      <p:sp>
        <p:nvSpPr>
          <p:cNvPr id="8" name="角丸四角形 7"/>
          <p:cNvSpPr/>
          <p:nvPr/>
        </p:nvSpPr>
        <p:spPr>
          <a:xfrm>
            <a:off x="899592" y="5373216"/>
            <a:ext cx="7704856" cy="1058416"/>
          </a:xfrm>
          <a:prstGeom prst="round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4000" dirty="0">
                <a:solidFill>
                  <a:sysClr val="windowText" lastClr="000000"/>
                </a:solidFill>
              </a:rPr>
              <a:t>４</a:t>
            </a:r>
            <a:r>
              <a:rPr lang="ja-JP" altLang="en-US" sz="4000" dirty="0" smtClean="0">
                <a:solidFill>
                  <a:sysClr val="windowText" lastClr="000000"/>
                </a:solidFill>
              </a:rPr>
              <a:t>．まとめ</a:t>
            </a:r>
            <a:endParaRPr lang="ja-JP" altLang="en-US" sz="4000" dirty="0">
              <a:solidFill>
                <a:sysClr val="windowText" lastClr="000000"/>
              </a:solidFill>
            </a:endParaRPr>
          </a:p>
        </p:txBody>
      </p:sp>
      <p:pic>
        <p:nvPicPr>
          <p:cNvPr id="14338" name="Picture 2" descr="C:\Users\nawozo\AppData\Local\Microsoft\Windows\Temporary Internet Files\Content.IE5\3I8UILHO\MM900303500[1].gif"/>
          <p:cNvPicPr>
            <a:picLocks noChangeAspect="1" noChangeArrowheads="1" noCrop="1"/>
          </p:cNvPicPr>
          <p:nvPr/>
        </p:nvPicPr>
        <p:blipFill>
          <a:blip r:embed="rId2">
            <a:extLst>
              <a:ext uri="{28A0092B-C50C-407E-A947-70E740481C1C}">
                <a14:useLocalDpi xmlns:a14="http://schemas.microsoft.com/office/drawing/2010/main" val="0"/>
              </a:ext>
            </a:extLst>
          </a:blip>
          <a:srcRect/>
          <a:stretch>
            <a:fillRect/>
          </a:stretch>
        </p:blipFill>
        <p:spPr bwMode="auto">
          <a:xfrm>
            <a:off x="2123727" y="404664"/>
            <a:ext cx="962025" cy="733425"/>
          </a:xfrm>
          <a:prstGeom prst="rect">
            <a:avLst/>
          </a:prstGeom>
          <a:noFill/>
          <a:extLst>
            <a:ext uri="{909E8E84-426E-40DD-AFC4-6F175D3DCCD1}">
              <a14:hiddenFill xmlns:a14="http://schemas.microsoft.com/office/drawing/2010/main">
                <a:solidFill>
                  <a:srgbClr val="FFFFFF"/>
                </a:solidFill>
              </a14:hiddenFill>
            </a:ext>
          </a:extLst>
        </p:spPr>
      </p:pic>
      <p:pic>
        <p:nvPicPr>
          <p:cNvPr id="14339" name="Picture 3" descr="C:\Users\nawozo\AppData\Local\Microsoft\Windows\Temporary Internet Files\Content.IE5\3I8UILHO\MM900303500[1].gif"/>
          <p:cNvPicPr>
            <a:picLocks noChangeAspect="1" noChangeArrowheads="1" noCrop="1"/>
          </p:cNvPicPr>
          <p:nvPr/>
        </p:nvPicPr>
        <p:blipFill>
          <a:blip r:embed="rId2">
            <a:extLst>
              <a:ext uri="{28A0092B-C50C-407E-A947-70E740481C1C}">
                <a14:useLocalDpi xmlns:a14="http://schemas.microsoft.com/office/drawing/2010/main" val="0"/>
              </a:ext>
            </a:extLst>
          </a:blip>
          <a:srcRect/>
          <a:stretch>
            <a:fillRect/>
          </a:stretch>
        </p:blipFill>
        <p:spPr bwMode="auto">
          <a:xfrm>
            <a:off x="5940152" y="404664"/>
            <a:ext cx="962025" cy="733425"/>
          </a:xfrm>
          <a:prstGeom prst="rect">
            <a:avLst/>
          </a:prstGeom>
          <a:noFill/>
          <a:extLst>
            <a:ext uri="{909E8E84-426E-40DD-AFC4-6F175D3DCCD1}">
              <a14:hiddenFill xmlns:a14="http://schemas.microsoft.com/office/drawing/2010/main">
                <a:solidFill>
                  <a:srgbClr val="FFFFFF"/>
                </a:solidFill>
              </a14:hiddenFill>
            </a:ext>
          </a:extLst>
        </p:spPr>
      </p:pic>
      <p:sp>
        <p:nvSpPr>
          <p:cNvPr id="3" name="スライド番号プレースホルダー 2"/>
          <p:cNvSpPr>
            <a:spLocks noGrp="1"/>
          </p:cNvSpPr>
          <p:nvPr>
            <p:ph type="sldNum" sz="quarter" idx="12"/>
          </p:nvPr>
        </p:nvSpPr>
        <p:spPr/>
        <p:txBody>
          <a:bodyPr/>
          <a:lstStyle/>
          <a:p>
            <a:fld id="{94F64DAE-D17D-4E63-AFE4-EA831EA0395D}" type="slidenum">
              <a:rPr kumimoji="1" lang="ja-JP" altLang="en-US" smtClean="0"/>
              <a:t>8</a:t>
            </a:fld>
            <a:endParaRPr kumimoji="1" lang="ja-JP" altLang="en-US"/>
          </a:p>
        </p:txBody>
      </p:sp>
    </p:spTree>
    <p:extLst>
      <p:ext uri="{BB962C8B-B14F-4D97-AF65-F5344CB8AC3E}">
        <p14:creationId xmlns:p14="http://schemas.microsoft.com/office/powerpoint/2010/main" val="70790771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本日の流れ</a:t>
            </a:r>
            <a:endParaRPr kumimoji="1" lang="ja-JP" altLang="en-US" dirty="0"/>
          </a:p>
        </p:txBody>
      </p:sp>
      <p:sp>
        <p:nvSpPr>
          <p:cNvPr id="4" name="角丸四角形 3"/>
          <p:cNvSpPr/>
          <p:nvPr/>
        </p:nvSpPr>
        <p:spPr>
          <a:xfrm>
            <a:off x="899592" y="1556792"/>
            <a:ext cx="7704856" cy="1058416"/>
          </a:xfrm>
          <a:prstGeom prst="round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4000" dirty="0" smtClean="0">
                <a:solidFill>
                  <a:sysClr val="windowText" lastClr="000000"/>
                </a:solidFill>
              </a:rPr>
              <a:t>１．カルビーについて</a:t>
            </a:r>
            <a:endParaRPr lang="ja-JP" altLang="en-US" sz="4000" dirty="0">
              <a:solidFill>
                <a:sysClr val="windowText" lastClr="000000"/>
              </a:solidFill>
            </a:endParaRPr>
          </a:p>
        </p:txBody>
      </p:sp>
      <p:sp>
        <p:nvSpPr>
          <p:cNvPr id="5" name="角丸四角形 4"/>
          <p:cNvSpPr/>
          <p:nvPr/>
        </p:nvSpPr>
        <p:spPr>
          <a:xfrm>
            <a:off x="899592" y="2780928"/>
            <a:ext cx="7704856" cy="1058416"/>
          </a:xfrm>
          <a:prstGeom prst="roundRect">
            <a:avLst/>
          </a:prstGeom>
          <a:ln/>
        </p:spPr>
        <p:style>
          <a:lnRef idx="2">
            <a:schemeClr val="accent6"/>
          </a:lnRef>
          <a:fillRef idx="1">
            <a:schemeClr val="lt1"/>
          </a:fillRef>
          <a:effectRef idx="0">
            <a:schemeClr val="accent6"/>
          </a:effectRef>
          <a:fontRef idx="minor">
            <a:schemeClr val="dk1"/>
          </a:fontRef>
        </p:style>
        <p:txBody>
          <a:bodyPr rtlCol="0" anchor="ctr"/>
          <a:lstStyle/>
          <a:p>
            <a:r>
              <a:rPr lang="ja-JP" altLang="en-US" sz="4000" dirty="0">
                <a:solidFill>
                  <a:sysClr val="windowText" lastClr="000000"/>
                </a:solidFill>
              </a:rPr>
              <a:t>２</a:t>
            </a:r>
            <a:r>
              <a:rPr lang="ja-JP" altLang="en-US" sz="4000" dirty="0" smtClean="0">
                <a:solidFill>
                  <a:sysClr val="windowText" lastClr="000000"/>
                </a:solidFill>
              </a:rPr>
              <a:t>．カルビーの分権経営</a:t>
            </a:r>
            <a:endParaRPr lang="ja-JP" altLang="en-US" sz="4000" dirty="0">
              <a:solidFill>
                <a:sysClr val="windowText" lastClr="000000"/>
              </a:solidFill>
            </a:endParaRPr>
          </a:p>
        </p:txBody>
      </p:sp>
      <p:sp>
        <p:nvSpPr>
          <p:cNvPr id="6" name="角丸四角形 5"/>
          <p:cNvSpPr/>
          <p:nvPr/>
        </p:nvSpPr>
        <p:spPr>
          <a:xfrm>
            <a:off x="899592" y="4005064"/>
            <a:ext cx="7704856" cy="1058416"/>
          </a:xfrm>
          <a:prstGeom prst="round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4000" dirty="0" smtClean="0">
                <a:solidFill>
                  <a:sysClr val="windowText" lastClr="000000"/>
                </a:solidFill>
              </a:rPr>
              <a:t>３．クイズ</a:t>
            </a:r>
            <a:endParaRPr lang="ja-JP" altLang="en-US" sz="4000" dirty="0">
              <a:solidFill>
                <a:sysClr val="windowText" lastClr="000000"/>
              </a:solidFill>
            </a:endParaRPr>
          </a:p>
        </p:txBody>
      </p:sp>
      <p:sp>
        <p:nvSpPr>
          <p:cNvPr id="8" name="角丸四角形 7"/>
          <p:cNvSpPr/>
          <p:nvPr/>
        </p:nvSpPr>
        <p:spPr>
          <a:xfrm>
            <a:off x="899592" y="5373216"/>
            <a:ext cx="7704856" cy="1058416"/>
          </a:xfrm>
          <a:prstGeom prst="round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4000" dirty="0">
                <a:solidFill>
                  <a:sysClr val="windowText" lastClr="000000"/>
                </a:solidFill>
              </a:rPr>
              <a:t>４</a:t>
            </a:r>
            <a:r>
              <a:rPr lang="ja-JP" altLang="en-US" sz="4000" dirty="0" smtClean="0">
                <a:solidFill>
                  <a:sysClr val="windowText" lastClr="000000"/>
                </a:solidFill>
              </a:rPr>
              <a:t>．まとめ</a:t>
            </a:r>
            <a:endParaRPr lang="ja-JP" altLang="en-US" sz="4000" dirty="0">
              <a:solidFill>
                <a:sysClr val="windowText" lastClr="000000"/>
              </a:solidFill>
            </a:endParaRPr>
          </a:p>
        </p:txBody>
      </p:sp>
      <p:pic>
        <p:nvPicPr>
          <p:cNvPr id="14338" name="Picture 2" descr="C:\Users\nawozo\AppData\Local\Microsoft\Windows\Temporary Internet Files\Content.IE5\3I8UILHO\MM900303500[1].gif"/>
          <p:cNvPicPr>
            <a:picLocks noChangeAspect="1" noChangeArrowheads="1" noCrop="1"/>
          </p:cNvPicPr>
          <p:nvPr/>
        </p:nvPicPr>
        <p:blipFill>
          <a:blip r:embed="rId2">
            <a:extLst>
              <a:ext uri="{28A0092B-C50C-407E-A947-70E740481C1C}">
                <a14:useLocalDpi xmlns:a14="http://schemas.microsoft.com/office/drawing/2010/main" val="0"/>
              </a:ext>
            </a:extLst>
          </a:blip>
          <a:srcRect/>
          <a:stretch>
            <a:fillRect/>
          </a:stretch>
        </p:blipFill>
        <p:spPr bwMode="auto">
          <a:xfrm>
            <a:off x="2123727" y="404664"/>
            <a:ext cx="962025" cy="733425"/>
          </a:xfrm>
          <a:prstGeom prst="rect">
            <a:avLst/>
          </a:prstGeom>
          <a:noFill/>
          <a:extLst>
            <a:ext uri="{909E8E84-426E-40DD-AFC4-6F175D3DCCD1}">
              <a14:hiddenFill xmlns:a14="http://schemas.microsoft.com/office/drawing/2010/main">
                <a:solidFill>
                  <a:srgbClr val="FFFFFF"/>
                </a:solidFill>
              </a14:hiddenFill>
            </a:ext>
          </a:extLst>
        </p:spPr>
      </p:pic>
      <p:pic>
        <p:nvPicPr>
          <p:cNvPr id="14339" name="Picture 3" descr="C:\Users\nawozo\AppData\Local\Microsoft\Windows\Temporary Internet Files\Content.IE5\3I8UILHO\MM900303500[1].gif"/>
          <p:cNvPicPr>
            <a:picLocks noChangeAspect="1" noChangeArrowheads="1" noCrop="1"/>
          </p:cNvPicPr>
          <p:nvPr/>
        </p:nvPicPr>
        <p:blipFill>
          <a:blip r:embed="rId2">
            <a:extLst>
              <a:ext uri="{28A0092B-C50C-407E-A947-70E740481C1C}">
                <a14:useLocalDpi xmlns:a14="http://schemas.microsoft.com/office/drawing/2010/main" val="0"/>
              </a:ext>
            </a:extLst>
          </a:blip>
          <a:srcRect/>
          <a:stretch>
            <a:fillRect/>
          </a:stretch>
        </p:blipFill>
        <p:spPr bwMode="auto">
          <a:xfrm>
            <a:off x="5940152" y="404664"/>
            <a:ext cx="962025" cy="733425"/>
          </a:xfrm>
          <a:prstGeom prst="rect">
            <a:avLst/>
          </a:prstGeom>
          <a:noFill/>
          <a:extLst>
            <a:ext uri="{909E8E84-426E-40DD-AFC4-6F175D3DCCD1}">
              <a14:hiddenFill xmlns:a14="http://schemas.microsoft.com/office/drawing/2010/main">
                <a:solidFill>
                  <a:srgbClr val="FFFFFF"/>
                </a:solidFill>
              </a14:hiddenFill>
            </a:ext>
          </a:extLst>
        </p:spPr>
      </p:pic>
      <p:sp>
        <p:nvSpPr>
          <p:cNvPr id="3" name="スライド番号プレースホルダー 2"/>
          <p:cNvSpPr>
            <a:spLocks noGrp="1"/>
          </p:cNvSpPr>
          <p:nvPr>
            <p:ph type="sldNum" sz="quarter" idx="12"/>
          </p:nvPr>
        </p:nvSpPr>
        <p:spPr/>
        <p:txBody>
          <a:bodyPr/>
          <a:lstStyle/>
          <a:p>
            <a:fld id="{94F64DAE-D17D-4E63-AFE4-EA831EA0395D}" type="slidenum">
              <a:rPr kumimoji="1" lang="ja-JP" altLang="en-US" smtClean="0"/>
              <a:t>9</a:t>
            </a:fld>
            <a:endParaRPr kumimoji="1" lang="ja-JP" altLang="en-US"/>
          </a:p>
        </p:txBody>
      </p:sp>
    </p:spTree>
    <p:extLst>
      <p:ext uri="{BB962C8B-B14F-4D97-AF65-F5344CB8AC3E}">
        <p14:creationId xmlns:p14="http://schemas.microsoft.com/office/powerpoint/2010/main" val="7079077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見やすさ">
      <a:majorFont>
        <a:latin typeface="Segoe UI"/>
        <a:ea typeface="メイリオ"/>
        <a:cs typeface=""/>
      </a:majorFont>
      <a:minorFont>
        <a:latin typeface="Segoe UI"/>
        <a:ea typeface="メイリオ"/>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1120</TotalTime>
  <Words>1113</Words>
  <Application>Microsoft Office PowerPoint</Application>
  <PresentationFormat>画面に合わせる (4:3)</PresentationFormat>
  <Paragraphs>284</Paragraphs>
  <Slides>32</Slides>
  <Notes>5</Notes>
  <HiddenSlides>0</HiddenSlides>
  <MMClips>0</MMClips>
  <ScaleCrop>false</ScaleCrop>
  <HeadingPairs>
    <vt:vector size="4" baseType="variant">
      <vt:variant>
        <vt:lpstr>テーマ</vt:lpstr>
      </vt:variant>
      <vt:variant>
        <vt:i4>1</vt:i4>
      </vt:variant>
      <vt:variant>
        <vt:lpstr>スライド タイトル</vt:lpstr>
      </vt:variant>
      <vt:variant>
        <vt:i4>32</vt:i4>
      </vt:variant>
    </vt:vector>
  </HeadingPairs>
  <TitlesOfParts>
    <vt:vector size="33" baseType="lpstr">
      <vt:lpstr>Office ​​テーマ</vt:lpstr>
      <vt:lpstr>13章  組織の「分権化」 ケース紹介</vt:lpstr>
      <vt:lpstr>本日の流れ</vt:lpstr>
      <vt:lpstr>本日の流れ</vt:lpstr>
      <vt:lpstr>１－１会社概要</vt:lpstr>
      <vt:lpstr>１－２松本氏の経歴</vt:lpstr>
      <vt:lpstr>１－３連結売上高推移</vt:lpstr>
      <vt:lpstr>１－４連結経常利益推移</vt:lpstr>
      <vt:lpstr>本日の流れ</vt:lpstr>
      <vt:lpstr>本日の流れ</vt:lpstr>
      <vt:lpstr>２－１Johnson &amp; Johnsonの分権経営</vt:lpstr>
      <vt:lpstr>２－２分権経営の取り組み①</vt:lpstr>
      <vt:lpstr>２－３分権経営の取り組み②</vt:lpstr>
      <vt:lpstr>２－４分権経営の成果①</vt:lpstr>
      <vt:lpstr>２－５分権経営の成果②</vt:lpstr>
      <vt:lpstr>本日の流れ</vt:lpstr>
      <vt:lpstr>本日の流れ</vt:lpstr>
      <vt:lpstr>３－１クイズ</vt:lpstr>
      <vt:lpstr>３－２解説</vt:lpstr>
      <vt:lpstr>３－２解説</vt:lpstr>
      <vt:lpstr>３－２解説</vt:lpstr>
      <vt:lpstr>本日の流れ</vt:lpstr>
      <vt:lpstr>本日の流れ</vt:lpstr>
      <vt:lpstr>１３章の要約</vt:lpstr>
      <vt:lpstr>松本晃氏のケースをあてはめると</vt:lpstr>
      <vt:lpstr>松本晃氏のケースをあてはめると</vt:lpstr>
      <vt:lpstr>松本晃氏のケースをあてはめると</vt:lpstr>
      <vt:lpstr>松本晃氏のケースをあてはめると</vt:lpstr>
      <vt:lpstr>ご清聴ありがとうございました！</vt:lpstr>
      <vt:lpstr>一般的な事業部制組織の問題点</vt:lpstr>
      <vt:lpstr>分権化前のカルビー（マトリクス組織）</vt:lpstr>
      <vt:lpstr>Johnson &amp; Johnson「我が信条」</vt:lpstr>
      <vt:lpstr>カルビーの業務の3原則</vt:lpstr>
    </vt:vector>
  </TitlesOfParts>
  <Company>Toshiba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13章 輪読課題</dc:title>
  <dc:creator>Naoki Yamamoto</dc:creator>
  <cp:lastModifiedBy>Naoki Yamamoto</cp:lastModifiedBy>
  <cp:revision>65</cp:revision>
  <dcterms:created xsi:type="dcterms:W3CDTF">2014-11-17T05:20:37Z</dcterms:created>
  <dcterms:modified xsi:type="dcterms:W3CDTF">2014-12-04T05:36:34Z</dcterms:modified>
</cp:coreProperties>
</file>