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80" r:id="rId1"/>
  </p:sldMasterIdLst>
  <p:sldIdLst>
    <p:sldId id="256" r:id="rId2"/>
    <p:sldId id="257" r:id="rId3"/>
    <p:sldId id="258" r:id="rId4"/>
    <p:sldId id="259" r:id="rId5"/>
    <p:sldId id="260" r:id="rId6"/>
    <p:sldId id="261" r:id="rId7"/>
    <p:sldId id="263" r:id="rId8"/>
    <p:sldId id="265" r:id="rId9"/>
    <p:sldId id="266" r:id="rId10"/>
    <p:sldId id="268" r:id="rId11"/>
    <p:sldId id="269" r:id="rId12"/>
    <p:sldId id="274" r:id="rId13"/>
    <p:sldId id="276" r:id="rId14"/>
    <p:sldId id="277" r:id="rId15"/>
    <p:sldId id="270" r:id="rId16"/>
    <p:sldId id="273" r:id="rId17"/>
    <p:sldId id="272" r:id="rId18"/>
    <p:sldId id="271"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8F45"/>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73" d="100"/>
          <a:sy n="73" d="100"/>
        </p:scale>
        <p:origin x="-61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C26810-6DB0-40EE-A32D-86524122C23E}"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kumimoji="1" lang="ja-JP" altLang="en-US"/>
        </a:p>
      </dgm:t>
    </dgm:pt>
    <dgm:pt modelId="{F98E4803-A187-4546-9ED5-8806C131D880}">
      <dgm:prSet phldrT="[テキスト]"/>
      <dgm:spPr/>
      <dgm:t>
        <a:bodyPr/>
        <a:lstStyle/>
        <a:p>
          <a:endParaRPr kumimoji="1" lang="ja-JP" altLang="en-US" dirty="0"/>
        </a:p>
      </dgm:t>
    </dgm:pt>
    <dgm:pt modelId="{92E14A2D-694E-44F5-9C98-A013BF816495}" type="parTrans" cxnId="{97CE7B42-07D3-4E59-B04C-767F618B3D91}">
      <dgm:prSet/>
      <dgm:spPr/>
      <dgm:t>
        <a:bodyPr/>
        <a:lstStyle/>
        <a:p>
          <a:endParaRPr kumimoji="1" lang="ja-JP" altLang="en-US"/>
        </a:p>
      </dgm:t>
    </dgm:pt>
    <dgm:pt modelId="{06F06F77-AA24-491E-B802-3D0E01101986}" type="sibTrans" cxnId="{97CE7B42-07D3-4E59-B04C-767F618B3D91}">
      <dgm:prSet/>
      <dgm:spPr/>
      <dgm:t>
        <a:bodyPr/>
        <a:lstStyle/>
        <a:p>
          <a:endParaRPr kumimoji="1" lang="ja-JP" altLang="en-US"/>
        </a:p>
      </dgm:t>
    </dgm:pt>
    <dgm:pt modelId="{5FEC9D2B-6798-45A4-9C7B-3C1EEF1A8931}">
      <dgm:prSet phldrT="[テキスト]"/>
      <dgm:spPr/>
      <dgm:t>
        <a:bodyPr/>
        <a:lstStyle/>
        <a:p>
          <a:endParaRPr kumimoji="1" lang="ja-JP" altLang="en-US" dirty="0"/>
        </a:p>
      </dgm:t>
    </dgm:pt>
    <dgm:pt modelId="{6170073D-FC2E-495B-86D8-DE96430BCD18}" type="parTrans" cxnId="{6CF38221-D92F-498B-A0AD-053C4A02B11E}">
      <dgm:prSet/>
      <dgm:spPr/>
      <dgm:t>
        <a:bodyPr/>
        <a:lstStyle/>
        <a:p>
          <a:endParaRPr kumimoji="1" lang="ja-JP" altLang="en-US"/>
        </a:p>
      </dgm:t>
    </dgm:pt>
    <dgm:pt modelId="{008F330A-45B8-4930-A007-3D094B416FB3}" type="sibTrans" cxnId="{6CF38221-D92F-498B-A0AD-053C4A02B11E}">
      <dgm:prSet/>
      <dgm:spPr/>
      <dgm:t>
        <a:bodyPr/>
        <a:lstStyle/>
        <a:p>
          <a:endParaRPr kumimoji="1" lang="ja-JP" altLang="en-US"/>
        </a:p>
      </dgm:t>
    </dgm:pt>
    <dgm:pt modelId="{D679E16E-1A96-49E8-8A0B-CB74C19C61AC}">
      <dgm:prSet phldrT="[テキスト]"/>
      <dgm:spPr/>
      <dgm:t>
        <a:bodyPr/>
        <a:lstStyle/>
        <a:p>
          <a:endParaRPr kumimoji="1" lang="ja-JP" altLang="en-US" dirty="0"/>
        </a:p>
      </dgm:t>
    </dgm:pt>
    <dgm:pt modelId="{C3A33914-9F80-4E63-B0C7-769935DC2A42}" type="parTrans" cxnId="{82CF2C09-2F28-4CCD-A6CE-759FAB8F0AB8}">
      <dgm:prSet/>
      <dgm:spPr/>
      <dgm:t>
        <a:bodyPr/>
        <a:lstStyle/>
        <a:p>
          <a:endParaRPr kumimoji="1" lang="ja-JP" altLang="en-US"/>
        </a:p>
      </dgm:t>
    </dgm:pt>
    <dgm:pt modelId="{8F59703D-7C8B-4FD8-8D64-C7C3361321FB}" type="sibTrans" cxnId="{82CF2C09-2F28-4CCD-A6CE-759FAB8F0AB8}">
      <dgm:prSet/>
      <dgm:spPr/>
      <dgm:t>
        <a:bodyPr/>
        <a:lstStyle/>
        <a:p>
          <a:endParaRPr kumimoji="1" lang="ja-JP" altLang="en-US"/>
        </a:p>
      </dgm:t>
    </dgm:pt>
    <dgm:pt modelId="{718EDEA6-FDAD-4F07-80BB-B8CAB1F020EA}">
      <dgm:prSet/>
      <dgm:spPr/>
      <dgm:t>
        <a:bodyPr/>
        <a:lstStyle/>
        <a:p>
          <a:r>
            <a:rPr kumimoji="1" lang="ja-JP" altLang="en-US" dirty="0" smtClean="0"/>
            <a:t>導入・要約</a:t>
          </a:r>
          <a:endParaRPr kumimoji="1" lang="ja-JP" altLang="en-US" dirty="0"/>
        </a:p>
      </dgm:t>
    </dgm:pt>
    <dgm:pt modelId="{8BCBCCF5-A490-425E-8A1D-AC8E6D4B151F}" type="parTrans" cxnId="{9E9FF4A7-14EF-44C6-A055-F8CBDDDCCFE3}">
      <dgm:prSet/>
      <dgm:spPr/>
      <dgm:t>
        <a:bodyPr/>
        <a:lstStyle/>
        <a:p>
          <a:endParaRPr kumimoji="1" lang="ja-JP" altLang="en-US"/>
        </a:p>
      </dgm:t>
    </dgm:pt>
    <dgm:pt modelId="{BE10451E-CAB3-4305-A651-C020F64B1719}" type="sibTrans" cxnId="{9E9FF4A7-14EF-44C6-A055-F8CBDDDCCFE3}">
      <dgm:prSet/>
      <dgm:spPr/>
      <dgm:t>
        <a:bodyPr/>
        <a:lstStyle/>
        <a:p>
          <a:endParaRPr kumimoji="1" lang="ja-JP" altLang="en-US"/>
        </a:p>
      </dgm:t>
    </dgm:pt>
    <dgm:pt modelId="{3102D7F6-7960-49A7-951D-3453634B1E8E}">
      <dgm:prSet/>
      <dgm:spPr/>
      <dgm:t>
        <a:bodyPr/>
        <a:lstStyle/>
        <a:p>
          <a:r>
            <a:rPr kumimoji="1" lang="ja-JP" altLang="en-US" dirty="0" smtClean="0"/>
            <a:t>ケース紹介</a:t>
          </a:r>
          <a:endParaRPr kumimoji="1" lang="ja-JP" altLang="en-US" dirty="0"/>
        </a:p>
      </dgm:t>
    </dgm:pt>
    <dgm:pt modelId="{0F80BFD8-4526-4DDE-A574-5CBE1FCBE478}" type="parTrans" cxnId="{B8CB6333-030F-47F1-A48E-BA3ABC8AE1C9}">
      <dgm:prSet/>
      <dgm:spPr/>
      <dgm:t>
        <a:bodyPr/>
        <a:lstStyle/>
        <a:p>
          <a:endParaRPr kumimoji="1" lang="ja-JP" altLang="en-US"/>
        </a:p>
      </dgm:t>
    </dgm:pt>
    <dgm:pt modelId="{DDC3EE91-FAA5-4C21-B6E5-E53DA4A15A84}" type="sibTrans" cxnId="{B8CB6333-030F-47F1-A48E-BA3ABC8AE1C9}">
      <dgm:prSet/>
      <dgm:spPr/>
      <dgm:t>
        <a:bodyPr/>
        <a:lstStyle/>
        <a:p>
          <a:endParaRPr kumimoji="1" lang="ja-JP" altLang="en-US"/>
        </a:p>
      </dgm:t>
    </dgm:pt>
    <dgm:pt modelId="{13B0BBB4-7C4F-4859-B66C-B42359EFE4DB}">
      <dgm:prSet/>
      <dgm:spPr/>
      <dgm:t>
        <a:bodyPr/>
        <a:lstStyle/>
        <a:p>
          <a:r>
            <a:rPr kumimoji="1" lang="ja-JP" altLang="en-US" dirty="0" smtClean="0"/>
            <a:t>まとめ</a:t>
          </a:r>
          <a:endParaRPr kumimoji="1" lang="ja-JP" altLang="en-US" dirty="0"/>
        </a:p>
      </dgm:t>
    </dgm:pt>
    <dgm:pt modelId="{2AE0031F-D431-4444-BEBC-4F7EA3963CCB}" type="parTrans" cxnId="{C0D6178C-9CC2-4056-8596-BE9AF24F8A33}">
      <dgm:prSet/>
      <dgm:spPr/>
      <dgm:t>
        <a:bodyPr/>
        <a:lstStyle/>
        <a:p>
          <a:endParaRPr kumimoji="1" lang="ja-JP" altLang="en-US"/>
        </a:p>
      </dgm:t>
    </dgm:pt>
    <dgm:pt modelId="{369FF677-8272-426C-AA1D-04422DFF27F3}" type="sibTrans" cxnId="{C0D6178C-9CC2-4056-8596-BE9AF24F8A33}">
      <dgm:prSet/>
      <dgm:spPr/>
      <dgm:t>
        <a:bodyPr/>
        <a:lstStyle/>
        <a:p>
          <a:endParaRPr kumimoji="1" lang="ja-JP" altLang="en-US"/>
        </a:p>
      </dgm:t>
    </dgm:pt>
    <dgm:pt modelId="{BD44124E-0CB4-41AD-BC03-7BA6B11334D4}" type="pres">
      <dgm:prSet presAssocID="{39C26810-6DB0-40EE-A32D-86524122C23E}" presName="linearFlow" presStyleCnt="0">
        <dgm:presLayoutVars>
          <dgm:dir/>
          <dgm:animLvl val="lvl"/>
          <dgm:resizeHandles val="exact"/>
        </dgm:presLayoutVars>
      </dgm:prSet>
      <dgm:spPr/>
      <dgm:t>
        <a:bodyPr/>
        <a:lstStyle/>
        <a:p>
          <a:endParaRPr kumimoji="1" lang="ja-JP" altLang="en-US"/>
        </a:p>
      </dgm:t>
    </dgm:pt>
    <dgm:pt modelId="{C7478BE6-9582-4D37-B8B7-094D2AB6BFA4}" type="pres">
      <dgm:prSet presAssocID="{F98E4803-A187-4546-9ED5-8806C131D880}" presName="composite" presStyleCnt="0"/>
      <dgm:spPr/>
    </dgm:pt>
    <dgm:pt modelId="{A5C6B636-97F0-432D-9097-BC97B2DCF8A8}" type="pres">
      <dgm:prSet presAssocID="{F98E4803-A187-4546-9ED5-8806C131D880}" presName="parentText" presStyleLbl="alignNode1" presStyleIdx="0" presStyleCnt="3" custLinFactNeighborX="1324" custLinFactNeighborY="927">
        <dgm:presLayoutVars>
          <dgm:chMax val="1"/>
          <dgm:bulletEnabled val="1"/>
        </dgm:presLayoutVars>
      </dgm:prSet>
      <dgm:spPr/>
      <dgm:t>
        <a:bodyPr/>
        <a:lstStyle/>
        <a:p>
          <a:endParaRPr kumimoji="1" lang="ja-JP" altLang="en-US"/>
        </a:p>
      </dgm:t>
    </dgm:pt>
    <dgm:pt modelId="{6A7BA774-2059-4C42-989F-034D8D5AE3EA}" type="pres">
      <dgm:prSet presAssocID="{F98E4803-A187-4546-9ED5-8806C131D880}" presName="descendantText" presStyleLbl="alignAcc1" presStyleIdx="0" presStyleCnt="3">
        <dgm:presLayoutVars>
          <dgm:bulletEnabled val="1"/>
        </dgm:presLayoutVars>
      </dgm:prSet>
      <dgm:spPr/>
      <dgm:t>
        <a:bodyPr/>
        <a:lstStyle/>
        <a:p>
          <a:endParaRPr kumimoji="1" lang="ja-JP" altLang="en-US"/>
        </a:p>
      </dgm:t>
    </dgm:pt>
    <dgm:pt modelId="{A41918C4-1DE1-4456-8558-5C52070DB29B}" type="pres">
      <dgm:prSet presAssocID="{06F06F77-AA24-491E-B802-3D0E01101986}" presName="sp" presStyleCnt="0"/>
      <dgm:spPr/>
    </dgm:pt>
    <dgm:pt modelId="{9D4D4D0B-32F7-43A7-B5E4-06DA8107C8A5}" type="pres">
      <dgm:prSet presAssocID="{5FEC9D2B-6798-45A4-9C7B-3C1EEF1A8931}" presName="composite" presStyleCnt="0"/>
      <dgm:spPr/>
    </dgm:pt>
    <dgm:pt modelId="{D4F3D76B-05E8-461F-AA75-B75221A9C944}" type="pres">
      <dgm:prSet presAssocID="{5FEC9D2B-6798-45A4-9C7B-3C1EEF1A8931}" presName="parentText" presStyleLbl="alignNode1" presStyleIdx="1" presStyleCnt="3">
        <dgm:presLayoutVars>
          <dgm:chMax val="1"/>
          <dgm:bulletEnabled val="1"/>
        </dgm:presLayoutVars>
      </dgm:prSet>
      <dgm:spPr/>
      <dgm:t>
        <a:bodyPr/>
        <a:lstStyle/>
        <a:p>
          <a:endParaRPr kumimoji="1" lang="ja-JP" altLang="en-US"/>
        </a:p>
      </dgm:t>
    </dgm:pt>
    <dgm:pt modelId="{BAB87918-864E-4302-813E-4ABAD7A2867F}" type="pres">
      <dgm:prSet presAssocID="{5FEC9D2B-6798-45A4-9C7B-3C1EEF1A8931}" presName="descendantText" presStyleLbl="alignAcc1" presStyleIdx="1" presStyleCnt="3">
        <dgm:presLayoutVars>
          <dgm:bulletEnabled val="1"/>
        </dgm:presLayoutVars>
      </dgm:prSet>
      <dgm:spPr/>
      <dgm:t>
        <a:bodyPr/>
        <a:lstStyle/>
        <a:p>
          <a:endParaRPr kumimoji="1" lang="ja-JP" altLang="en-US"/>
        </a:p>
      </dgm:t>
    </dgm:pt>
    <dgm:pt modelId="{D2764CE2-6CB1-4E70-BD74-C34565F28651}" type="pres">
      <dgm:prSet presAssocID="{008F330A-45B8-4930-A007-3D094B416FB3}" presName="sp" presStyleCnt="0"/>
      <dgm:spPr/>
    </dgm:pt>
    <dgm:pt modelId="{133B9274-A16D-4A4F-83B5-7AA812DB3C0D}" type="pres">
      <dgm:prSet presAssocID="{D679E16E-1A96-49E8-8A0B-CB74C19C61AC}" presName="composite" presStyleCnt="0"/>
      <dgm:spPr/>
    </dgm:pt>
    <dgm:pt modelId="{CA880BB8-F066-43E8-AF5F-BCBA38A8D9B5}" type="pres">
      <dgm:prSet presAssocID="{D679E16E-1A96-49E8-8A0B-CB74C19C61AC}" presName="parentText" presStyleLbl="alignNode1" presStyleIdx="2" presStyleCnt="3">
        <dgm:presLayoutVars>
          <dgm:chMax val="1"/>
          <dgm:bulletEnabled val="1"/>
        </dgm:presLayoutVars>
      </dgm:prSet>
      <dgm:spPr/>
      <dgm:t>
        <a:bodyPr/>
        <a:lstStyle/>
        <a:p>
          <a:endParaRPr kumimoji="1" lang="ja-JP" altLang="en-US"/>
        </a:p>
      </dgm:t>
    </dgm:pt>
    <dgm:pt modelId="{2C8FAAC2-54CF-42D6-84BB-4A36486EA97F}" type="pres">
      <dgm:prSet presAssocID="{D679E16E-1A96-49E8-8A0B-CB74C19C61AC}" presName="descendantText" presStyleLbl="alignAcc1" presStyleIdx="2" presStyleCnt="3" custLinFactNeighborX="387" custLinFactNeighborY="5539">
        <dgm:presLayoutVars>
          <dgm:bulletEnabled val="1"/>
        </dgm:presLayoutVars>
      </dgm:prSet>
      <dgm:spPr/>
      <dgm:t>
        <a:bodyPr/>
        <a:lstStyle/>
        <a:p>
          <a:endParaRPr kumimoji="1" lang="ja-JP" altLang="en-US"/>
        </a:p>
      </dgm:t>
    </dgm:pt>
  </dgm:ptLst>
  <dgm:cxnLst>
    <dgm:cxn modelId="{660C2448-1C66-4DE4-BEDB-2BFA3B45B96A}" type="presOf" srcId="{5FEC9D2B-6798-45A4-9C7B-3C1EEF1A8931}" destId="{D4F3D76B-05E8-461F-AA75-B75221A9C944}" srcOrd="0" destOrd="0" presId="urn:microsoft.com/office/officeart/2005/8/layout/chevron2"/>
    <dgm:cxn modelId="{4A8869DF-FFA4-4456-930E-DD0EC77DE3F5}" type="presOf" srcId="{F98E4803-A187-4546-9ED5-8806C131D880}" destId="{A5C6B636-97F0-432D-9097-BC97B2DCF8A8}" srcOrd="0" destOrd="0" presId="urn:microsoft.com/office/officeart/2005/8/layout/chevron2"/>
    <dgm:cxn modelId="{D4025E7A-D1BA-48E4-813E-4D8F8D6668B3}" type="presOf" srcId="{39C26810-6DB0-40EE-A32D-86524122C23E}" destId="{BD44124E-0CB4-41AD-BC03-7BA6B11334D4}" srcOrd="0" destOrd="0" presId="urn:microsoft.com/office/officeart/2005/8/layout/chevron2"/>
    <dgm:cxn modelId="{B8CB6333-030F-47F1-A48E-BA3ABC8AE1C9}" srcId="{5FEC9D2B-6798-45A4-9C7B-3C1EEF1A8931}" destId="{3102D7F6-7960-49A7-951D-3453634B1E8E}" srcOrd="0" destOrd="0" parTransId="{0F80BFD8-4526-4DDE-A574-5CBE1FCBE478}" sibTransId="{DDC3EE91-FAA5-4C21-B6E5-E53DA4A15A84}"/>
    <dgm:cxn modelId="{82CF2C09-2F28-4CCD-A6CE-759FAB8F0AB8}" srcId="{39C26810-6DB0-40EE-A32D-86524122C23E}" destId="{D679E16E-1A96-49E8-8A0B-CB74C19C61AC}" srcOrd="2" destOrd="0" parTransId="{C3A33914-9F80-4E63-B0C7-769935DC2A42}" sibTransId="{8F59703D-7C8B-4FD8-8D64-C7C3361321FB}"/>
    <dgm:cxn modelId="{6CF38221-D92F-498B-A0AD-053C4A02B11E}" srcId="{39C26810-6DB0-40EE-A32D-86524122C23E}" destId="{5FEC9D2B-6798-45A4-9C7B-3C1EEF1A8931}" srcOrd="1" destOrd="0" parTransId="{6170073D-FC2E-495B-86D8-DE96430BCD18}" sibTransId="{008F330A-45B8-4930-A007-3D094B416FB3}"/>
    <dgm:cxn modelId="{C0D6178C-9CC2-4056-8596-BE9AF24F8A33}" srcId="{D679E16E-1A96-49E8-8A0B-CB74C19C61AC}" destId="{13B0BBB4-7C4F-4859-B66C-B42359EFE4DB}" srcOrd="0" destOrd="0" parTransId="{2AE0031F-D431-4444-BEBC-4F7EA3963CCB}" sibTransId="{369FF677-8272-426C-AA1D-04422DFF27F3}"/>
    <dgm:cxn modelId="{36072073-6BA1-43AE-8A41-4A670450F437}" type="presOf" srcId="{718EDEA6-FDAD-4F07-80BB-B8CAB1F020EA}" destId="{6A7BA774-2059-4C42-989F-034D8D5AE3EA}" srcOrd="0" destOrd="0" presId="urn:microsoft.com/office/officeart/2005/8/layout/chevron2"/>
    <dgm:cxn modelId="{67FD9E7B-7C65-46BE-9D16-CDF202481EDB}" type="presOf" srcId="{13B0BBB4-7C4F-4859-B66C-B42359EFE4DB}" destId="{2C8FAAC2-54CF-42D6-84BB-4A36486EA97F}" srcOrd="0" destOrd="0" presId="urn:microsoft.com/office/officeart/2005/8/layout/chevron2"/>
    <dgm:cxn modelId="{97CE7B42-07D3-4E59-B04C-767F618B3D91}" srcId="{39C26810-6DB0-40EE-A32D-86524122C23E}" destId="{F98E4803-A187-4546-9ED5-8806C131D880}" srcOrd="0" destOrd="0" parTransId="{92E14A2D-694E-44F5-9C98-A013BF816495}" sibTransId="{06F06F77-AA24-491E-B802-3D0E01101986}"/>
    <dgm:cxn modelId="{47C37AF4-FA04-4D74-9C3B-EEE80B4BFCDC}" type="presOf" srcId="{D679E16E-1A96-49E8-8A0B-CB74C19C61AC}" destId="{CA880BB8-F066-43E8-AF5F-BCBA38A8D9B5}" srcOrd="0" destOrd="0" presId="urn:microsoft.com/office/officeart/2005/8/layout/chevron2"/>
    <dgm:cxn modelId="{9E9FF4A7-14EF-44C6-A055-F8CBDDDCCFE3}" srcId="{F98E4803-A187-4546-9ED5-8806C131D880}" destId="{718EDEA6-FDAD-4F07-80BB-B8CAB1F020EA}" srcOrd="0" destOrd="0" parTransId="{8BCBCCF5-A490-425E-8A1D-AC8E6D4B151F}" sibTransId="{BE10451E-CAB3-4305-A651-C020F64B1719}"/>
    <dgm:cxn modelId="{6326ACD1-146E-45BF-9163-0D97B58E73CB}" type="presOf" srcId="{3102D7F6-7960-49A7-951D-3453634B1E8E}" destId="{BAB87918-864E-4302-813E-4ABAD7A2867F}" srcOrd="0" destOrd="0" presId="urn:microsoft.com/office/officeart/2005/8/layout/chevron2"/>
    <dgm:cxn modelId="{0BED812E-BD0B-4F4C-AEB7-9591EEF28C52}" type="presParOf" srcId="{BD44124E-0CB4-41AD-BC03-7BA6B11334D4}" destId="{C7478BE6-9582-4D37-B8B7-094D2AB6BFA4}" srcOrd="0" destOrd="0" presId="urn:microsoft.com/office/officeart/2005/8/layout/chevron2"/>
    <dgm:cxn modelId="{2AE533D9-44B3-44F9-B057-FFC5D05DD03B}" type="presParOf" srcId="{C7478BE6-9582-4D37-B8B7-094D2AB6BFA4}" destId="{A5C6B636-97F0-432D-9097-BC97B2DCF8A8}" srcOrd="0" destOrd="0" presId="urn:microsoft.com/office/officeart/2005/8/layout/chevron2"/>
    <dgm:cxn modelId="{2DB880C1-ABE7-44D7-94B8-5E0922344C72}" type="presParOf" srcId="{C7478BE6-9582-4D37-B8B7-094D2AB6BFA4}" destId="{6A7BA774-2059-4C42-989F-034D8D5AE3EA}" srcOrd="1" destOrd="0" presId="urn:microsoft.com/office/officeart/2005/8/layout/chevron2"/>
    <dgm:cxn modelId="{75744F75-0E05-4FDA-ACF2-7ECF2F4C529A}" type="presParOf" srcId="{BD44124E-0CB4-41AD-BC03-7BA6B11334D4}" destId="{A41918C4-1DE1-4456-8558-5C52070DB29B}" srcOrd="1" destOrd="0" presId="urn:microsoft.com/office/officeart/2005/8/layout/chevron2"/>
    <dgm:cxn modelId="{36D720CA-9AF2-434C-9BBB-E6C63C72CF11}" type="presParOf" srcId="{BD44124E-0CB4-41AD-BC03-7BA6B11334D4}" destId="{9D4D4D0B-32F7-43A7-B5E4-06DA8107C8A5}" srcOrd="2" destOrd="0" presId="urn:microsoft.com/office/officeart/2005/8/layout/chevron2"/>
    <dgm:cxn modelId="{0F731C3C-717E-4864-8076-8A821DF7AE74}" type="presParOf" srcId="{9D4D4D0B-32F7-43A7-B5E4-06DA8107C8A5}" destId="{D4F3D76B-05E8-461F-AA75-B75221A9C944}" srcOrd="0" destOrd="0" presId="urn:microsoft.com/office/officeart/2005/8/layout/chevron2"/>
    <dgm:cxn modelId="{DADD5A54-F8C4-4217-A32A-1D2B2A13E3F4}" type="presParOf" srcId="{9D4D4D0B-32F7-43A7-B5E4-06DA8107C8A5}" destId="{BAB87918-864E-4302-813E-4ABAD7A2867F}" srcOrd="1" destOrd="0" presId="urn:microsoft.com/office/officeart/2005/8/layout/chevron2"/>
    <dgm:cxn modelId="{AF8DBEF6-8040-4853-B2B0-3F7E1D69904A}" type="presParOf" srcId="{BD44124E-0CB4-41AD-BC03-7BA6B11334D4}" destId="{D2764CE2-6CB1-4E70-BD74-C34565F28651}" srcOrd="3" destOrd="0" presId="urn:microsoft.com/office/officeart/2005/8/layout/chevron2"/>
    <dgm:cxn modelId="{F811AA09-D337-4455-883C-F7E1F118CA52}" type="presParOf" srcId="{BD44124E-0CB4-41AD-BC03-7BA6B11334D4}" destId="{133B9274-A16D-4A4F-83B5-7AA812DB3C0D}" srcOrd="4" destOrd="0" presId="urn:microsoft.com/office/officeart/2005/8/layout/chevron2"/>
    <dgm:cxn modelId="{6B58F195-444C-44F9-A6D1-C819A85EFE7B}" type="presParOf" srcId="{133B9274-A16D-4A4F-83B5-7AA812DB3C0D}" destId="{CA880BB8-F066-43E8-AF5F-BCBA38A8D9B5}" srcOrd="0" destOrd="0" presId="urn:microsoft.com/office/officeart/2005/8/layout/chevron2"/>
    <dgm:cxn modelId="{D89278A9-5E44-48FD-9E4A-30B7F28BB541}" type="presParOf" srcId="{133B9274-A16D-4A4F-83B5-7AA812DB3C0D}" destId="{2C8FAAC2-54CF-42D6-84BB-4A36486EA97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6B636-97F0-432D-9097-BC97B2DCF8A8}">
      <dsp:nvSpPr>
        <dsp:cNvPr id="0" name=""/>
        <dsp:cNvSpPr/>
      </dsp:nvSpPr>
      <dsp:spPr>
        <a:xfrm rot="5400000">
          <a:off x="-195514" y="221336"/>
          <a:ext cx="1389270" cy="972489"/>
        </a:xfrm>
        <a:prstGeom prst="chevron">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kumimoji="1" lang="ja-JP" altLang="en-US" sz="2900" kern="1200" dirty="0"/>
        </a:p>
      </dsp:txBody>
      <dsp:txXfrm rot="-5400000">
        <a:off x="12877" y="499191"/>
        <a:ext cx="972489" cy="416781"/>
      </dsp:txXfrm>
    </dsp:sp>
    <dsp:sp modelId="{6A7BA774-2059-4C42-989F-034D8D5AE3EA}">
      <dsp:nvSpPr>
        <dsp:cNvPr id="0" name=""/>
        <dsp:cNvSpPr/>
      </dsp:nvSpPr>
      <dsp:spPr>
        <a:xfrm rot="5400000">
          <a:off x="3859756" y="-2887200"/>
          <a:ext cx="903026" cy="6677560"/>
        </a:xfrm>
        <a:prstGeom prst="round2SameRect">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0" tIns="31750" rIns="31750" bIns="31750" numCol="1" spcCol="1270" anchor="ctr" anchorCtr="0">
          <a:noAutofit/>
        </a:bodyPr>
        <a:lstStyle/>
        <a:p>
          <a:pPr marL="285750" lvl="1" indent="-285750" algn="l" defTabSz="2222500">
            <a:lnSpc>
              <a:spcPct val="90000"/>
            </a:lnSpc>
            <a:spcBef>
              <a:spcPct val="0"/>
            </a:spcBef>
            <a:spcAft>
              <a:spcPct val="15000"/>
            </a:spcAft>
            <a:buChar char="••"/>
          </a:pPr>
          <a:r>
            <a:rPr kumimoji="1" lang="ja-JP" altLang="en-US" sz="5000" kern="1200" dirty="0" smtClean="0"/>
            <a:t>導入・要約</a:t>
          </a:r>
          <a:endParaRPr kumimoji="1" lang="ja-JP" altLang="en-US" sz="5000" kern="1200" dirty="0"/>
        </a:p>
      </dsp:txBody>
      <dsp:txXfrm rot="-5400000">
        <a:off x="972489" y="44149"/>
        <a:ext cx="6633478" cy="814862"/>
      </dsp:txXfrm>
    </dsp:sp>
    <dsp:sp modelId="{D4F3D76B-05E8-461F-AA75-B75221A9C944}">
      <dsp:nvSpPr>
        <dsp:cNvPr id="0" name=""/>
        <dsp:cNvSpPr/>
      </dsp:nvSpPr>
      <dsp:spPr>
        <a:xfrm rot="5400000">
          <a:off x="-208390" y="1400510"/>
          <a:ext cx="1389270" cy="972489"/>
        </a:xfrm>
        <a:prstGeom prst="chevron">
          <a:avLst/>
        </a:prstGeom>
        <a:solidFill>
          <a:schemeClr val="accent5">
            <a:hueOff val="1244632"/>
            <a:satOff val="-4409"/>
            <a:lumOff val="-5981"/>
            <a:alphaOff val="0"/>
          </a:schemeClr>
        </a:solidFill>
        <a:ln w="15875" cap="flat" cmpd="sng" algn="ctr">
          <a:solidFill>
            <a:schemeClr val="accent5">
              <a:hueOff val="1244632"/>
              <a:satOff val="-4409"/>
              <a:lumOff val="-598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kumimoji="1" lang="ja-JP" altLang="en-US" sz="2900" kern="1200" dirty="0"/>
        </a:p>
      </dsp:txBody>
      <dsp:txXfrm rot="-5400000">
        <a:off x="1" y="1678365"/>
        <a:ext cx="972489" cy="416781"/>
      </dsp:txXfrm>
    </dsp:sp>
    <dsp:sp modelId="{BAB87918-864E-4302-813E-4ABAD7A2867F}">
      <dsp:nvSpPr>
        <dsp:cNvPr id="0" name=""/>
        <dsp:cNvSpPr/>
      </dsp:nvSpPr>
      <dsp:spPr>
        <a:xfrm rot="5400000">
          <a:off x="3859756" y="-1695147"/>
          <a:ext cx="903026" cy="6677560"/>
        </a:xfrm>
        <a:prstGeom prst="round2SameRect">
          <a:avLst/>
        </a:prstGeom>
        <a:solidFill>
          <a:schemeClr val="lt1">
            <a:alpha val="90000"/>
            <a:hueOff val="0"/>
            <a:satOff val="0"/>
            <a:lumOff val="0"/>
            <a:alphaOff val="0"/>
          </a:schemeClr>
        </a:solidFill>
        <a:ln w="15875" cap="flat" cmpd="sng" algn="ctr">
          <a:solidFill>
            <a:schemeClr val="accent5">
              <a:hueOff val="1244632"/>
              <a:satOff val="-4409"/>
              <a:lumOff val="-598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0" tIns="31750" rIns="31750" bIns="31750" numCol="1" spcCol="1270" anchor="ctr" anchorCtr="0">
          <a:noAutofit/>
        </a:bodyPr>
        <a:lstStyle/>
        <a:p>
          <a:pPr marL="285750" lvl="1" indent="-285750" algn="l" defTabSz="2222500">
            <a:lnSpc>
              <a:spcPct val="90000"/>
            </a:lnSpc>
            <a:spcBef>
              <a:spcPct val="0"/>
            </a:spcBef>
            <a:spcAft>
              <a:spcPct val="15000"/>
            </a:spcAft>
            <a:buChar char="••"/>
          </a:pPr>
          <a:r>
            <a:rPr kumimoji="1" lang="ja-JP" altLang="en-US" sz="5000" kern="1200" dirty="0" smtClean="0"/>
            <a:t>ケース紹介</a:t>
          </a:r>
          <a:endParaRPr kumimoji="1" lang="ja-JP" altLang="en-US" sz="5000" kern="1200" dirty="0"/>
        </a:p>
      </dsp:txBody>
      <dsp:txXfrm rot="-5400000">
        <a:off x="972489" y="1236202"/>
        <a:ext cx="6633478" cy="814862"/>
      </dsp:txXfrm>
    </dsp:sp>
    <dsp:sp modelId="{CA880BB8-F066-43E8-AF5F-BCBA38A8D9B5}">
      <dsp:nvSpPr>
        <dsp:cNvPr id="0" name=""/>
        <dsp:cNvSpPr/>
      </dsp:nvSpPr>
      <dsp:spPr>
        <a:xfrm rot="5400000">
          <a:off x="-208390" y="2592562"/>
          <a:ext cx="1389270" cy="972489"/>
        </a:xfrm>
        <a:prstGeom prst="chevron">
          <a:avLst/>
        </a:prstGeom>
        <a:solidFill>
          <a:schemeClr val="accent5">
            <a:hueOff val="2489263"/>
            <a:satOff val="-8818"/>
            <a:lumOff val="-11961"/>
            <a:alphaOff val="0"/>
          </a:schemeClr>
        </a:solidFill>
        <a:ln w="15875" cap="flat" cmpd="sng" algn="ctr">
          <a:solidFill>
            <a:schemeClr val="accent5">
              <a:hueOff val="2489263"/>
              <a:satOff val="-8818"/>
              <a:lumOff val="-1196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endParaRPr kumimoji="1" lang="ja-JP" altLang="en-US" sz="2900" kern="1200" dirty="0"/>
        </a:p>
      </dsp:txBody>
      <dsp:txXfrm rot="-5400000">
        <a:off x="1" y="2870417"/>
        <a:ext cx="972489" cy="416781"/>
      </dsp:txXfrm>
    </dsp:sp>
    <dsp:sp modelId="{2C8FAAC2-54CF-42D6-84BB-4A36486EA97F}">
      <dsp:nvSpPr>
        <dsp:cNvPr id="0" name=""/>
        <dsp:cNvSpPr/>
      </dsp:nvSpPr>
      <dsp:spPr>
        <a:xfrm rot="5400000">
          <a:off x="3859756" y="-453076"/>
          <a:ext cx="903026" cy="6677560"/>
        </a:xfrm>
        <a:prstGeom prst="round2SameRect">
          <a:avLst/>
        </a:prstGeom>
        <a:solidFill>
          <a:schemeClr val="lt1">
            <a:alpha val="90000"/>
            <a:hueOff val="0"/>
            <a:satOff val="0"/>
            <a:lumOff val="0"/>
            <a:alphaOff val="0"/>
          </a:schemeClr>
        </a:solidFill>
        <a:ln w="15875" cap="flat" cmpd="sng" algn="ctr">
          <a:solidFill>
            <a:schemeClr val="accent5">
              <a:hueOff val="2489263"/>
              <a:satOff val="-8818"/>
              <a:lumOff val="-119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0" tIns="31750" rIns="31750" bIns="31750" numCol="1" spcCol="1270" anchor="ctr" anchorCtr="0">
          <a:noAutofit/>
        </a:bodyPr>
        <a:lstStyle/>
        <a:p>
          <a:pPr marL="285750" lvl="1" indent="-285750" algn="l" defTabSz="2222500">
            <a:lnSpc>
              <a:spcPct val="90000"/>
            </a:lnSpc>
            <a:spcBef>
              <a:spcPct val="0"/>
            </a:spcBef>
            <a:spcAft>
              <a:spcPct val="15000"/>
            </a:spcAft>
            <a:buChar char="••"/>
          </a:pPr>
          <a:r>
            <a:rPr kumimoji="1" lang="ja-JP" altLang="en-US" sz="5000" kern="1200" dirty="0" smtClean="0"/>
            <a:t>まとめ</a:t>
          </a:r>
          <a:endParaRPr kumimoji="1" lang="ja-JP" altLang="en-US" sz="5000" kern="1200" dirty="0"/>
        </a:p>
      </dsp:txBody>
      <dsp:txXfrm rot="-5400000">
        <a:off x="972489" y="2478273"/>
        <a:ext cx="6633478" cy="81486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6AD6EE87-EBD5-4F12-A48A-63ACA297AC8F}" type="datetimeFigureOut">
              <a:rPr lang="en-US" smtClean="0"/>
              <a:t>12/4/2014</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t>‹#›</a:t>
            </a:fld>
            <a:endParaRPr lang="en-US" dirty="0"/>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552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0298CD5-6C1E-4009-B41F-6DF62E31D3BE}" type="datetimeFigureOut">
              <a:rPr lang="en-US" smtClean="0"/>
              <a:pPr/>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0665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9525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4984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07028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9225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smtClean="0"/>
              <a:t>マスター タイトルの書式設定</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1392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4290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091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81036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A61015F-7CC6-4D0A-9D87-873EA4C304CC}" type="datetimeFigureOut">
              <a:rPr lang="en-US" smtClean="0"/>
              <a:t>12/4/2014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5857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81661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12/4/2014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9551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12/4/2014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8684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12/4/2014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73231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5C68B11-C5A8-448C-8CE9-B1A273C79CFC}" type="datetimeFigureOut">
              <a:rPr lang="en-US" smtClean="0"/>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5971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smtClean="0"/>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16CA0-919D-4A49-9C8A-62FDFB3A5183}" type="datetimeFigureOut">
              <a:rPr lang="en-US" smtClean="0"/>
              <a:t>12/4/2014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spTree>
    <p:extLst>
      <p:ext uri="{BB962C8B-B14F-4D97-AF65-F5344CB8AC3E}">
        <p14:creationId xmlns:p14="http://schemas.microsoft.com/office/powerpoint/2010/main" val="1400902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298CD5-6C1E-4009-B41F-6DF62E31D3BE}" type="datetimeFigureOut">
              <a:rPr lang="en-US" smtClean="0"/>
              <a:pPr/>
              <a:t>12/4/2014</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37671085"/>
      </p:ext>
    </p:extLst>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 id="2147484092" r:id="rId12"/>
    <p:sldLayoutId id="2147484093" r:id="rId13"/>
    <p:sldLayoutId id="2147484094" r:id="rId14"/>
    <p:sldLayoutId id="2147484095" r:id="rId15"/>
    <p:sldLayoutId id="2147484096" r:id="rId16"/>
    <p:sldLayoutId id="2147484097"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13.png"/><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algn="ctr"/>
            <a:r>
              <a:rPr kumimoji="1" lang="ja-JP" altLang="en-US" sz="6000" dirty="0" smtClean="0"/>
              <a:t>第</a:t>
            </a:r>
            <a:r>
              <a:rPr kumimoji="1" lang="en-US" altLang="ja-JP" sz="6000" dirty="0" smtClean="0"/>
              <a:t>14</a:t>
            </a:r>
            <a:r>
              <a:rPr kumimoji="1" lang="ja-JP" altLang="en-US" sz="6000" dirty="0" smtClean="0"/>
              <a:t>章 “</a:t>
            </a:r>
            <a:r>
              <a:rPr lang="ja-JP" altLang="en-US" sz="6000" dirty="0" smtClean="0"/>
              <a:t>管理の時間”</a:t>
            </a:r>
            <a:endParaRPr kumimoji="1" lang="ja-JP" altLang="en-US" sz="6000" dirty="0"/>
          </a:p>
        </p:txBody>
      </p:sp>
      <p:sp>
        <p:nvSpPr>
          <p:cNvPr id="3" name="サブタイトル 2"/>
          <p:cNvSpPr>
            <a:spLocks noGrp="1"/>
          </p:cNvSpPr>
          <p:nvPr>
            <p:ph type="subTitle" idx="1"/>
          </p:nvPr>
        </p:nvSpPr>
        <p:spPr>
          <a:xfrm>
            <a:off x="6435083" y="3804900"/>
            <a:ext cx="2231504" cy="862888"/>
          </a:xfrm>
        </p:spPr>
        <p:txBody>
          <a:bodyPr>
            <a:normAutofit/>
          </a:bodyPr>
          <a:lstStyle/>
          <a:p>
            <a:pPr algn="r"/>
            <a:r>
              <a:rPr kumimoji="1" lang="ja-JP" altLang="en-US" sz="2800" dirty="0" smtClean="0"/>
              <a:t>ちい</a:t>
            </a:r>
            <a:endParaRPr kumimoji="1" lang="ja-JP" altLang="en-US" sz="2800"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42415" y="3804900"/>
            <a:ext cx="543979" cy="1023669"/>
          </a:xfrm>
          <a:prstGeom prst="rect">
            <a:avLst/>
          </a:prstGeom>
        </p:spPr>
      </p:pic>
    </p:spTree>
    <p:extLst>
      <p:ext uri="{BB962C8B-B14F-4D97-AF65-F5344CB8AC3E}">
        <p14:creationId xmlns:p14="http://schemas.microsoft.com/office/powerpoint/2010/main" val="9548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8863023" y="5435677"/>
            <a:ext cx="2860184" cy="895058"/>
          </a:xfrm>
          <a:prstGeom prst="rect">
            <a:avLst/>
          </a:prstGeom>
        </p:spPr>
      </p:pic>
      <p:sp>
        <p:nvSpPr>
          <p:cNvPr id="2" name="タイトル 1"/>
          <p:cNvSpPr>
            <a:spLocks noGrp="1"/>
          </p:cNvSpPr>
          <p:nvPr>
            <p:ph type="title"/>
          </p:nvPr>
        </p:nvSpPr>
        <p:spPr>
          <a:xfrm>
            <a:off x="2305190" y="1776944"/>
            <a:ext cx="7581614" cy="651934"/>
          </a:xfrm>
        </p:spPr>
        <p:txBody>
          <a:bodyPr>
            <a:normAutofit/>
          </a:bodyPr>
          <a:lstStyle/>
          <a:p>
            <a:r>
              <a:rPr kumimoji="1" lang="ja-JP" altLang="en-US" sz="3200" dirty="0" smtClean="0"/>
              <a:t>思考時間の減少</a:t>
            </a:r>
            <a:endParaRPr kumimoji="1" lang="ja-JP" altLang="en-US" sz="3200" dirty="0"/>
          </a:p>
        </p:txBody>
      </p:sp>
      <p:sp>
        <p:nvSpPr>
          <p:cNvPr id="4" name="正方形/長方形 3"/>
          <p:cNvSpPr/>
          <p:nvPr/>
        </p:nvSpPr>
        <p:spPr>
          <a:xfrm flipH="1">
            <a:off x="468788" y="488773"/>
            <a:ext cx="11254419" cy="11899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ケース紹介</a:t>
            </a:r>
            <a:r>
              <a:rPr kumimoji="1" lang="en-US" altLang="ja-JP" sz="4400" dirty="0" smtClean="0"/>
              <a:t>『</a:t>
            </a:r>
            <a:r>
              <a:rPr kumimoji="1" lang="ja-JP" altLang="en-US" sz="4400" dirty="0" smtClean="0"/>
              <a:t>タカラ</a:t>
            </a:r>
            <a:r>
              <a:rPr kumimoji="1" lang="en-US" altLang="ja-JP" sz="4400" dirty="0" smtClean="0"/>
              <a:t>』</a:t>
            </a:r>
            <a:endParaRPr kumimoji="1" lang="ja-JP" altLang="en-US" sz="4400" dirty="0"/>
          </a:p>
        </p:txBody>
      </p:sp>
      <p:sp>
        <p:nvSpPr>
          <p:cNvPr id="9" name="コンテンツ プレースホルダー 2"/>
          <p:cNvSpPr txBox="1">
            <a:spLocks/>
          </p:cNvSpPr>
          <p:nvPr/>
        </p:nvSpPr>
        <p:spPr>
          <a:xfrm>
            <a:off x="1440108" y="4249970"/>
            <a:ext cx="7555807" cy="1877879"/>
          </a:xfrm>
          <a:prstGeom prst="rect">
            <a:avLst/>
          </a:prstGeom>
          <a:ln w="57150">
            <a:solidFill>
              <a:schemeClr val="accent3">
                <a:lumMod val="60000"/>
                <a:lumOff val="40000"/>
              </a:schemeClr>
            </a:solid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a:lstStyle>
          <a:p>
            <a:pPr marL="0" indent="0" algn="ctr">
              <a:buNone/>
            </a:pPr>
            <a:r>
              <a:rPr lang="ja-JP" altLang="en-US" sz="3200" dirty="0" smtClean="0"/>
              <a:t>「会議は意思決定を遅くする」</a:t>
            </a:r>
            <a:endParaRPr lang="en-US" altLang="ja-JP" sz="3200" dirty="0" smtClean="0"/>
          </a:p>
          <a:p>
            <a:r>
              <a:rPr lang="en-US" altLang="ja-JP" sz="2800" dirty="0" smtClean="0"/>
              <a:t>S1</a:t>
            </a:r>
            <a:r>
              <a:rPr lang="ja-JP" altLang="en-US" sz="2800" dirty="0" smtClean="0"/>
              <a:t>～</a:t>
            </a:r>
            <a:r>
              <a:rPr lang="en-US" altLang="ja-JP" sz="2800" dirty="0" smtClean="0"/>
              <a:t>S4</a:t>
            </a:r>
            <a:r>
              <a:rPr lang="ja-JP" altLang="en-US" sz="2800" dirty="0" smtClean="0"/>
              <a:t>企画会議の廃止</a:t>
            </a:r>
            <a:endParaRPr lang="en-US" altLang="ja-JP" sz="2800" dirty="0" smtClean="0"/>
          </a:p>
          <a:p>
            <a:r>
              <a:rPr lang="ja-JP" altLang="en-US" sz="2800" dirty="0" smtClean="0"/>
              <a:t>商品開発・販売の決定権を各事業部長に委譲</a:t>
            </a:r>
            <a:endParaRPr lang="en-US" altLang="ja-JP" sz="2800" dirty="0" smtClean="0"/>
          </a:p>
          <a:p>
            <a:pPr marL="0" indent="0">
              <a:buNone/>
            </a:pPr>
            <a:endParaRPr lang="en-US" altLang="ja-JP" dirty="0" smtClean="0"/>
          </a:p>
          <a:p>
            <a:pPr marL="0" indent="0">
              <a:buNone/>
            </a:pPr>
            <a:endParaRPr lang="en-US" altLang="ja-JP" dirty="0"/>
          </a:p>
          <a:p>
            <a:pPr marL="0" indent="0">
              <a:buNone/>
            </a:pPr>
            <a:endParaRPr lang="en-US" altLang="ja-JP" dirty="0" smtClean="0"/>
          </a:p>
        </p:txBody>
      </p:sp>
      <p:sp>
        <p:nvSpPr>
          <p:cNvPr id="6" name="角丸四角形 5"/>
          <p:cNvSpPr/>
          <p:nvPr/>
        </p:nvSpPr>
        <p:spPr>
          <a:xfrm>
            <a:off x="1104720" y="2484588"/>
            <a:ext cx="10099900" cy="92831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bg2">
                    <a:lumMod val="10000"/>
                  </a:schemeClr>
                </a:solidFill>
              </a:rPr>
              <a:t>中期経営計画</a:t>
            </a:r>
            <a:endParaRPr kumimoji="1" lang="en-US" altLang="ja-JP" sz="2400" dirty="0" smtClean="0">
              <a:solidFill>
                <a:schemeClr val="bg2">
                  <a:lumMod val="10000"/>
                </a:schemeClr>
              </a:solidFill>
            </a:endParaRPr>
          </a:p>
          <a:p>
            <a:pPr algn="ctr"/>
            <a:r>
              <a:rPr kumimoji="1" lang="ja-JP" altLang="en-US" sz="3200" dirty="0" smtClean="0">
                <a:solidFill>
                  <a:schemeClr val="bg2">
                    <a:lumMod val="10000"/>
                  </a:schemeClr>
                </a:solidFill>
              </a:rPr>
              <a:t>①スピード　②チャレンジ　③権限委譲とコミュニケーション</a:t>
            </a:r>
            <a:endParaRPr kumimoji="1" lang="ja-JP" altLang="en-US" sz="3200" dirty="0">
              <a:solidFill>
                <a:schemeClr val="bg2">
                  <a:lumMod val="10000"/>
                </a:schemeClr>
              </a:solidFill>
            </a:endParaRPr>
          </a:p>
        </p:txBody>
      </p:sp>
      <p:sp>
        <p:nvSpPr>
          <p:cNvPr id="15" name="下矢印 14"/>
          <p:cNvSpPr/>
          <p:nvPr/>
        </p:nvSpPr>
        <p:spPr>
          <a:xfrm>
            <a:off x="4242156" y="3497625"/>
            <a:ext cx="1352282" cy="6620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468787" y="4947414"/>
            <a:ext cx="11254419" cy="123507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bg2">
                    <a:lumMod val="10000"/>
                  </a:schemeClr>
                </a:solidFill>
              </a:rPr>
              <a:t>考えることなく、拡大路線を突き進む</a:t>
            </a:r>
            <a:endParaRPr kumimoji="1" lang="ja-JP" altLang="en-US" sz="3600" dirty="0">
              <a:solidFill>
                <a:schemeClr val="bg2">
                  <a:lumMod val="10000"/>
                </a:schemeClr>
              </a:solidFill>
            </a:endParaRPr>
          </a:p>
        </p:txBody>
      </p:sp>
    </p:spTree>
    <p:extLst>
      <p:ext uri="{BB962C8B-B14F-4D97-AF65-F5344CB8AC3E}">
        <p14:creationId xmlns:p14="http://schemas.microsoft.com/office/powerpoint/2010/main" val="305044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8660527" y="5290781"/>
            <a:ext cx="2860184" cy="895058"/>
          </a:xfrm>
          <a:prstGeom prst="rect">
            <a:avLst/>
          </a:prstGeom>
        </p:spPr>
      </p:pic>
      <p:sp>
        <p:nvSpPr>
          <p:cNvPr id="2" name="タイトル 1"/>
          <p:cNvSpPr>
            <a:spLocks noGrp="1"/>
          </p:cNvSpPr>
          <p:nvPr>
            <p:ph type="title"/>
          </p:nvPr>
        </p:nvSpPr>
        <p:spPr>
          <a:xfrm>
            <a:off x="2305190" y="1776944"/>
            <a:ext cx="7581614" cy="651934"/>
          </a:xfrm>
        </p:spPr>
        <p:txBody>
          <a:bodyPr>
            <a:normAutofit/>
          </a:bodyPr>
          <a:lstStyle/>
          <a:p>
            <a:r>
              <a:rPr lang="ja-JP" altLang="en-US" sz="3200" dirty="0" smtClean="0"/>
              <a:t>短期的戦略の弊害</a:t>
            </a:r>
            <a:endParaRPr kumimoji="1" lang="ja-JP" altLang="en-US" sz="3200" dirty="0"/>
          </a:p>
        </p:txBody>
      </p:sp>
      <p:sp>
        <p:nvSpPr>
          <p:cNvPr id="4" name="正方形/長方形 3"/>
          <p:cNvSpPr/>
          <p:nvPr/>
        </p:nvSpPr>
        <p:spPr>
          <a:xfrm flipH="1">
            <a:off x="468788" y="488773"/>
            <a:ext cx="11254419" cy="11899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ケース紹介</a:t>
            </a:r>
            <a:r>
              <a:rPr kumimoji="1" lang="en-US" altLang="ja-JP" sz="4400" dirty="0" smtClean="0"/>
              <a:t>『</a:t>
            </a:r>
            <a:r>
              <a:rPr kumimoji="1" lang="ja-JP" altLang="en-US" sz="4400" dirty="0" smtClean="0"/>
              <a:t>タカラ</a:t>
            </a:r>
            <a:r>
              <a:rPr kumimoji="1" lang="en-US" altLang="ja-JP" sz="4400" dirty="0" smtClean="0"/>
              <a:t>』</a:t>
            </a:r>
            <a:endParaRPr kumimoji="1" lang="ja-JP" altLang="en-US" sz="4400" dirty="0"/>
          </a:p>
        </p:txBody>
      </p:sp>
      <p:sp>
        <p:nvSpPr>
          <p:cNvPr id="6" name="角丸四角形 5"/>
          <p:cNvSpPr/>
          <p:nvPr/>
        </p:nvSpPr>
        <p:spPr>
          <a:xfrm>
            <a:off x="2733695" y="2489377"/>
            <a:ext cx="7614480" cy="81123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bg2">
                    <a:lumMod val="10000"/>
                  </a:schemeClr>
                </a:solidFill>
              </a:rPr>
              <a:t>最優先事項：</a:t>
            </a:r>
            <a:r>
              <a:rPr kumimoji="1" lang="ja-JP" altLang="en-US" sz="3200" dirty="0" smtClean="0">
                <a:solidFill>
                  <a:schemeClr val="bg2">
                    <a:lumMod val="10000"/>
                  </a:schemeClr>
                </a:solidFill>
              </a:rPr>
              <a:t>短期間で数多くの商品を作る</a:t>
            </a:r>
            <a:endParaRPr kumimoji="1" lang="en-US" altLang="ja-JP" sz="3200" dirty="0" smtClean="0">
              <a:solidFill>
                <a:schemeClr val="bg2">
                  <a:lumMod val="10000"/>
                </a:schemeClr>
              </a:solidFill>
            </a:endParaRPr>
          </a:p>
        </p:txBody>
      </p:sp>
      <p:sp>
        <p:nvSpPr>
          <p:cNvPr id="15" name="下矢印 14"/>
          <p:cNvSpPr/>
          <p:nvPr/>
        </p:nvSpPr>
        <p:spPr>
          <a:xfrm>
            <a:off x="5864794" y="3395049"/>
            <a:ext cx="1352282" cy="5216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コンテンツ プレースホルダー 2"/>
          <p:cNvSpPr txBox="1">
            <a:spLocks/>
          </p:cNvSpPr>
          <p:nvPr/>
        </p:nvSpPr>
        <p:spPr>
          <a:xfrm>
            <a:off x="3031590" y="4041204"/>
            <a:ext cx="7018690" cy="1978965"/>
          </a:xfrm>
          <a:prstGeom prst="rect">
            <a:avLst/>
          </a:prstGeom>
          <a:ln w="57150">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a:lstStyle>
          <a:p>
            <a:r>
              <a:rPr lang="ja-JP" altLang="en-US" sz="2800" dirty="0" smtClean="0"/>
              <a:t>一人当たりの担当アイテム数増加</a:t>
            </a:r>
            <a:r>
              <a:rPr lang="en-US" altLang="ja-JP" sz="2800" dirty="0" smtClean="0"/>
              <a:t>(</a:t>
            </a:r>
            <a:r>
              <a:rPr lang="ja-JP" altLang="en-US" sz="2800" dirty="0" smtClean="0"/>
              <a:t>５→１０件</a:t>
            </a:r>
            <a:r>
              <a:rPr lang="en-US" altLang="ja-JP" sz="2800" dirty="0" smtClean="0"/>
              <a:t>)</a:t>
            </a:r>
          </a:p>
          <a:p>
            <a:r>
              <a:rPr lang="ja-JP" altLang="en-US" sz="2800" dirty="0" smtClean="0"/>
              <a:t>年間アイテム数の増加</a:t>
            </a:r>
            <a:r>
              <a:rPr lang="en-US" altLang="ja-JP" sz="2800" dirty="0" smtClean="0"/>
              <a:t>(</a:t>
            </a:r>
            <a:r>
              <a:rPr lang="ja-JP" altLang="en-US" sz="2800" dirty="0" smtClean="0"/>
              <a:t>約２０００</a:t>
            </a:r>
            <a:r>
              <a:rPr lang="en-US" altLang="ja-JP" sz="2800" dirty="0" smtClean="0"/>
              <a:t>)</a:t>
            </a:r>
            <a:r>
              <a:rPr lang="ja-JP" altLang="en-US" sz="2800" dirty="0" smtClean="0"/>
              <a:t>　</a:t>
            </a:r>
            <a:endParaRPr lang="en-US" altLang="ja-JP" sz="2800" dirty="0" smtClean="0"/>
          </a:p>
          <a:p>
            <a:r>
              <a:rPr lang="ja-JP" altLang="en-US" sz="2800" dirty="0" smtClean="0"/>
              <a:t>商品開発期間の短縮</a:t>
            </a:r>
            <a:r>
              <a:rPr lang="en-US" altLang="ja-JP" sz="2800" dirty="0" smtClean="0"/>
              <a:t>(</a:t>
            </a:r>
            <a:r>
              <a:rPr lang="ja-JP" altLang="en-US" sz="2800" dirty="0" smtClean="0"/>
              <a:t>約半分</a:t>
            </a:r>
            <a:r>
              <a:rPr lang="en-US" altLang="ja-JP" sz="2800" dirty="0" smtClean="0"/>
              <a:t>)</a:t>
            </a:r>
          </a:p>
          <a:p>
            <a:pPr marL="0" indent="0">
              <a:buNone/>
            </a:pPr>
            <a:endParaRPr lang="en-US" altLang="ja-JP" dirty="0" smtClean="0"/>
          </a:p>
          <a:p>
            <a:pPr marL="0" indent="0">
              <a:buNone/>
            </a:pPr>
            <a:endParaRPr lang="en-US" altLang="ja-JP" dirty="0"/>
          </a:p>
          <a:p>
            <a:pPr marL="0" indent="0">
              <a:buNone/>
            </a:pPr>
            <a:endParaRPr lang="en-US" altLang="ja-JP" dirty="0" smtClean="0"/>
          </a:p>
        </p:txBody>
      </p:sp>
      <p:sp>
        <p:nvSpPr>
          <p:cNvPr id="9" name="コンテンツ プレースホルダー 2"/>
          <p:cNvSpPr txBox="1">
            <a:spLocks/>
          </p:cNvSpPr>
          <p:nvPr/>
        </p:nvSpPr>
        <p:spPr>
          <a:xfrm>
            <a:off x="3110363" y="4111227"/>
            <a:ext cx="6861143" cy="1929671"/>
          </a:xfrm>
          <a:prstGeom prst="rect">
            <a:avLst/>
          </a:prstGeom>
          <a:solidFill>
            <a:schemeClr val="accent3">
              <a:lumMod val="20000"/>
              <a:lumOff val="80000"/>
            </a:schemeClr>
          </a:solidFill>
          <a:ln w="57150">
            <a:solidFill>
              <a:schemeClr val="accent3">
                <a:lumMod val="60000"/>
                <a:lumOff val="40000"/>
              </a:schemeClr>
            </a:solidFill>
          </a:ln>
        </p:spPr>
        <p:txBody>
          <a:bodyPr vert="horz" lIns="91440" tIns="45720" rIns="91440" bIns="45720" rtlCol="0" anchor="t">
            <a:normAutofit fontScale="92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a:lstStyle>
          <a:p>
            <a:pPr marL="0" indent="0">
              <a:buNone/>
            </a:pPr>
            <a:r>
              <a:rPr lang="ja-JP" altLang="en-US" sz="3500" dirty="0" smtClean="0"/>
              <a:t>ソフト・アンド・ハード分析</a:t>
            </a:r>
            <a:endParaRPr lang="en-US" altLang="ja-JP" sz="3500" dirty="0" smtClean="0"/>
          </a:p>
          <a:p>
            <a:r>
              <a:rPr lang="ja-JP" altLang="en-US" sz="2800" dirty="0" smtClean="0"/>
              <a:t>ベテラン開発者と現場開発担当者による、商品コンセプトや機能など徹底的に議論する場。</a:t>
            </a:r>
            <a:endParaRPr lang="en-US" altLang="ja-JP" sz="2800" dirty="0" smtClean="0"/>
          </a:p>
          <a:p>
            <a:r>
              <a:rPr lang="ja-JP" altLang="en-US" sz="2800" dirty="0" smtClean="0"/>
              <a:t>「この分析を経た商品は大きく外すことはない」　</a:t>
            </a:r>
            <a:endParaRPr lang="en-US" altLang="ja-JP" sz="2800" dirty="0" smtClean="0"/>
          </a:p>
          <a:p>
            <a:pPr marL="0" indent="0">
              <a:buNone/>
            </a:pPr>
            <a:endParaRPr lang="en-US" altLang="ja-JP" dirty="0" smtClean="0"/>
          </a:p>
          <a:p>
            <a:pPr marL="0" indent="0">
              <a:buNone/>
            </a:pPr>
            <a:endParaRPr lang="en-US" altLang="ja-JP" dirty="0"/>
          </a:p>
          <a:p>
            <a:pPr marL="0" indent="0">
              <a:buNone/>
            </a:pPr>
            <a:endParaRPr lang="en-US" altLang="ja-JP" dirty="0" smtClean="0"/>
          </a:p>
        </p:txBody>
      </p:sp>
      <p:sp>
        <p:nvSpPr>
          <p:cNvPr id="3" name="乗算記号 2"/>
          <p:cNvSpPr/>
          <p:nvPr/>
        </p:nvSpPr>
        <p:spPr>
          <a:xfrm>
            <a:off x="3916249" y="3916726"/>
            <a:ext cx="4744278" cy="2269113"/>
          </a:xfrm>
          <a:prstGeom prst="mathMultipl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468788" y="5076063"/>
            <a:ext cx="11254419" cy="13737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bg2">
                    <a:lumMod val="10000"/>
                  </a:schemeClr>
                </a:solidFill>
              </a:rPr>
              <a:t>完成度の低い商品が発売</a:t>
            </a:r>
            <a:r>
              <a:rPr kumimoji="1" lang="ja-JP" altLang="en-US" sz="3600" dirty="0" smtClean="0">
                <a:solidFill>
                  <a:schemeClr val="bg2">
                    <a:lumMod val="10000"/>
                  </a:schemeClr>
                </a:solidFill>
              </a:rPr>
              <a:t>される</a:t>
            </a:r>
            <a:endParaRPr kumimoji="1" lang="en-US" altLang="ja-JP" sz="3600" dirty="0" smtClean="0">
              <a:solidFill>
                <a:schemeClr val="bg2">
                  <a:lumMod val="10000"/>
                </a:schemeClr>
              </a:solidFill>
            </a:endParaRPr>
          </a:p>
          <a:p>
            <a:pPr algn="ctr"/>
            <a:r>
              <a:rPr kumimoji="1" lang="ja-JP" altLang="en-US" sz="3600" dirty="0">
                <a:solidFill>
                  <a:schemeClr val="bg2">
                    <a:lumMod val="10000"/>
                  </a:schemeClr>
                </a:solidFill>
              </a:rPr>
              <a:t>ヒット</a:t>
            </a:r>
            <a:r>
              <a:rPr kumimoji="1" lang="ja-JP" altLang="en-US" sz="3600" dirty="0" smtClean="0">
                <a:solidFill>
                  <a:schemeClr val="bg2">
                    <a:lumMod val="10000"/>
                  </a:schemeClr>
                </a:solidFill>
              </a:rPr>
              <a:t>商品生まれず</a:t>
            </a:r>
            <a:endParaRPr kumimoji="1" lang="ja-JP" altLang="en-US" sz="3600" dirty="0">
              <a:solidFill>
                <a:schemeClr val="bg2">
                  <a:lumMod val="10000"/>
                </a:schemeClr>
              </a:solidFill>
            </a:endParaRPr>
          </a:p>
        </p:txBody>
      </p:sp>
    </p:spTree>
    <p:extLst>
      <p:ext uri="{BB962C8B-B14F-4D97-AF65-F5344CB8AC3E}">
        <p14:creationId xmlns:p14="http://schemas.microsoft.com/office/powerpoint/2010/main" val="4114055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down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p:bldP spid="9" grpId="0" animBg="1"/>
      <p:bldP spid="3"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4930116" y="3332306"/>
            <a:ext cx="6793091" cy="2095187"/>
          </a:xfrm>
          <a:prstGeom prst="rect">
            <a:avLst/>
          </a:prstGeom>
        </p:spPr>
      </p:pic>
      <p:pic>
        <p:nvPicPr>
          <p:cNvPr id="3" name="図 2"/>
          <p:cNvPicPr>
            <a:picLocks noChangeAspect="1"/>
          </p:cNvPicPr>
          <p:nvPr/>
        </p:nvPicPr>
        <p:blipFill>
          <a:blip r:embed="rId3"/>
          <a:stretch>
            <a:fillRect/>
          </a:stretch>
        </p:blipFill>
        <p:spPr>
          <a:xfrm>
            <a:off x="504760" y="2472781"/>
            <a:ext cx="4526337" cy="3902262"/>
          </a:xfrm>
          <a:prstGeom prst="rect">
            <a:avLst/>
          </a:prstGeom>
        </p:spPr>
      </p:pic>
      <p:sp>
        <p:nvSpPr>
          <p:cNvPr id="23" name="正方形/長方形 22"/>
          <p:cNvSpPr/>
          <p:nvPr/>
        </p:nvSpPr>
        <p:spPr>
          <a:xfrm>
            <a:off x="8612597" y="5922187"/>
            <a:ext cx="2682145" cy="338554"/>
          </a:xfrm>
          <a:prstGeom prst="rect">
            <a:avLst/>
          </a:prstGeom>
        </p:spPr>
        <p:txBody>
          <a:bodyPr wrap="none">
            <a:spAutoFit/>
          </a:bodyPr>
          <a:lstStyle/>
          <a:p>
            <a:r>
              <a:rPr lang="en-US" altLang="ja-JP" sz="800" dirty="0" smtClean="0"/>
              <a:t>Came watch</a:t>
            </a:r>
          </a:p>
          <a:p>
            <a:r>
              <a:rPr lang="en-US" altLang="ja-JP" sz="800" dirty="0" smtClean="0"/>
              <a:t>http</a:t>
            </a:r>
            <a:r>
              <a:rPr lang="en-US" altLang="ja-JP" sz="800" dirty="0"/>
              <a:t>://game.watch.impress.co.jp/docs/20050514/taktom.htm</a:t>
            </a:r>
            <a:endParaRPr lang="ja-JP" altLang="en-US" sz="800" dirty="0"/>
          </a:p>
        </p:txBody>
      </p:sp>
      <p:sp>
        <p:nvSpPr>
          <p:cNvPr id="2" name="タイトル 1"/>
          <p:cNvSpPr>
            <a:spLocks noGrp="1"/>
          </p:cNvSpPr>
          <p:nvPr>
            <p:ph type="title"/>
          </p:nvPr>
        </p:nvSpPr>
        <p:spPr>
          <a:xfrm>
            <a:off x="2163522" y="1713805"/>
            <a:ext cx="7581614" cy="651934"/>
          </a:xfrm>
        </p:spPr>
        <p:txBody>
          <a:bodyPr>
            <a:normAutofit/>
          </a:bodyPr>
          <a:lstStyle/>
          <a:p>
            <a:r>
              <a:rPr lang="ja-JP" altLang="en-US" sz="3200" dirty="0" smtClean="0"/>
              <a:t>業績悪化　</a:t>
            </a:r>
            <a:r>
              <a:rPr lang="en-US" altLang="ja-JP" sz="3200" dirty="0" smtClean="0"/>
              <a:t>2005</a:t>
            </a:r>
            <a:r>
              <a:rPr lang="ja-JP" altLang="en-US" sz="3200" dirty="0" smtClean="0"/>
              <a:t>年</a:t>
            </a:r>
            <a:endParaRPr kumimoji="1" lang="ja-JP" altLang="en-US" sz="3200" dirty="0"/>
          </a:p>
        </p:txBody>
      </p:sp>
      <p:sp>
        <p:nvSpPr>
          <p:cNvPr id="4" name="正方形/長方形 3"/>
          <p:cNvSpPr/>
          <p:nvPr/>
        </p:nvSpPr>
        <p:spPr>
          <a:xfrm flipH="1">
            <a:off x="468788" y="488773"/>
            <a:ext cx="11254419" cy="11899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ケース紹介</a:t>
            </a:r>
            <a:r>
              <a:rPr kumimoji="1" lang="en-US" altLang="ja-JP" sz="4400" dirty="0" smtClean="0"/>
              <a:t>『</a:t>
            </a:r>
            <a:r>
              <a:rPr kumimoji="1" lang="ja-JP" altLang="en-US" sz="4400" dirty="0" smtClean="0"/>
              <a:t>タカラ</a:t>
            </a:r>
            <a:r>
              <a:rPr kumimoji="1" lang="en-US" altLang="ja-JP" sz="4400" dirty="0" smtClean="0"/>
              <a:t>』</a:t>
            </a:r>
            <a:endParaRPr kumimoji="1" lang="ja-JP" altLang="en-US" sz="4400" dirty="0"/>
          </a:p>
        </p:txBody>
      </p:sp>
      <p:sp>
        <p:nvSpPr>
          <p:cNvPr id="16" name="正方形/長方形 15"/>
          <p:cNvSpPr/>
          <p:nvPr/>
        </p:nvSpPr>
        <p:spPr>
          <a:xfrm>
            <a:off x="468787" y="4046133"/>
            <a:ext cx="11254419" cy="108580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bg2">
                    <a:lumMod val="10000"/>
                  </a:schemeClr>
                </a:solidFill>
              </a:rPr>
              <a:t>悪循環から抜けられず、最悪の事態へ</a:t>
            </a:r>
            <a:endParaRPr kumimoji="1" lang="ja-JP" altLang="en-US" sz="3600" dirty="0">
              <a:solidFill>
                <a:schemeClr val="bg2">
                  <a:lumMod val="10000"/>
                </a:schemeClr>
              </a:solidFill>
            </a:endParaRPr>
          </a:p>
        </p:txBody>
      </p:sp>
      <p:sp>
        <p:nvSpPr>
          <p:cNvPr id="12" name="コンテンツ プレースホルダー 2"/>
          <p:cNvSpPr txBox="1">
            <a:spLocks/>
          </p:cNvSpPr>
          <p:nvPr/>
        </p:nvSpPr>
        <p:spPr>
          <a:xfrm>
            <a:off x="1377619" y="6449749"/>
            <a:ext cx="2147864" cy="301940"/>
          </a:xfrm>
          <a:prstGeom prst="rect">
            <a:avLst/>
          </a:prstGeom>
          <a:ln w="57150">
            <a:noFill/>
          </a:ln>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a:lstStyle>
          <a:p>
            <a:pPr marL="0" indent="0">
              <a:buNone/>
            </a:pPr>
            <a:r>
              <a:rPr lang="ja-JP" altLang="en-US" sz="900" dirty="0" smtClean="0"/>
              <a:t>日経ビジネス　２００５年２月７日号　ｐ１３</a:t>
            </a:r>
            <a:endParaRPr lang="en-US" altLang="ja-JP" sz="900" dirty="0"/>
          </a:p>
          <a:p>
            <a:pPr marL="0" indent="0">
              <a:buNone/>
            </a:pPr>
            <a:endParaRPr lang="en-US" altLang="ja-JP" dirty="0" smtClean="0"/>
          </a:p>
        </p:txBody>
      </p:sp>
    </p:spTree>
    <p:extLst>
      <p:ext uri="{BB962C8B-B14F-4D97-AF65-F5344CB8AC3E}">
        <p14:creationId xmlns:p14="http://schemas.microsoft.com/office/powerpoint/2010/main" val="294986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7249" y="482186"/>
            <a:ext cx="11243258" cy="1153432"/>
          </a:xfr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lang="ja-JP" altLang="en-US" dirty="0" smtClean="0"/>
              <a:t>まと</a:t>
            </a:r>
            <a:r>
              <a:rPr lang="ja-JP" altLang="en-US" dirty="0"/>
              <a:t>め</a:t>
            </a:r>
            <a:endParaRPr kumimoji="1" lang="ja-JP" altLang="en-US" dirty="0"/>
          </a:p>
        </p:txBody>
      </p:sp>
      <p:sp>
        <p:nvSpPr>
          <p:cNvPr id="6" name="正方形/長方形 5"/>
          <p:cNvSpPr/>
          <p:nvPr/>
        </p:nvSpPr>
        <p:spPr>
          <a:xfrm>
            <a:off x="1352282" y="1732876"/>
            <a:ext cx="7778840" cy="6796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bg2">
                    <a:lumMod val="10000"/>
                  </a:schemeClr>
                </a:solidFill>
              </a:rPr>
              <a:t>陥りがちなパターン</a:t>
            </a:r>
            <a:endParaRPr kumimoji="1" lang="ja-JP" altLang="en-US" sz="2800" dirty="0">
              <a:solidFill>
                <a:schemeClr val="bg2">
                  <a:lumMod val="10000"/>
                </a:schemeClr>
              </a:solidFill>
            </a:endParaRPr>
          </a:p>
        </p:txBody>
      </p:sp>
      <p:sp>
        <p:nvSpPr>
          <p:cNvPr id="13" name="角丸四角形 12"/>
          <p:cNvSpPr/>
          <p:nvPr/>
        </p:nvSpPr>
        <p:spPr>
          <a:xfrm>
            <a:off x="4936900" y="3715554"/>
            <a:ext cx="1721477" cy="746974"/>
          </a:xfrm>
          <a:prstGeom prst="roundRect">
            <a:avLst/>
          </a:prstGeom>
          <a:solidFill>
            <a:schemeClr val="accent3">
              <a:lumMod val="60000"/>
              <a:lumOff val="40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思考時間</a:t>
            </a:r>
            <a:endParaRPr kumimoji="1" lang="ja-JP" altLang="en-US" sz="2800" dirty="0"/>
          </a:p>
        </p:txBody>
      </p:sp>
      <p:sp>
        <p:nvSpPr>
          <p:cNvPr id="14" name="角丸四角形 13"/>
          <p:cNvSpPr/>
          <p:nvPr/>
        </p:nvSpPr>
        <p:spPr>
          <a:xfrm>
            <a:off x="2228045" y="2566940"/>
            <a:ext cx="2910625" cy="7232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数打てば当たる</a:t>
            </a:r>
            <a:endParaRPr kumimoji="1" lang="ja-JP" altLang="en-US" sz="2400" dirty="0"/>
          </a:p>
        </p:txBody>
      </p:sp>
      <p:sp>
        <p:nvSpPr>
          <p:cNvPr id="15" name="角丸四角形 14"/>
          <p:cNvSpPr/>
          <p:nvPr/>
        </p:nvSpPr>
        <p:spPr>
          <a:xfrm>
            <a:off x="2595093" y="4880776"/>
            <a:ext cx="2176528" cy="64394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未熟な商品</a:t>
            </a:r>
            <a:endParaRPr kumimoji="1" lang="ja-JP" altLang="en-US" sz="2800" dirty="0"/>
          </a:p>
        </p:txBody>
      </p:sp>
      <p:sp>
        <p:nvSpPr>
          <p:cNvPr id="16" name="角丸四角形 15"/>
          <p:cNvSpPr/>
          <p:nvPr/>
        </p:nvSpPr>
        <p:spPr>
          <a:xfrm>
            <a:off x="779174" y="3715554"/>
            <a:ext cx="1687132" cy="74697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商品開発</a:t>
            </a:r>
            <a:endParaRPr kumimoji="1" lang="ja-JP" altLang="en-US" sz="2800" dirty="0"/>
          </a:p>
        </p:txBody>
      </p:sp>
      <p:sp>
        <p:nvSpPr>
          <p:cNvPr id="17" name="角丸四角形 16"/>
          <p:cNvSpPr/>
          <p:nvPr/>
        </p:nvSpPr>
        <p:spPr>
          <a:xfrm>
            <a:off x="6948150" y="2561695"/>
            <a:ext cx="2221605" cy="7232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商品</a:t>
            </a:r>
            <a:r>
              <a:rPr kumimoji="1" lang="ja-JP" altLang="en-US" sz="2800" dirty="0" smtClean="0"/>
              <a:t>の選別</a:t>
            </a:r>
            <a:endParaRPr kumimoji="1" lang="ja-JP" altLang="en-US" sz="2800" dirty="0"/>
          </a:p>
        </p:txBody>
      </p:sp>
      <p:sp>
        <p:nvSpPr>
          <p:cNvPr id="18" name="角丸四角形 17"/>
          <p:cNvSpPr/>
          <p:nvPr/>
        </p:nvSpPr>
        <p:spPr>
          <a:xfrm>
            <a:off x="9330741" y="3721428"/>
            <a:ext cx="1545465" cy="746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学習</a:t>
            </a:r>
            <a:endParaRPr kumimoji="1" lang="ja-JP" altLang="en-US" sz="2800" dirty="0"/>
          </a:p>
        </p:txBody>
      </p:sp>
      <p:sp>
        <p:nvSpPr>
          <p:cNvPr id="19" name="角丸四角形 18"/>
          <p:cNvSpPr/>
          <p:nvPr/>
        </p:nvSpPr>
        <p:spPr>
          <a:xfrm>
            <a:off x="6948149" y="4803062"/>
            <a:ext cx="2221606" cy="7216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洗練された商品</a:t>
            </a:r>
            <a:endParaRPr kumimoji="1" lang="ja-JP" altLang="en-US" sz="2800" dirty="0"/>
          </a:p>
        </p:txBody>
      </p:sp>
      <p:cxnSp>
        <p:nvCxnSpPr>
          <p:cNvPr id="32" name="直線矢印コネクタ 31"/>
          <p:cNvCxnSpPr>
            <a:stCxn id="14" idx="3"/>
            <a:endCxn id="13" idx="0"/>
          </p:cNvCxnSpPr>
          <p:nvPr/>
        </p:nvCxnSpPr>
        <p:spPr>
          <a:xfrm>
            <a:off x="5138670" y="2928588"/>
            <a:ext cx="658969" cy="786966"/>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13" idx="2"/>
            <a:endCxn id="15" idx="3"/>
          </p:cNvCxnSpPr>
          <p:nvPr/>
        </p:nvCxnSpPr>
        <p:spPr>
          <a:xfrm flipH="1">
            <a:off x="4771621" y="4462528"/>
            <a:ext cx="1026018" cy="740220"/>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15" idx="1"/>
            <a:endCxn id="16" idx="2"/>
          </p:cNvCxnSpPr>
          <p:nvPr/>
        </p:nvCxnSpPr>
        <p:spPr>
          <a:xfrm flipH="1" flipV="1">
            <a:off x="1622740" y="4462528"/>
            <a:ext cx="972353" cy="740220"/>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16" idx="0"/>
            <a:endCxn id="14" idx="1"/>
          </p:cNvCxnSpPr>
          <p:nvPr/>
        </p:nvCxnSpPr>
        <p:spPr>
          <a:xfrm flipV="1">
            <a:off x="1622740" y="2928588"/>
            <a:ext cx="605305" cy="786966"/>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a:stCxn id="17" idx="1"/>
            <a:endCxn id="13" idx="0"/>
          </p:cNvCxnSpPr>
          <p:nvPr/>
        </p:nvCxnSpPr>
        <p:spPr>
          <a:xfrm flipH="1">
            <a:off x="5797639" y="2923343"/>
            <a:ext cx="1150511" cy="79221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13" idx="2"/>
            <a:endCxn id="19" idx="1"/>
          </p:cNvCxnSpPr>
          <p:nvPr/>
        </p:nvCxnSpPr>
        <p:spPr>
          <a:xfrm>
            <a:off x="5797639" y="4462528"/>
            <a:ext cx="1150510" cy="701363"/>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a:stCxn id="19" idx="3"/>
            <a:endCxn id="18" idx="2"/>
          </p:cNvCxnSpPr>
          <p:nvPr/>
        </p:nvCxnSpPr>
        <p:spPr>
          <a:xfrm flipV="1">
            <a:off x="9169755" y="4468401"/>
            <a:ext cx="933719" cy="69549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a:stCxn id="18" idx="0"/>
            <a:endCxn id="17" idx="3"/>
          </p:cNvCxnSpPr>
          <p:nvPr/>
        </p:nvCxnSpPr>
        <p:spPr>
          <a:xfrm flipH="1" flipV="1">
            <a:off x="9169755" y="2923343"/>
            <a:ext cx="933719" cy="79808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66" name="図 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7624" y="3813680"/>
            <a:ext cx="740534" cy="648848"/>
          </a:xfrm>
          <a:prstGeom prst="rect">
            <a:avLst/>
          </a:prstGeom>
        </p:spPr>
      </p:pic>
      <p:pic>
        <p:nvPicPr>
          <p:cNvPr id="67" name="図 66"/>
          <p:cNvPicPr>
            <a:picLocks noChangeAspect="1"/>
          </p:cNvPicPr>
          <p:nvPr/>
        </p:nvPicPr>
        <p:blipFill>
          <a:blip r:embed="rId3"/>
          <a:stretch>
            <a:fillRect/>
          </a:stretch>
        </p:blipFill>
        <p:spPr>
          <a:xfrm>
            <a:off x="7699848" y="3767915"/>
            <a:ext cx="718207" cy="629936"/>
          </a:xfrm>
          <a:prstGeom prst="rect">
            <a:avLst/>
          </a:prstGeom>
        </p:spPr>
      </p:pic>
      <p:pic>
        <p:nvPicPr>
          <p:cNvPr id="68" name="図 6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8447" y="3026595"/>
            <a:ext cx="440672" cy="560395"/>
          </a:xfrm>
          <a:prstGeom prst="rect">
            <a:avLst/>
          </a:prstGeom>
        </p:spPr>
      </p:pic>
      <p:pic>
        <p:nvPicPr>
          <p:cNvPr id="69" name="図 68"/>
          <p:cNvPicPr>
            <a:picLocks noChangeAspect="1"/>
          </p:cNvPicPr>
          <p:nvPr/>
        </p:nvPicPr>
        <p:blipFill>
          <a:blip r:embed="rId5"/>
          <a:stretch>
            <a:fillRect/>
          </a:stretch>
        </p:blipFill>
        <p:spPr>
          <a:xfrm>
            <a:off x="6188839" y="4502520"/>
            <a:ext cx="438950" cy="560881"/>
          </a:xfrm>
          <a:prstGeom prst="rect">
            <a:avLst/>
          </a:prstGeom>
        </p:spPr>
      </p:pic>
      <p:sp>
        <p:nvSpPr>
          <p:cNvPr id="70" name="正方形/長方形 69"/>
          <p:cNvSpPr/>
          <p:nvPr/>
        </p:nvSpPr>
        <p:spPr>
          <a:xfrm>
            <a:off x="1747234" y="5607959"/>
            <a:ext cx="3872246" cy="670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chemeClr val="accent3">
                    <a:lumMod val="50000"/>
                  </a:schemeClr>
                </a:solidFill>
              </a:rPr>
              <a:t>〈</a:t>
            </a:r>
            <a:r>
              <a:rPr kumimoji="1" lang="ja-JP" altLang="en-US" sz="2400" b="1" dirty="0" smtClean="0">
                <a:solidFill>
                  <a:schemeClr val="accent3">
                    <a:lumMod val="50000"/>
                  </a:schemeClr>
                </a:solidFill>
              </a:rPr>
              <a:t>対症療法的解決</a:t>
            </a:r>
            <a:r>
              <a:rPr kumimoji="1" lang="en-US" altLang="ja-JP" sz="2400" b="1" dirty="0" smtClean="0">
                <a:solidFill>
                  <a:schemeClr val="accent3">
                    <a:lumMod val="50000"/>
                  </a:schemeClr>
                </a:solidFill>
              </a:rPr>
              <a:t>〉</a:t>
            </a:r>
            <a:endParaRPr kumimoji="1" lang="ja-JP" altLang="en-US" sz="2400" b="1" dirty="0">
              <a:solidFill>
                <a:schemeClr val="accent3">
                  <a:lumMod val="50000"/>
                </a:schemeClr>
              </a:solidFill>
            </a:endParaRPr>
          </a:p>
        </p:txBody>
      </p:sp>
      <p:sp>
        <p:nvSpPr>
          <p:cNvPr id="71" name="正方形/長方形 70"/>
          <p:cNvSpPr/>
          <p:nvPr/>
        </p:nvSpPr>
        <p:spPr>
          <a:xfrm>
            <a:off x="6048772" y="5648849"/>
            <a:ext cx="4020357" cy="573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rgbClr val="00B050"/>
                </a:solidFill>
              </a:rPr>
              <a:t>〈</a:t>
            </a:r>
            <a:r>
              <a:rPr kumimoji="1" lang="ja-JP" altLang="en-US" sz="2400" b="1" dirty="0" smtClean="0">
                <a:solidFill>
                  <a:srgbClr val="00B050"/>
                </a:solidFill>
              </a:rPr>
              <a:t>根本的解決</a:t>
            </a:r>
            <a:r>
              <a:rPr kumimoji="1" lang="en-US" altLang="ja-JP" sz="2400" b="1" dirty="0" smtClean="0">
                <a:solidFill>
                  <a:srgbClr val="00B050"/>
                </a:solidFill>
              </a:rPr>
              <a:t>〉</a:t>
            </a:r>
            <a:endParaRPr kumimoji="1" lang="ja-JP" altLang="en-US" sz="2400" b="1" dirty="0">
              <a:solidFill>
                <a:srgbClr val="00B050"/>
              </a:solidFill>
            </a:endParaRPr>
          </a:p>
        </p:txBody>
      </p:sp>
      <p:pic>
        <p:nvPicPr>
          <p:cNvPr id="35" name="図 34"/>
          <p:cNvPicPr>
            <a:picLocks noChangeAspect="1"/>
          </p:cNvPicPr>
          <p:nvPr/>
        </p:nvPicPr>
        <p:blipFill>
          <a:blip r:embed="rId6"/>
          <a:stretch>
            <a:fillRect/>
          </a:stretch>
        </p:blipFill>
        <p:spPr>
          <a:xfrm>
            <a:off x="9338154" y="4026611"/>
            <a:ext cx="2382658" cy="2352273"/>
          </a:xfrm>
          <a:prstGeom prst="rect">
            <a:avLst/>
          </a:prstGeom>
        </p:spPr>
      </p:pic>
      <p:sp>
        <p:nvSpPr>
          <p:cNvPr id="37" name="角丸四角形吹き出し 36"/>
          <p:cNvSpPr/>
          <p:nvPr/>
        </p:nvSpPr>
        <p:spPr>
          <a:xfrm>
            <a:off x="6776033" y="1680860"/>
            <a:ext cx="5027453" cy="2292440"/>
          </a:xfrm>
          <a:prstGeom prst="wedgeRoundRectCallout">
            <a:avLst>
              <a:gd name="adj1" fmla="val 44261"/>
              <a:gd name="adj2" fmla="val 61431"/>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t>投資をたくさんして販促をたくさんかけて忙しいんだけれど、売り上げが上がらず利益も出ない。そして、さらなる新商品を投入する。そういう悪循環に陥っていったんです。</a:t>
            </a:r>
            <a:endParaRPr kumimoji="1" lang="ja-JP" altLang="en-US" sz="2400" dirty="0"/>
          </a:p>
        </p:txBody>
      </p:sp>
      <p:sp>
        <p:nvSpPr>
          <p:cNvPr id="27" name="正方形/長方形 26"/>
          <p:cNvSpPr/>
          <p:nvPr/>
        </p:nvSpPr>
        <p:spPr>
          <a:xfrm>
            <a:off x="443209" y="3333550"/>
            <a:ext cx="11287298" cy="14467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chemeClr val="bg2">
                    <a:lumMod val="10000"/>
                  </a:schemeClr>
                </a:solidFill>
              </a:rPr>
              <a:t>クイズの答え：</a:t>
            </a:r>
            <a:r>
              <a:rPr kumimoji="1" lang="ja-JP" altLang="en-US" sz="3200" b="1" dirty="0" smtClean="0">
                <a:solidFill>
                  <a:schemeClr val="bg2">
                    <a:lumMod val="10000"/>
                  </a:schemeClr>
                </a:solidFill>
              </a:rPr>
              <a:t>開発商品数に</a:t>
            </a:r>
            <a:r>
              <a:rPr kumimoji="1" lang="ja-JP" altLang="en-US" sz="3200" b="1" dirty="0">
                <a:solidFill>
                  <a:schemeClr val="bg2">
                    <a:lumMod val="10000"/>
                  </a:schemeClr>
                </a:solidFill>
              </a:rPr>
              <a:t>囚</a:t>
            </a:r>
            <a:r>
              <a:rPr kumimoji="1" lang="ja-JP" altLang="en-US" sz="3200" b="1" dirty="0" smtClean="0">
                <a:solidFill>
                  <a:schemeClr val="bg2">
                    <a:lumMod val="10000"/>
                  </a:schemeClr>
                </a:solidFill>
              </a:rPr>
              <a:t>われて作りこみ時間が減った</a:t>
            </a:r>
            <a:endParaRPr kumimoji="1" lang="en-US" altLang="ja-JP" sz="3200" b="1" dirty="0" smtClean="0">
              <a:solidFill>
                <a:schemeClr val="bg2">
                  <a:lumMod val="10000"/>
                </a:schemeClr>
              </a:solidFill>
            </a:endParaRPr>
          </a:p>
          <a:p>
            <a:pPr algn="ctr"/>
            <a:r>
              <a:rPr kumimoji="1" lang="ja-JP" altLang="en-US" sz="3200" b="1" dirty="0" smtClean="0">
                <a:solidFill>
                  <a:schemeClr val="bg2">
                    <a:lumMod val="10000"/>
                  </a:schemeClr>
                </a:solidFill>
              </a:rPr>
              <a:t>　　　　　　　開発商品数を抑え、精度を上げるべきだった</a:t>
            </a:r>
            <a:endParaRPr kumimoji="1" lang="ja-JP" altLang="en-US" sz="3200" b="1" dirty="0">
              <a:solidFill>
                <a:schemeClr val="bg2">
                  <a:lumMod val="10000"/>
                </a:schemeClr>
              </a:solidFill>
            </a:endParaRPr>
          </a:p>
        </p:txBody>
      </p:sp>
    </p:spTree>
    <p:extLst>
      <p:ext uri="{BB962C8B-B14F-4D97-AF65-F5344CB8AC3E}">
        <p14:creationId xmlns:p14="http://schemas.microsoft.com/office/powerpoint/2010/main" val="124137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down)">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arn(inVertical)">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ご清聴ありがとうございました</a:t>
            </a:r>
            <a:endParaRPr kumimoji="1" lang="ja-JP" altLang="en-US" dirty="0"/>
          </a:p>
        </p:txBody>
      </p:sp>
      <p:pic>
        <p:nvPicPr>
          <p:cNvPr id="6" name="図 5"/>
          <p:cNvPicPr>
            <a:picLocks noChangeAspect="1"/>
          </p:cNvPicPr>
          <p:nvPr/>
        </p:nvPicPr>
        <p:blipFill>
          <a:blip r:embed="rId2"/>
          <a:stretch>
            <a:fillRect/>
          </a:stretch>
        </p:blipFill>
        <p:spPr>
          <a:xfrm>
            <a:off x="472784" y="3825294"/>
            <a:ext cx="11243258" cy="733827"/>
          </a:xfrm>
          <a:prstGeom prst="rect">
            <a:avLst/>
          </a:prstGeom>
        </p:spPr>
      </p:pic>
      <p:pic>
        <p:nvPicPr>
          <p:cNvPr id="7" name="図 6"/>
          <p:cNvPicPr>
            <a:picLocks noChangeAspect="1"/>
          </p:cNvPicPr>
          <p:nvPr/>
        </p:nvPicPr>
        <p:blipFill>
          <a:blip r:embed="rId3"/>
          <a:stretch>
            <a:fillRect/>
          </a:stretch>
        </p:blipFill>
        <p:spPr>
          <a:xfrm rot="1134155">
            <a:off x="7672522" y="1138243"/>
            <a:ext cx="3724275" cy="1228725"/>
          </a:xfrm>
          <a:prstGeom prst="rect">
            <a:avLst/>
          </a:prstGeom>
        </p:spPr>
      </p:pic>
    </p:spTree>
    <p:extLst>
      <p:ext uri="{BB962C8B-B14F-4D97-AF65-F5344CB8AC3E}">
        <p14:creationId xmlns:p14="http://schemas.microsoft.com/office/powerpoint/2010/main" val="2820959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904467" y="860546"/>
            <a:ext cx="9547069" cy="3621302"/>
          </a:xfrm>
          <a:prstGeom prst="rect">
            <a:avLst/>
          </a:prstGeom>
        </p:spPr>
      </p:pic>
    </p:spTree>
    <p:extLst>
      <p:ext uri="{BB962C8B-B14F-4D97-AF65-F5344CB8AC3E}">
        <p14:creationId xmlns:p14="http://schemas.microsoft.com/office/powerpoint/2010/main" val="1654625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343440" y="875763"/>
            <a:ext cx="8230143" cy="3915177"/>
          </a:xfrm>
          <a:prstGeom prst="rect">
            <a:avLst/>
          </a:prstGeom>
        </p:spPr>
      </p:pic>
    </p:spTree>
    <p:extLst>
      <p:ext uri="{BB962C8B-B14F-4D97-AF65-F5344CB8AC3E}">
        <p14:creationId xmlns:p14="http://schemas.microsoft.com/office/powerpoint/2010/main" val="3330409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120462" y="614449"/>
            <a:ext cx="4134118" cy="2953000"/>
          </a:xfrm>
          <a:prstGeom prst="rect">
            <a:avLst/>
          </a:prstGeom>
        </p:spPr>
      </p:pic>
      <p:pic>
        <p:nvPicPr>
          <p:cNvPr id="3" name="図 2"/>
          <p:cNvPicPr>
            <a:picLocks noChangeAspect="1"/>
          </p:cNvPicPr>
          <p:nvPr/>
        </p:nvPicPr>
        <p:blipFill>
          <a:blip r:embed="rId3"/>
          <a:stretch>
            <a:fillRect/>
          </a:stretch>
        </p:blipFill>
        <p:spPr>
          <a:xfrm>
            <a:off x="1120462" y="3567449"/>
            <a:ext cx="4314422" cy="2711003"/>
          </a:xfrm>
          <a:prstGeom prst="rect">
            <a:avLst/>
          </a:prstGeom>
        </p:spPr>
      </p:pic>
      <p:pic>
        <p:nvPicPr>
          <p:cNvPr id="4" name="図 3"/>
          <p:cNvPicPr>
            <a:picLocks noChangeAspect="1"/>
          </p:cNvPicPr>
          <p:nvPr/>
        </p:nvPicPr>
        <p:blipFill>
          <a:blip r:embed="rId4"/>
          <a:stretch>
            <a:fillRect/>
          </a:stretch>
        </p:blipFill>
        <p:spPr>
          <a:xfrm>
            <a:off x="6522491" y="498538"/>
            <a:ext cx="3909397" cy="4539419"/>
          </a:xfrm>
          <a:prstGeom prst="rect">
            <a:avLst/>
          </a:prstGeom>
        </p:spPr>
      </p:pic>
    </p:spTree>
    <p:extLst>
      <p:ext uri="{BB962C8B-B14F-4D97-AF65-F5344CB8AC3E}">
        <p14:creationId xmlns:p14="http://schemas.microsoft.com/office/powerpoint/2010/main" val="11455934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735686" y="1371506"/>
            <a:ext cx="5638800" cy="3651255"/>
          </a:xfrm>
          <a:prstGeom prst="rect">
            <a:avLst/>
          </a:prstGeom>
        </p:spPr>
      </p:pic>
      <p:pic>
        <p:nvPicPr>
          <p:cNvPr id="3" name="図 2"/>
          <p:cNvPicPr>
            <a:picLocks noChangeAspect="1"/>
          </p:cNvPicPr>
          <p:nvPr/>
        </p:nvPicPr>
        <p:blipFill>
          <a:blip r:embed="rId3"/>
          <a:stretch>
            <a:fillRect/>
          </a:stretch>
        </p:blipFill>
        <p:spPr>
          <a:xfrm>
            <a:off x="6853021" y="534701"/>
            <a:ext cx="3900838" cy="3505200"/>
          </a:xfrm>
          <a:prstGeom prst="rect">
            <a:avLst/>
          </a:prstGeom>
        </p:spPr>
      </p:pic>
      <p:pic>
        <p:nvPicPr>
          <p:cNvPr id="4" name="図 3"/>
          <p:cNvPicPr>
            <a:picLocks noChangeAspect="1"/>
          </p:cNvPicPr>
          <p:nvPr/>
        </p:nvPicPr>
        <p:blipFill>
          <a:blip r:embed="rId4"/>
          <a:stretch>
            <a:fillRect/>
          </a:stretch>
        </p:blipFill>
        <p:spPr>
          <a:xfrm>
            <a:off x="6884681" y="4039901"/>
            <a:ext cx="3837517" cy="2533650"/>
          </a:xfrm>
          <a:prstGeom prst="rect">
            <a:avLst/>
          </a:prstGeom>
        </p:spPr>
      </p:pic>
    </p:spTree>
    <p:extLst>
      <p:ext uri="{BB962C8B-B14F-4D97-AF65-F5344CB8AC3E}">
        <p14:creationId xmlns:p14="http://schemas.microsoft.com/office/powerpoint/2010/main" val="841104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519707" y="986209"/>
            <a:ext cx="4449651" cy="4601344"/>
          </a:xfrm>
          <a:prstGeom prst="rect">
            <a:avLst/>
          </a:prstGeom>
        </p:spPr>
      </p:pic>
    </p:spTree>
    <p:extLst>
      <p:ext uri="{BB962C8B-B14F-4D97-AF65-F5344CB8AC3E}">
        <p14:creationId xmlns:p14="http://schemas.microsoft.com/office/powerpoint/2010/main" val="3250334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76518" y="456428"/>
            <a:ext cx="11243257" cy="1359494"/>
          </a:xfrm>
          <a:ln/>
        </p:spPr>
        <p:style>
          <a:lnRef idx="2">
            <a:schemeClr val="accent4">
              <a:shade val="50000"/>
            </a:schemeClr>
          </a:lnRef>
          <a:fillRef idx="1">
            <a:schemeClr val="accent4"/>
          </a:fillRef>
          <a:effectRef idx="0">
            <a:schemeClr val="accent4"/>
          </a:effectRef>
          <a:fontRef idx="minor">
            <a:schemeClr val="lt1"/>
          </a:fontRef>
        </p:style>
        <p:txBody>
          <a:bodyPr/>
          <a:lstStyle/>
          <a:p>
            <a:r>
              <a:rPr kumimoji="1" lang="ja-JP" altLang="en-US" dirty="0" smtClean="0"/>
              <a:t>本日の流れ</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847475589"/>
              </p:ext>
            </p:extLst>
          </p:nvPr>
        </p:nvGraphicFramePr>
        <p:xfrm>
          <a:off x="2318198" y="2485622"/>
          <a:ext cx="7650050" cy="377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9962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4370" y="404913"/>
            <a:ext cx="11243258" cy="1153432"/>
          </a:xfrm>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kumimoji="1" lang="ja-JP" altLang="en-US" dirty="0" smtClean="0"/>
              <a:t>導入・要約</a:t>
            </a:r>
            <a:endParaRPr kumimoji="1" lang="ja-JP" altLang="en-US" dirty="0"/>
          </a:p>
        </p:txBody>
      </p:sp>
      <p:pic>
        <p:nvPicPr>
          <p:cNvPr id="3" name="図 2"/>
          <p:cNvPicPr>
            <a:picLocks noChangeAspect="1"/>
          </p:cNvPicPr>
          <p:nvPr/>
        </p:nvPicPr>
        <p:blipFill>
          <a:blip r:embed="rId2"/>
          <a:stretch>
            <a:fillRect/>
          </a:stretch>
        </p:blipFill>
        <p:spPr>
          <a:xfrm>
            <a:off x="817644" y="2475706"/>
            <a:ext cx="6830231" cy="3727902"/>
          </a:xfrm>
          <a:prstGeom prst="rect">
            <a:avLst/>
          </a:prstGeom>
        </p:spPr>
      </p:pic>
      <p:sp>
        <p:nvSpPr>
          <p:cNvPr id="6" name="正方形/長方形 5"/>
          <p:cNvSpPr/>
          <p:nvPr/>
        </p:nvSpPr>
        <p:spPr>
          <a:xfrm>
            <a:off x="1403797" y="1732876"/>
            <a:ext cx="7778840" cy="6796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bg2">
                    <a:lumMod val="10000"/>
                  </a:schemeClr>
                </a:solidFill>
              </a:rPr>
              <a:t>時間がない実状</a:t>
            </a:r>
            <a:r>
              <a:rPr kumimoji="1" lang="en-US" altLang="ja-JP" sz="2800" dirty="0" smtClean="0">
                <a:solidFill>
                  <a:schemeClr val="bg2">
                    <a:lumMod val="10000"/>
                  </a:schemeClr>
                </a:solidFill>
              </a:rPr>
              <a:t>(</a:t>
            </a:r>
            <a:r>
              <a:rPr kumimoji="1" lang="ja-JP" altLang="en-US" sz="2800" dirty="0" smtClean="0">
                <a:solidFill>
                  <a:schemeClr val="bg2">
                    <a:lumMod val="10000"/>
                  </a:schemeClr>
                </a:solidFill>
              </a:rPr>
              <a:t>管理職になって犠牲にしたもの</a:t>
            </a:r>
            <a:r>
              <a:rPr kumimoji="1" lang="en-US" altLang="ja-JP" sz="2800" dirty="0" smtClean="0">
                <a:solidFill>
                  <a:schemeClr val="bg2">
                    <a:lumMod val="10000"/>
                  </a:schemeClr>
                </a:solidFill>
              </a:rPr>
              <a:t>)</a:t>
            </a:r>
            <a:endParaRPr kumimoji="1" lang="ja-JP" altLang="en-US" sz="2800" dirty="0">
              <a:solidFill>
                <a:schemeClr val="bg2">
                  <a:lumMod val="10000"/>
                </a:schemeClr>
              </a:solidFill>
            </a:endParaRPr>
          </a:p>
        </p:txBody>
      </p:sp>
      <p:sp>
        <p:nvSpPr>
          <p:cNvPr id="8" name="正方形/長方形 7"/>
          <p:cNvSpPr/>
          <p:nvPr/>
        </p:nvSpPr>
        <p:spPr>
          <a:xfrm>
            <a:off x="8010659" y="5957387"/>
            <a:ext cx="3344185" cy="246221"/>
          </a:xfrm>
          <a:prstGeom prst="rect">
            <a:avLst/>
          </a:prstGeom>
        </p:spPr>
        <p:txBody>
          <a:bodyPr wrap="none">
            <a:spAutoFit/>
          </a:bodyPr>
          <a:lstStyle/>
          <a:p>
            <a:r>
              <a:rPr lang="ja-JP" altLang="en-US" sz="1000" dirty="0" smtClean="0"/>
              <a:t>リクナビ　</a:t>
            </a:r>
            <a:r>
              <a:rPr lang="en-US" altLang="ja-JP" sz="1000" dirty="0" smtClean="0"/>
              <a:t>http</a:t>
            </a:r>
            <a:r>
              <a:rPr lang="en-US" altLang="ja-JP" sz="1000" dirty="0"/>
              <a:t>://next.rikunabi.com/journal/entry/20140519_4</a:t>
            </a:r>
            <a:endParaRPr lang="ja-JP" altLang="en-US" sz="1000" dirty="0"/>
          </a:p>
        </p:txBody>
      </p:sp>
      <p:pic>
        <p:nvPicPr>
          <p:cNvPr id="9" name="図 8"/>
          <p:cNvPicPr>
            <a:picLocks noChangeAspect="1"/>
          </p:cNvPicPr>
          <p:nvPr/>
        </p:nvPicPr>
        <p:blipFill>
          <a:blip r:embed="rId3"/>
          <a:stretch>
            <a:fillRect/>
          </a:stretch>
        </p:blipFill>
        <p:spPr>
          <a:xfrm>
            <a:off x="7397286" y="2429059"/>
            <a:ext cx="2285465" cy="3312826"/>
          </a:xfrm>
          <a:prstGeom prst="rect">
            <a:avLst/>
          </a:prstGeom>
        </p:spPr>
      </p:pic>
      <p:pic>
        <p:nvPicPr>
          <p:cNvPr id="10" name="図 9"/>
          <p:cNvPicPr>
            <a:picLocks noChangeAspect="1"/>
          </p:cNvPicPr>
          <p:nvPr/>
        </p:nvPicPr>
        <p:blipFill>
          <a:blip r:embed="rId4"/>
          <a:stretch>
            <a:fillRect/>
          </a:stretch>
        </p:blipFill>
        <p:spPr>
          <a:xfrm>
            <a:off x="9602731" y="3049343"/>
            <a:ext cx="1963082" cy="2908044"/>
          </a:xfrm>
          <a:prstGeom prst="rect">
            <a:avLst/>
          </a:prstGeom>
        </p:spPr>
      </p:pic>
      <p:sp>
        <p:nvSpPr>
          <p:cNvPr id="11" name="正方形/長方形 10"/>
          <p:cNvSpPr/>
          <p:nvPr/>
        </p:nvSpPr>
        <p:spPr>
          <a:xfrm>
            <a:off x="474370" y="4932608"/>
            <a:ext cx="11243258" cy="14295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smtClean="0">
                <a:solidFill>
                  <a:schemeClr val="bg2">
                    <a:lumMod val="10000"/>
                  </a:schemeClr>
                </a:solidFill>
              </a:rPr>
              <a:t>管理職には時間が足りない！！</a:t>
            </a:r>
            <a:endParaRPr kumimoji="1" lang="ja-JP" altLang="en-US" sz="3200" b="1" dirty="0">
              <a:solidFill>
                <a:schemeClr val="bg2">
                  <a:lumMod val="10000"/>
                </a:schemeClr>
              </a:solidFill>
            </a:endParaRPr>
          </a:p>
        </p:txBody>
      </p:sp>
    </p:spTree>
    <p:extLst>
      <p:ext uri="{BB962C8B-B14F-4D97-AF65-F5344CB8AC3E}">
        <p14:creationId xmlns:p14="http://schemas.microsoft.com/office/powerpoint/2010/main" val="16400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4370" y="404913"/>
            <a:ext cx="11243258" cy="1153432"/>
          </a:xfrm>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kumimoji="1" lang="ja-JP" altLang="en-US" dirty="0" smtClean="0"/>
              <a:t>導入・要約</a:t>
            </a:r>
            <a:endParaRPr kumimoji="1" lang="ja-JP" altLang="en-US" dirty="0"/>
          </a:p>
        </p:txBody>
      </p:sp>
      <p:sp>
        <p:nvSpPr>
          <p:cNvPr id="6" name="正方形/長方形 5"/>
          <p:cNvSpPr/>
          <p:nvPr/>
        </p:nvSpPr>
        <p:spPr>
          <a:xfrm>
            <a:off x="1403797" y="1732876"/>
            <a:ext cx="7778840" cy="6796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chemeClr val="bg2">
                    <a:lumMod val="10000"/>
                  </a:schemeClr>
                </a:solidFill>
              </a:rPr>
              <a:t>鎖</a:t>
            </a:r>
            <a:r>
              <a:rPr kumimoji="1" lang="ja-JP" altLang="en-US" sz="2800" dirty="0" smtClean="0">
                <a:solidFill>
                  <a:schemeClr val="bg2">
                    <a:lumMod val="10000"/>
                  </a:schemeClr>
                </a:solidFill>
              </a:rPr>
              <a:t>につながれた囚人</a:t>
            </a:r>
            <a:endParaRPr kumimoji="1" lang="ja-JP" altLang="en-US" sz="2800" dirty="0">
              <a:solidFill>
                <a:schemeClr val="bg2">
                  <a:lumMod val="10000"/>
                </a:schemeClr>
              </a:solidFill>
            </a:endParaRPr>
          </a:p>
        </p:txBody>
      </p:sp>
      <p:pic>
        <p:nvPicPr>
          <p:cNvPr id="4" name="図 3"/>
          <p:cNvPicPr>
            <a:picLocks noChangeAspect="1"/>
          </p:cNvPicPr>
          <p:nvPr/>
        </p:nvPicPr>
        <p:blipFill>
          <a:blip r:embed="rId2"/>
          <a:stretch>
            <a:fillRect/>
          </a:stretch>
        </p:blipFill>
        <p:spPr>
          <a:xfrm>
            <a:off x="1249251" y="2839187"/>
            <a:ext cx="2781837" cy="2781837"/>
          </a:xfrm>
          <a:prstGeom prst="rect">
            <a:avLst/>
          </a:prstGeom>
        </p:spPr>
      </p:pic>
      <p:sp>
        <p:nvSpPr>
          <p:cNvPr id="5" name="正方形/長方形 4"/>
          <p:cNvSpPr/>
          <p:nvPr/>
        </p:nvSpPr>
        <p:spPr>
          <a:xfrm>
            <a:off x="4031088" y="4758141"/>
            <a:ext cx="6928833" cy="104318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bg2">
                    <a:lumMod val="10000"/>
                  </a:schemeClr>
                </a:solidFill>
              </a:rPr>
              <a:t>“常に行動しなければならない”との強迫観念</a:t>
            </a:r>
            <a:endParaRPr kumimoji="1" lang="ja-JP" altLang="en-US" sz="2800" dirty="0">
              <a:solidFill>
                <a:schemeClr val="bg2">
                  <a:lumMod val="10000"/>
                </a:schemeClr>
              </a:solidFill>
            </a:endParaRPr>
          </a:p>
        </p:txBody>
      </p:sp>
      <p:sp>
        <p:nvSpPr>
          <p:cNvPr id="7" name="正方形/長方形 6"/>
          <p:cNvSpPr/>
          <p:nvPr/>
        </p:nvSpPr>
        <p:spPr>
          <a:xfrm>
            <a:off x="4713668" y="2587031"/>
            <a:ext cx="6014433" cy="1547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2400" dirty="0" smtClean="0">
                <a:solidFill>
                  <a:schemeClr val="bg2">
                    <a:lumMod val="10000"/>
                  </a:schemeClr>
                </a:solidFill>
              </a:rPr>
              <a:t>列の先頭</a:t>
            </a:r>
            <a:endParaRPr kumimoji="1" lang="en-US" altLang="ja-JP" sz="2400" dirty="0" smtClean="0">
              <a:solidFill>
                <a:schemeClr val="bg2">
                  <a:lumMod val="10000"/>
                </a:schemeClr>
              </a:solidFill>
            </a:endParaRPr>
          </a:p>
          <a:p>
            <a:pPr marL="285750" indent="-285750">
              <a:buFont typeface="Arial" panose="020B0604020202020204" pitchFamily="34" charset="0"/>
              <a:buChar char="•"/>
            </a:pPr>
            <a:r>
              <a:rPr kumimoji="1" lang="ja-JP" altLang="en-US" sz="2400" dirty="0">
                <a:solidFill>
                  <a:schemeClr val="bg2">
                    <a:lumMod val="10000"/>
                  </a:schemeClr>
                </a:solidFill>
              </a:rPr>
              <a:t>自分</a:t>
            </a:r>
            <a:r>
              <a:rPr kumimoji="1" lang="ja-JP" altLang="en-US" sz="2400" dirty="0" smtClean="0">
                <a:solidFill>
                  <a:schemeClr val="bg2">
                    <a:lumMod val="10000"/>
                  </a:schemeClr>
                </a:solidFill>
              </a:rPr>
              <a:t>が動かなければ部下は動かない</a:t>
            </a:r>
            <a:endParaRPr kumimoji="1" lang="en-US" altLang="ja-JP" sz="2400" dirty="0" smtClean="0">
              <a:solidFill>
                <a:schemeClr val="bg2">
                  <a:lumMod val="10000"/>
                </a:schemeClr>
              </a:solidFill>
            </a:endParaRPr>
          </a:p>
          <a:p>
            <a:pPr marL="285750" indent="-285750">
              <a:buFont typeface="Arial" panose="020B0604020202020204" pitchFamily="34" charset="0"/>
              <a:buChar char="•"/>
            </a:pPr>
            <a:r>
              <a:rPr kumimoji="1" lang="ja-JP" altLang="en-US" sz="2400" dirty="0">
                <a:solidFill>
                  <a:schemeClr val="bg2">
                    <a:lumMod val="10000"/>
                  </a:schemeClr>
                </a:solidFill>
              </a:rPr>
              <a:t>自分</a:t>
            </a:r>
            <a:r>
              <a:rPr kumimoji="1" lang="ja-JP" altLang="en-US" sz="2400" dirty="0" smtClean="0">
                <a:solidFill>
                  <a:schemeClr val="bg2">
                    <a:lumMod val="10000"/>
                  </a:schemeClr>
                </a:solidFill>
              </a:rPr>
              <a:t>の速さ＝全体の速さ</a:t>
            </a:r>
            <a:endParaRPr kumimoji="1" lang="ja-JP" altLang="en-US" sz="2400" dirty="0">
              <a:solidFill>
                <a:schemeClr val="bg2">
                  <a:lumMod val="10000"/>
                </a:schemeClr>
              </a:solidFill>
            </a:endParaRPr>
          </a:p>
        </p:txBody>
      </p:sp>
      <p:sp>
        <p:nvSpPr>
          <p:cNvPr id="11" name="下矢印 10"/>
          <p:cNvSpPr/>
          <p:nvPr/>
        </p:nvSpPr>
        <p:spPr>
          <a:xfrm>
            <a:off x="6439437" y="4031088"/>
            <a:ext cx="1004552" cy="5297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36592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7249" y="482186"/>
            <a:ext cx="11243258" cy="1153432"/>
          </a:xfrm>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kumimoji="1" lang="ja-JP" altLang="en-US" dirty="0" smtClean="0"/>
              <a:t>導入・要約</a:t>
            </a:r>
            <a:endParaRPr kumimoji="1" lang="ja-JP" altLang="en-US" dirty="0"/>
          </a:p>
        </p:txBody>
      </p:sp>
      <p:sp>
        <p:nvSpPr>
          <p:cNvPr id="6" name="正方形/長方形 5"/>
          <p:cNvSpPr/>
          <p:nvPr/>
        </p:nvSpPr>
        <p:spPr>
          <a:xfrm>
            <a:off x="1352282" y="1732876"/>
            <a:ext cx="7778840" cy="6796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bg2">
                    <a:lumMod val="10000"/>
                  </a:schemeClr>
                </a:solidFill>
              </a:rPr>
              <a:t>陥りがちなパターン</a:t>
            </a:r>
            <a:endParaRPr kumimoji="1" lang="ja-JP" altLang="en-US" sz="2800" dirty="0">
              <a:solidFill>
                <a:schemeClr val="bg2">
                  <a:lumMod val="10000"/>
                </a:schemeClr>
              </a:solidFill>
            </a:endParaRPr>
          </a:p>
        </p:txBody>
      </p:sp>
      <p:sp>
        <p:nvSpPr>
          <p:cNvPr id="13" name="角丸四角形 12"/>
          <p:cNvSpPr/>
          <p:nvPr/>
        </p:nvSpPr>
        <p:spPr>
          <a:xfrm>
            <a:off x="4936900" y="3715554"/>
            <a:ext cx="1721477" cy="746974"/>
          </a:xfrm>
          <a:prstGeom prst="roundRect">
            <a:avLst/>
          </a:prstGeom>
          <a:solidFill>
            <a:schemeClr val="accent3">
              <a:lumMod val="60000"/>
              <a:lumOff val="40000"/>
            </a:schemeClr>
          </a:solid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思考時間</a:t>
            </a:r>
            <a:endParaRPr kumimoji="1" lang="ja-JP" altLang="en-US" sz="2800" dirty="0"/>
          </a:p>
        </p:txBody>
      </p:sp>
      <p:sp>
        <p:nvSpPr>
          <p:cNvPr id="14" name="角丸四角形 13"/>
          <p:cNvSpPr/>
          <p:nvPr/>
        </p:nvSpPr>
        <p:spPr>
          <a:xfrm>
            <a:off x="2228045" y="2566940"/>
            <a:ext cx="2910625" cy="7232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鎖につながれた囚人</a:t>
            </a:r>
            <a:endParaRPr kumimoji="1" lang="ja-JP" altLang="en-US" sz="2400" dirty="0"/>
          </a:p>
        </p:txBody>
      </p:sp>
      <p:sp>
        <p:nvSpPr>
          <p:cNvPr id="15" name="角丸四角形 14"/>
          <p:cNvSpPr/>
          <p:nvPr/>
        </p:nvSpPr>
        <p:spPr>
          <a:xfrm>
            <a:off x="2595093" y="4880776"/>
            <a:ext cx="2176528" cy="64394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短期的戦略</a:t>
            </a:r>
            <a:endParaRPr kumimoji="1" lang="ja-JP" altLang="en-US" sz="2800" dirty="0"/>
          </a:p>
        </p:txBody>
      </p:sp>
      <p:sp>
        <p:nvSpPr>
          <p:cNvPr id="16" name="角丸四角形 15"/>
          <p:cNvSpPr/>
          <p:nvPr/>
        </p:nvSpPr>
        <p:spPr>
          <a:xfrm>
            <a:off x="779174" y="3715554"/>
            <a:ext cx="1687132" cy="74697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仕事増加</a:t>
            </a:r>
            <a:endParaRPr kumimoji="1" lang="ja-JP" altLang="en-US" sz="2800" dirty="0"/>
          </a:p>
        </p:txBody>
      </p:sp>
      <p:sp>
        <p:nvSpPr>
          <p:cNvPr id="17" name="角丸四角形 16"/>
          <p:cNvSpPr/>
          <p:nvPr/>
        </p:nvSpPr>
        <p:spPr>
          <a:xfrm>
            <a:off x="6948150" y="2561695"/>
            <a:ext cx="2221605" cy="7232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仕事の選別</a:t>
            </a:r>
            <a:endParaRPr kumimoji="1" lang="ja-JP" altLang="en-US" sz="2800" dirty="0"/>
          </a:p>
        </p:txBody>
      </p:sp>
      <p:sp>
        <p:nvSpPr>
          <p:cNvPr id="18" name="角丸四角形 17"/>
          <p:cNvSpPr/>
          <p:nvPr/>
        </p:nvSpPr>
        <p:spPr>
          <a:xfrm>
            <a:off x="9330741" y="3721428"/>
            <a:ext cx="1545465" cy="7469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学習</a:t>
            </a:r>
            <a:endParaRPr kumimoji="1" lang="ja-JP" altLang="en-US" sz="2800" dirty="0"/>
          </a:p>
        </p:txBody>
      </p:sp>
      <p:sp>
        <p:nvSpPr>
          <p:cNvPr id="19" name="角丸四角形 18"/>
          <p:cNvSpPr/>
          <p:nvPr/>
        </p:nvSpPr>
        <p:spPr>
          <a:xfrm>
            <a:off x="6948149" y="4880776"/>
            <a:ext cx="2221606" cy="643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長期的戦略</a:t>
            </a:r>
            <a:endParaRPr kumimoji="1" lang="ja-JP" altLang="en-US" sz="2800" dirty="0"/>
          </a:p>
        </p:txBody>
      </p:sp>
      <p:cxnSp>
        <p:nvCxnSpPr>
          <p:cNvPr id="32" name="直線矢印コネクタ 31"/>
          <p:cNvCxnSpPr>
            <a:stCxn id="14" idx="3"/>
            <a:endCxn id="13" idx="0"/>
          </p:cNvCxnSpPr>
          <p:nvPr/>
        </p:nvCxnSpPr>
        <p:spPr>
          <a:xfrm>
            <a:off x="5138670" y="2928588"/>
            <a:ext cx="658969" cy="786966"/>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13" idx="2"/>
            <a:endCxn id="15" idx="3"/>
          </p:cNvCxnSpPr>
          <p:nvPr/>
        </p:nvCxnSpPr>
        <p:spPr>
          <a:xfrm flipH="1">
            <a:off x="4771621" y="4462528"/>
            <a:ext cx="1026018" cy="740220"/>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15" idx="1"/>
            <a:endCxn id="16" idx="2"/>
          </p:cNvCxnSpPr>
          <p:nvPr/>
        </p:nvCxnSpPr>
        <p:spPr>
          <a:xfrm flipH="1" flipV="1">
            <a:off x="1622740" y="4462528"/>
            <a:ext cx="972353" cy="740220"/>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16" idx="0"/>
            <a:endCxn id="14" idx="1"/>
          </p:cNvCxnSpPr>
          <p:nvPr/>
        </p:nvCxnSpPr>
        <p:spPr>
          <a:xfrm flipV="1">
            <a:off x="1622740" y="2928588"/>
            <a:ext cx="605305" cy="786966"/>
          </a:xfrm>
          <a:prstGeom prst="straightConnector1">
            <a:avLst/>
          </a:prstGeom>
          <a:ln w="762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a:stCxn id="17" idx="1"/>
            <a:endCxn id="13" idx="0"/>
          </p:cNvCxnSpPr>
          <p:nvPr/>
        </p:nvCxnSpPr>
        <p:spPr>
          <a:xfrm flipH="1">
            <a:off x="5797639" y="2923343"/>
            <a:ext cx="1150511" cy="79221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13" idx="2"/>
            <a:endCxn id="19" idx="1"/>
          </p:cNvCxnSpPr>
          <p:nvPr/>
        </p:nvCxnSpPr>
        <p:spPr>
          <a:xfrm>
            <a:off x="5797639" y="4462528"/>
            <a:ext cx="1150510" cy="74022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a:stCxn id="19" idx="3"/>
            <a:endCxn id="18" idx="2"/>
          </p:cNvCxnSpPr>
          <p:nvPr/>
        </p:nvCxnSpPr>
        <p:spPr>
          <a:xfrm flipV="1">
            <a:off x="9169755" y="4468401"/>
            <a:ext cx="933719" cy="734347"/>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a:stCxn id="18" idx="0"/>
            <a:endCxn id="17" idx="3"/>
          </p:cNvCxnSpPr>
          <p:nvPr/>
        </p:nvCxnSpPr>
        <p:spPr>
          <a:xfrm flipH="1" flipV="1">
            <a:off x="9169755" y="2923343"/>
            <a:ext cx="933719" cy="79808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66" name="図 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7624" y="3813680"/>
            <a:ext cx="740534" cy="648848"/>
          </a:xfrm>
          <a:prstGeom prst="rect">
            <a:avLst/>
          </a:prstGeom>
        </p:spPr>
      </p:pic>
      <p:pic>
        <p:nvPicPr>
          <p:cNvPr id="67" name="図 66"/>
          <p:cNvPicPr>
            <a:picLocks noChangeAspect="1"/>
          </p:cNvPicPr>
          <p:nvPr/>
        </p:nvPicPr>
        <p:blipFill>
          <a:blip r:embed="rId3"/>
          <a:stretch>
            <a:fillRect/>
          </a:stretch>
        </p:blipFill>
        <p:spPr>
          <a:xfrm>
            <a:off x="7699848" y="3767915"/>
            <a:ext cx="718207" cy="629936"/>
          </a:xfrm>
          <a:prstGeom prst="rect">
            <a:avLst/>
          </a:prstGeom>
        </p:spPr>
      </p:pic>
      <p:pic>
        <p:nvPicPr>
          <p:cNvPr id="68" name="図 6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8447" y="3026595"/>
            <a:ext cx="440672" cy="560395"/>
          </a:xfrm>
          <a:prstGeom prst="rect">
            <a:avLst/>
          </a:prstGeom>
        </p:spPr>
      </p:pic>
      <p:pic>
        <p:nvPicPr>
          <p:cNvPr id="69" name="図 68"/>
          <p:cNvPicPr>
            <a:picLocks noChangeAspect="1"/>
          </p:cNvPicPr>
          <p:nvPr/>
        </p:nvPicPr>
        <p:blipFill>
          <a:blip r:embed="rId5"/>
          <a:stretch>
            <a:fillRect/>
          </a:stretch>
        </p:blipFill>
        <p:spPr>
          <a:xfrm>
            <a:off x="6188839" y="4502520"/>
            <a:ext cx="438950" cy="560881"/>
          </a:xfrm>
          <a:prstGeom prst="rect">
            <a:avLst/>
          </a:prstGeom>
        </p:spPr>
      </p:pic>
      <p:sp>
        <p:nvSpPr>
          <p:cNvPr id="70" name="正方形/長方形 69"/>
          <p:cNvSpPr/>
          <p:nvPr/>
        </p:nvSpPr>
        <p:spPr>
          <a:xfrm>
            <a:off x="1747234" y="5607959"/>
            <a:ext cx="3872246" cy="670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chemeClr val="accent3">
                    <a:lumMod val="50000"/>
                  </a:schemeClr>
                </a:solidFill>
              </a:rPr>
              <a:t>〈</a:t>
            </a:r>
            <a:r>
              <a:rPr kumimoji="1" lang="ja-JP" altLang="en-US" sz="2400" b="1" dirty="0" smtClean="0">
                <a:solidFill>
                  <a:schemeClr val="accent3">
                    <a:lumMod val="50000"/>
                  </a:schemeClr>
                </a:solidFill>
              </a:rPr>
              <a:t>対症療法的解決</a:t>
            </a:r>
            <a:r>
              <a:rPr kumimoji="1" lang="en-US" altLang="ja-JP" sz="2400" b="1" dirty="0" smtClean="0">
                <a:solidFill>
                  <a:schemeClr val="accent3">
                    <a:lumMod val="50000"/>
                  </a:schemeClr>
                </a:solidFill>
              </a:rPr>
              <a:t>〉</a:t>
            </a:r>
            <a:endParaRPr kumimoji="1" lang="ja-JP" altLang="en-US" sz="2400" b="1" dirty="0">
              <a:solidFill>
                <a:schemeClr val="accent3">
                  <a:lumMod val="50000"/>
                </a:schemeClr>
              </a:solidFill>
            </a:endParaRPr>
          </a:p>
        </p:txBody>
      </p:sp>
      <p:sp>
        <p:nvSpPr>
          <p:cNvPr id="71" name="正方形/長方形 70"/>
          <p:cNvSpPr/>
          <p:nvPr/>
        </p:nvSpPr>
        <p:spPr>
          <a:xfrm>
            <a:off x="6048772" y="5648849"/>
            <a:ext cx="4020357" cy="573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rgbClr val="00B050"/>
                </a:solidFill>
              </a:rPr>
              <a:t>〈</a:t>
            </a:r>
            <a:r>
              <a:rPr kumimoji="1" lang="ja-JP" altLang="en-US" sz="2400" b="1" dirty="0" smtClean="0">
                <a:solidFill>
                  <a:srgbClr val="00B050"/>
                </a:solidFill>
              </a:rPr>
              <a:t>根本的解決</a:t>
            </a:r>
            <a:r>
              <a:rPr kumimoji="1" lang="en-US" altLang="ja-JP" sz="2400" b="1" dirty="0" smtClean="0">
                <a:solidFill>
                  <a:srgbClr val="00B050"/>
                </a:solidFill>
              </a:rPr>
              <a:t>〉</a:t>
            </a:r>
            <a:endParaRPr kumimoji="1" lang="ja-JP" altLang="en-US" sz="2400" b="1" dirty="0">
              <a:solidFill>
                <a:srgbClr val="00B050"/>
              </a:solidFill>
            </a:endParaRPr>
          </a:p>
        </p:txBody>
      </p:sp>
      <p:sp>
        <p:nvSpPr>
          <p:cNvPr id="72" name="正方形/長方形 71"/>
          <p:cNvSpPr/>
          <p:nvPr/>
        </p:nvSpPr>
        <p:spPr>
          <a:xfrm>
            <a:off x="487249" y="5607959"/>
            <a:ext cx="11243258" cy="115506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smtClean="0">
                <a:solidFill>
                  <a:schemeClr val="bg2">
                    <a:lumMod val="10000"/>
                  </a:schemeClr>
                </a:solidFill>
              </a:rPr>
              <a:t>時間管理を見直すべき</a:t>
            </a:r>
            <a:endParaRPr kumimoji="1" lang="ja-JP" altLang="en-US" sz="3200" b="1" dirty="0">
              <a:solidFill>
                <a:schemeClr val="bg2">
                  <a:lumMod val="10000"/>
                </a:schemeClr>
              </a:solidFill>
            </a:endParaRPr>
          </a:p>
        </p:txBody>
      </p:sp>
    </p:spTree>
    <p:extLst>
      <p:ext uri="{BB962C8B-B14F-4D97-AF65-F5344CB8AC3E}">
        <p14:creationId xmlns:p14="http://schemas.microsoft.com/office/powerpoint/2010/main" val="2536034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arn(inVertical)">
                                      <p:cBhvr>
                                        <p:cTn id="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8789" y="1634065"/>
            <a:ext cx="11160834" cy="651934"/>
          </a:xfrm>
        </p:spPr>
        <p:txBody>
          <a:bodyPr>
            <a:normAutofit/>
          </a:bodyPr>
          <a:lstStyle/>
          <a:p>
            <a:r>
              <a:rPr lang="ja-JP" altLang="en-US" sz="3600" dirty="0" smtClean="0"/>
              <a:t>システム図を参考に、管理職の問題点を当ててください</a:t>
            </a:r>
            <a:endParaRPr kumimoji="1" lang="ja-JP" altLang="en-US" sz="3600" dirty="0"/>
          </a:p>
        </p:txBody>
      </p:sp>
      <p:sp>
        <p:nvSpPr>
          <p:cNvPr id="3" name="コンテンツ プレースホルダー 2"/>
          <p:cNvSpPr>
            <a:spLocks noGrp="1"/>
          </p:cNvSpPr>
          <p:nvPr>
            <p:ph idx="1"/>
          </p:nvPr>
        </p:nvSpPr>
        <p:spPr>
          <a:xfrm>
            <a:off x="798491" y="2466780"/>
            <a:ext cx="10625070" cy="4075688"/>
          </a:xfrm>
        </p:spPr>
        <p:txBody>
          <a:bodyPr>
            <a:normAutofit fontScale="92500" lnSpcReduction="10000"/>
          </a:bodyPr>
          <a:lstStyle/>
          <a:p>
            <a:r>
              <a:rPr kumimoji="1" lang="ja-JP" altLang="en-US" sz="3000" dirty="0" smtClean="0"/>
              <a:t>皆さんは、ある大手玩具メーカーの上級管理職です</a:t>
            </a:r>
            <a:endParaRPr kumimoji="1" lang="en-US" altLang="ja-JP" sz="3000" dirty="0" smtClean="0"/>
          </a:p>
          <a:p>
            <a:r>
              <a:rPr lang="ja-JP" altLang="en-US" sz="3000" dirty="0" smtClean="0"/>
              <a:t>近年はヒット商品に恵まれず、経営が悪化しています</a:t>
            </a:r>
            <a:endParaRPr lang="en-US" altLang="ja-JP" sz="3000" dirty="0" smtClean="0"/>
          </a:p>
          <a:p>
            <a:r>
              <a:rPr lang="ja-JP" altLang="en-US" sz="3000" dirty="0" smtClean="0"/>
              <a:t>新商品を次々に開発し、販促にも力を入れますが、上手くいきません</a:t>
            </a:r>
            <a:endParaRPr lang="en-US" altLang="ja-JP" dirty="0" smtClean="0"/>
          </a:p>
          <a:p>
            <a:pPr algn="ctr"/>
            <a:endParaRPr lang="en-US" altLang="ja-JP" dirty="0" smtClean="0"/>
          </a:p>
          <a:p>
            <a:pPr algn="ctr"/>
            <a:endParaRPr lang="en-US" altLang="ja-JP" dirty="0"/>
          </a:p>
          <a:p>
            <a:pPr algn="ctr"/>
            <a:endParaRPr lang="en-US" altLang="ja-JP" dirty="0"/>
          </a:p>
          <a:p>
            <a:pPr marL="0" indent="0">
              <a:buNone/>
            </a:pPr>
            <a:r>
              <a:rPr lang="en-US" altLang="ja-JP" dirty="0" smtClean="0"/>
              <a:t>※</a:t>
            </a:r>
            <a:r>
              <a:rPr lang="ja-JP" altLang="en-US" dirty="0" smtClean="0"/>
              <a:t>玩具業界では、商品ライフサイクルは短く、商品の入れ替わりが激しい</a:t>
            </a:r>
            <a:endParaRPr lang="en-US" altLang="ja-JP" dirty="0" smtClean="0"/>
          </a:p>
          <a:p>
            <a:pPr marL="0" indent="0">
              <a:buNone/>
            </a:pPr>
            <a:r>
              <a:rPr lang="en-US" altLang="ja-JP" dirty="0" smtClean="0"/>
              <a:t>※</a:t>
            </a:r>
            <a:r>
              <a:rPr lang="ja-JP" altLang="en-US" dirty="0" smtClean="0"/>
              <a:t>一つヒット商品を出せば、その売り上げは大きい</a:t>
            </a:r>
            <a:endParaRPr lang="en-US" altLang="ja-JP" dirty="0" smtClean="0"/>
          </a:p>
          <a:p>
            <a:endParaRPr lang="en-US" altLang="ja-JP" dirty="0" smtClean="0"/>
          </a:p>
          <a:p>
            <a:endParaRPr lang="en-US" altLang="ja-JP" dirty="0" smtClean="0"/>
          </a:p>
          <a:p>
            <a:endParaRPr lang="en-US" altLang="ja-JP" dirty="0" smtClean="0"/>
          </a:p>
          <a:p>
            <a:endParaRPr lang="en-US" altLang="ja-JP" dirty="0" smtClean="0"/>
          </a:p>
          <a:p>
            <a:endParaRPr lang="en-US" altLang="ja-JP" dirty="0" smtClean="0"/>
          </a:p>
          <a:p>
            <a:endParaRPr lang="en-US" altLang="ja-JP" dirty="0" smtClean="0"/>
          </a:p>
          <a:p>
            <a:endParaRPr lang="en-US" altLang="ja-JP" dirty="0" smtClean="0"/>
          </a:p>
        </p:txBody>
      </p:sp>
      <p:sp>
        <p:nvSpPr>
          <p:cNvPr id="4" name="正方形/長方形 3"/>
          <p:cNvSpPr/>
          <p:nvPr/>
        </p:nvSpPr>
        <p:spPr>
          <a:xfrm flipH="1">
            <a:off x="468789" y="444077"/>
            <a:ext cx="11254419" cy="1189988"/>
          </a:xfrm>
          <a:prstGeom prst="rect">
            <a:avLst/>
          </a:prstGeom>
          <a:solidFill>
            <a:srgbClr val="F18F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クイズ</a:t>
            </a:r>
            <a:endParaRPr kumimoji="1" lang="ja-JP" altLang="en-US" sz="4400" dirty="0"/>
          </a:p>
        </p:txBody>
      </p:sp>
      <p:pic>
        <p:nvPicPr>
          <p:cNvPr id="9" name="図 8"/>
          <p:cNvPicPr>
            <a:picLocks noChangeAspect="1"/>
          </p:cNvPicPr>
          <p:nvPr/>
        </p:nvPicPr>
        <p:blipFill>
          <a:blip r:embed="rId2"/>
          <a:stretch>
            <a:fillRect/>
          </a:stretch>
        </p:blipFill>
        <p:spPr>
          <a:xfrm>
            <a:off x="2068133" y="4063809"/>
            <a:ext cx="3534175" cy="1394205"/>
          </a:xfrm>
          <a:prstGeom prst="rect">
            <a:avLst/>
          </a:prstGeom>
        </p:spPr>
      </p:pic>
      <p:pic>
        <p:nvPicPr>
          <p:cNvPr id="10" name="図 9"/>
          <p:cNvPicPr>
            <a:picLocks noChangeAspect="1"/>
          </p:cNvPicPr>
          <p:nvPr/>
        </p:nvPicPr>
        <p:blipFill>
          <a:blip r:embed="rId3"/>
          <a:stretch>
            <a:fillRect/>
          </a:stretch>
        </p:blipFill>
        <p:spPr>
          <a:xfrm>
            <a:off x="6214389" y="4059538"/>
            <a:ext cx="3216304" cy="1394205"/>
          </a:xfrm>
          <a:prstGeom prst="rect">
            <a:avLst/>
          </a:prstGeom>
        </p:spPr>
      </p:pic>
    </p:spTree>
    <p:extLst>
      <p:ext uri="{BB962C8B-B14F-4D97-AF65-F5344CB8AC3E}">
        <p14:creationId xmlns:p14="http://schemas.microsoft.com/office/powerpoint/2010/main" val="4114777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1896869" y="1481488"/>
            <a:ext cx="2860184" cy="895058"/>
          </a:xfrm>
          <a:prstGeom prst="rect">
            <a:avLst/>
          </a:prstGeom>
        </p:spPr>
      </p:pic>
      <p:sp>
        <p:nvSpPr>
          <p:cNvPr id="2" name="タイトル 1"/>
          <p:cNvSpPr>
            <a:spLocks noGrp="1"/>
          </p:cNvSpPr>
          <p:nvPr>
            <p:ph type="title"/>
          </p:nvPr>
        </p:nvSpPr>
        <p:spPr>
          <a:xfrm>
            <a:off x="3860799" y="1724612"/>
            <a:ext cx="5047339" cy="651934"/>
          </a:xfrm>
        </p:spPr>
        <p:txBody>
          <a:bodyPr>
            <a:normAutofit fontScale="90000"/>
          </a:bodyPr>
          <a:lstStyle/>
          <a:p>
            <a:r>
              <a:rPr lang="ja-JP" altLang="en-US" dirty="0"/>
              <a:t>株式</a:t>
            </a:r>
            <a:r>
              <a:rPr lang="ja-JP" altLang="en-US" dirty="0" smtClean="0"/>
              <a:t>会社タカラ</a:t>
            </a:r>
            <a:endParaRPr kumimoji="1" lang="ja-JP" altLang="en-US" dirty="0"/>
          </a:p>
        </p:txBody>
      </p:sp>
      <p:sp>
        <p:nvSpPr>
          <p:cNvPr id="4" name="正方形/長方形 3"/>
          <p:cNvSpPr/>
          <p:nvPr/>
        </p:nvSpPr>
        <p:spPr>
          <a:xfrm flipH="1">
            <a:off x="468788" y="488773"/>
            <a:ext cx="11254419" cy="11899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ケース紹介</a:t>
            </a:r>
            <a:endParaRPr kumimoji="1" lang="ja-JP" altLang="en-US" sz="4400" dirty="0"/>
          </a:p>
        </p:txBody>
      </p:sp>
      <p:sp>
        <p:nvSpPr>
          <p:cNvPr id="9" name="コンテンツ プレースホルダー 2"/>
          <p:cNvSpPr txBox="1">
            <a:spLocks/>
          </p:cNvSpPr>
          <p:nvPr/>
        </p:nvSpPr>
        <p:spPr>
          <a:xfrm>
            <a:off x="888001" y="2483778"/>
            <a:ext cx="10415991" cy="2487467"/>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a:lstStyle>
          <a:p>
            <a:pPr marL="0" indent="0">
              <a:buNone/>
            </a:pPr>
            <a:r>
              <a:rPr lang="en-US" altLang="ja-JP" sz="2800" dirty="0" smtClean="0"/>
              <a:t>〈</a:t>
            </a:r>
            <a:r>
              <a:rPr lang="ja-JP" altLang="en-US" sz="2800" dirty="0" smtClean="0"/>
              <a:t>事業内容</a:t>
            </a:r>
            <a:r>
              <a:rPr lang="en-US" altLang="ja-JP" sz="2800" dirty="0" smtClean="0"/>
              <a:t>〉</a:t>
            </a:r>
            <a:r>
              <a:rPr lang="ja-JP" altLang="en-US" sz="2800" dirty="0" smtClean="0"/>
              <a:t>玩具の企画・製造・販売</a:t>
            </a:r>
            <a:endParaRPr lang="en-US" altLang="ja-JP" sz="2800" dirty="0" smtClean="0"/>
          </a:p>
          <a:p>
            <a:pPr marL="0" indent="0">
              <a:buNone/>
            </a:pPr>
            <a:r>
              <a:rPr lang="ja-JP" altLang="en-US" sz="2800" dirty="0" smtClean="0"/>
              <a:t>　　　　　　　</a:t>
            </a:r>
            <a:r>
              <a:rPr lang="ja-JP" altLang="en-US" dirty="0" smtClean="0"/>
              <a:t>家電・電熱事業、アミューズメント事業、カー用品事業など</a:t>
            </a:r>
            <a:endParaRPr lang="en-US" altLang="ja-JP" dirty="0" smtClean="0"/>
          </a:p>
          <a:p>
            <a:pPr marL="0" indent="0">
              <a:buNone/>
            </a:pPr>
            <a:r>
              <a:rPr lang="en-US" altLang="ja-JP" sz="2800" dirty="0" smtClean="0"/>
              <a:t>〈</a:t>
            </a:r>
            <a:r>
              <a:rPr lang="ja-JP" altLang="en-US" sz="2800" dirty="0" smtClean="0"/>
              <a:t>売上</a:t>
            </a:r>
            <a:r>
              <a:rPr lang="en-US" altLang="ja-JP" sz="2800" dirty="0" smtClean="0"/>
              <a:t>〉</a:t>
            </a:r>
            <a:r>
              <a:rPr lang="ja-JP" altLang="en-US" sz="2800" dirty="0" smtClean="0"/>
              <a:t>　　　約</a:t>
            </a:r>
            <a:r>
              <a:rPr lang="en-US" altLang="ja-JP" sz="2800" dirty="0" smtClean="0"/>
              <a:t>971</a:t>
            </a:r>
            <a:r>
              <a:rPr lang="ja-JP" altLang="en-US" sz="2800" dirty="0" smtClean="0"/>
              <a:t>億円　玩具・ホビー卸売業界３位</a:t>
            </a:r>
            <a:r>
              <a:rPr lang="en-US" altLang="ja-JP" sz="2800" dirty="0" smtClean="0"/>
              <a:t>(2004</a:t>
            </a:r>
            <a:r>
              <a:rPr lang="ja-JP" altLang="en-US" sz="2800" dirty="0" smtClean="0"/>
              <a:t>年</a:t>
            </a:r>
            <a:r>
              <a:rPr lang="en-US" altLang="ja-JP" sz="2800" dirty="0" smtClean="0"/>
              <a:t>)</a:t>
            </a:r>
          </a:p>
          <a:p>
            <a:pPr marL="0" indent="0">
              <a:buNone/>
            </a:pPr>
            <a:r>
              <a:rPr lang="en-US" altLang="ja-JP" sz="2800" dirty="0"/>
              <a:t>〈</a:t>
            </a:r>
            <a:r>
              <a:rPr lang="ja-JP" altLang="en-US" sz="2800" dirty="0"/>
              <a:t>創業</a:t>
            </a:r>
            <a:r>
              <a:rPr lang="en-US" altLang="ja-JP" sz="2800" dirty="0"/>
              <a:t>〉</a:t>
            </a:r>
            <a:r>
              <a:rPr lang="ja-JP" altLang="en-US" sz="2800" dirty="0"/>
              <a:t>　　　</a:t>
            </a:r>
            <a:r>
              <a:rPr lang="en-US" altLang="ja-JP" sz="2800" dirty="0"/>
              <a:t>1995</a:t>
            </a:r>
            <a:r>
              <a:rPr lang="ja-JP" altLang="en-US" sz="2800" dirty="0"/>
              <a:t>年　</a:t>
            </a:r>
          </a:p>
          <a:p>
            <a:pPr marL="0" indent="0">
              <a:buNone/>
            </a:pPr>
            <a:endParaRPr lang="en-US" altLang="ja-JP" sz="2800" dirty="0" smtClean="0"/>
          </a:p>
          <a:p>
            <a:endParaRPr lang="en-US" altLang="ja-JP" dirty="0" smtClean="0"/>
          </a:p>
          <a:p>
            <a:endParaRPr lang="en-US" altLang="ja-JP" dirty="0" smtClean="0"/>
          </a:p>
        </p:txBody>
      </p:sp>
      <p:sp>
        <p:nvSpPr>
          <p:cNvPr id="5" name="角丸四角形吹き出し 4"/>
          <p:cNvSpPr/>
          <p:nvPr/>
        </p:nvSpPr>
        <p:spPr>
          <a:xfrm>
            <a:off x="3039414" y="4731657"/>
            <a:ext cx="5624382" cy="1342889"/>
          </a:xfrm>
          <a:prstGeom prst="wedgeRoundRectCallout">
            <a:avLst>
              <a:gd name="adj1" fmla="val 68056"/>
              <a:gd name="adj2" fmla="val 6250"/>
              <a:gd name="adj3" fmla="val 1666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bg2">
                    <a:lumMod val="10000"/>
                  </a:schemeClr>
                </a:solidFill>
              </a:rPr>
              <a:t>玩具や遊びを通して子どもから大人まで多くの人々の心に夢を提供したい</a:t>
            </a:r>
            <a:endParaRPr kumimoji="1" lang="en-US" altLang="ja-JP" sz="2400" dirty="0" smtClean="0">
              <a:solidFill>
                <a:schemeClr val="bg2">
                  <a:lumMod val="10000"/>
                </a:schemeClr>
              </a:solidFill>
            </a:endParaRPr>
          </a:p>
        </p:txBody>
      </p:sp>
      <p:pic>
        <p:nvPicPr>
          <p:cNvPr id="3" name="図 2"/>
          <p:cNvPicPr>
            <a:picLocks noChangeAspect="1"/>
          </p:cNvPicPr>
          <p:nvPr/>
        </p:nvPicPr>
        <p:blipFill>
          <a:blip r:embed="rId3"/>
          <a:stretch>
            <a:fillRect/>
          </a:stretch>
        </p:blipFill>
        <p:spPr>
          <a:xfrm>
            <a:off x="9698422" y="3669774"/>
            <a:ext cx="1524000" cy="1866900"/>
          </a:xfrm>
          <a:prstGeom prst="rect">
            <a:avLst/>
          </a:prstGeom>
        </p:spPr>
      </p:pic>
      <p:sp>
        <p:nvSpPr>
          <p:cNvPr id="10" name="正方形/長方形 9"/>
          <p:cNvSpPr/>
          <p:nvPr/>
        </p:nvSpPr>
        <p:spPr>
          <a:xfrm>
            <a:off x="9460830" y="5705214"/>
            <a:ext cx="2387733" cy="369332"/>
          </a:xfrm>
          <a:prstGeom prst="rect">
            <a:avLst/>
          </a:prstGeom>
        </p:spPr>
        <p:txBody>
          <a:bodyPr wrap="square">
            <a:spAutoFit/>
          </a:bodyPr>
          <a:lstStyle/>
          <a:p>
            <a:r>
              <a:rPr lang="ja-JP" altLang="en-US" dirty="0" smtClean="0"/>
              <a:t>創業者：　佐藤安太</a:t>
            </a:r>
            <a:endParaRPr lang="en-US" altLang="ja-JP" dirty="0" smtClean="0"/>
          </a:p>
        </p:txBody>
      </p:sp>
    </p:spTree>
    <p:extLst>
      <p:ext uri="{BB962C8B-B14F-4D97-AF65-F5344CB8AC3E}">
        <p14:creationId xmlns:p14="http://schemas.microsoft.com/office/powerpoint/2010/main" val="3145166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a:stretch>
            <a:fillRect/>
          </a:stretch>
        </p:blipFill>
        <p:spPr>
          <a:xfrm>
            <a:off x="5860090" y="3059820"/>
            <a:ext cx="1750147" cy="1750147"/>
          </a:xfrm>
          <a:prstGeom prst="rect">
            <a:avLst/>
          </a:prstGeom>
        </p:spPr>
      </p:pic>
      <p:pic>
        <p:nvPicPr>
          <p:cNvPr id="5" name="図 4"/>
          <p:cNvPicPr>
            <a:picLocks noChangeAspect="1"/>
          </p:cNvPicPr>
          <p:nvPr/>
        </p:nvPicPr>
        <p:blipFill>
          <a:blip r:embed="rId3"/>
          <a:stretch>
            <a:fillRect/>
          </a:stretch>
        </p:blipFill>
        <p:spPr>
          <a:xfrm>
            <a:off x="2115489" y="3163369"/>
            <a:ext cx="1238250" cy="1543050"/>
          </a:xfrm>
          <a:prstGeom prst="rect">
            <a:avLst/>
          </a:prstGeom>
        </p:spPr>
      </p:pic>
      <p:pic>
        <p:nvPicPr>
          <p:cNvPr id="6" name="図 5"/>
          <p:cNvPicPr>
            <a:picLocks noChangeAspect="1"/>
          </p:cNvPicPr>
          <p:nvPr/>
        </p:nvPicPr>
        <p:blipFill>
          <a:blip r:embed="rId4"/>
          <a:stretch>
            <a:fillRect/>
          </a:stretch>
        </p:blipFill>
        <p:spPr>
          <a:xfrm>
            <a:off x="3484338" y="3032656"/>
            <a:ext cx="1824373" cy="1738012"/>
          </a:xfrm>
          <a:prstGeom prst="rect">
            <a:avLst/>
          </a:prstGeom>
        </p:spPr>
      </p:pic>
      <p:pic>
        <p:nvPicPr>
          <p:cNvPr id="13" name="図 12"/>
          <p:cNvPicPr>
            <a:picLocks noChangeAspect="1"/>
          </p:cNvPicPr>
          <p:nvPr/>
        </p:nvPicPr>
        <p:blipFill>
          <a:blip r:embed="rId5"/>
          <a:stretch>
            <a:fillRect/>
          </a:stretch>
        </p:blipFill>
        <p:spPr>
          <a:xfrm>
            <a:off x="7714424" y="2943677"/>
            <a:ext cx="1742690" cy="2477758"/>
          </a:xfrm>
          <a:prstGeom prst="rect">
            <a:avLst/>
          </a:prstGeom>
        </p:spPr>
      </p:pic>
      <p:pic>
        <p:nvPicPr>
          <p:cNvPr id="8" name="図 7"/>
          <p:cNvPicPr>
            <a:picLocks noChangeAspect="1"/>
          </p:cNvPicPr>
          <p:nvPr/>
        </p:nvPicPr>
        <p:blipFill>
          <a:blip r:embed="rId6"/>
          <a:stretch>
            <a:fillRect/>
          </a:stretch>
        </p:blipFill>
        <p:spPr>
          <a:xfrm>
            <a:off x="2251643" y="4730809"/>
            <a:ext cx="2457250" cy="1478325"/>
          </a:xfrm>
          <a:prstGeom prst="rect">
            <a:avLst/>
          </a:prstGeom>
        </p:spPr>
      </p:pic>
      <p:pic>
        <p:nvPicPr>
          <p:cNvPr id="7" name="図 6"/>
          <p:cNvPicPr>
            <a:picLocks noChangeAspect="1"/>
          </p:cNvPicPr>
          <p:nvPr/>
        </p:nvPicPr>
        <p:blipFill>
          <a:blip r:embed="rId7"/>
          <a:stretch>
            <a:fillRect/>
          </a:stretch>
        </p:blipFill>
        <p:spPr>
          <a:xfrm>
            <a:off x="8660527" y="5290781"/>
            <a:ext cx="2860184" cy="895058"/>
          </a:xfrm>
          <a:prstGeom prst="rect">
            <a:avLst/>
          </a:prstGeom>
        </p:spPr>
      </p:pic>
      <p:sp>
        <p:nvSpPr>
          <p:cNvPr id="2" name="タイトル 1"/>
          <p:cNvSpPr>
            <a:spLocks noGrp="1"/>
          </p:cNvSpPr>
          <p:nvPr>
            <p:ph type="title"/>
          </p:nvPr>
        </p:nvSpPr>
        <p:spPr>
          <a:xfrm>
            <a:off x="1038047" y="1724612"/>
            <a:ext cx="9715812" cy="651934"/>
          </a:xfrm>
        </p:spPr>
        <p:txBody>
          <a:bodyPr>
            <a:noAutofit/>
          </a:bodyPr>
          <a:lstStyle/>
          <a:p>
            <a:r>
              <a:rPr lang="ja-JP" altLang="en-US" sz="3200" dirty="0" smtClean="0"/>
              <a:t>背景：ヒット商品</a:t>
            </a:r>
            <a:endParaRPr kumimoji="1" lang="ja-JP" altLang="en-US" sz="3200" dirty="0"/>
          </a:p>
        </p:txBody>
      </p:sp>
      <p:sp>
        <p:nvSpPr>
          <p:cNvPr id="4" name="正方形/長方形 3"/>
          <p:cNvSpPr/>
          <p:nvPr/>
        </p:nvSpPr>
        <p:spPr>
          <a:xfrm flipH="1">
            <a:off x="468786" y="473485"/>
            <a:ext cx="11254419" cy="11899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ケース紹介</a:t>
            </a:r>
            <a:r>
              <a:rPr kumimoji="1" lang="en-US" altLang="ja-JP" sz="4400" dirty="0" smtClean="0"/>
              <a:t>『</a:t>
            </a:r>
            <a:r>
              <a:rPr kumimoji="1" lang="ja-JP" altLang="en-US" sz="4400" dirty="0" smtClean="0"/>
              <a:t>タカラ</a:t>
            </a:r>
            <a:r>
              <a:rPr kumimoji="1" lang="en-US" altLang="ja-JP" sz="4400" dirty="0" smtClean="0"/>
              <a:t>』</a:t>
            </a:r>
            <a:endParaRPr kumimoji="1" lang="ja-JP" altLang="en-US" sz="4400" dirty="0"/>
          </a:p>
        </p:txBody>
      </p:sp>
      <p:sp>
        <p:nvSpPr>
          <p:cNvPr id="9" name="コンテンツ プレースホルダー 2"/>
          <p:cNvSpPr txBox="1">
            <a:spLocks/>
          </p:cNvSpPr>
          <p:nvPr/>
        </p:nvSpPr>
        <p:spPr>
          <a:xfrm>
            <a:off x="887999" y="2571809"/>
            <a:ext cx="10415991" cy="1638279"/>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a:lstStyle>
          <a:p>
            <a:pPr marL="0" indent="0">
              <a:buNone/>
            </a:pPr>
            <a:r>
              <a:rPr lang="ja-JP" altLang="en-US" sz="2800" dirty="0"/>
              <a:t>　</a:t>
            </a:r>
            <a:r>
              <a:rPr lang="en-US" altLang="ja-JP" sz="2800" dirty="0" smtClean="0"/>
              <a:t>1955</a:t>
            </a:r>
            <a:r>
              <a:rPr lang="ja-JP" altLang="en-US" sz="2800" dirty="0" smtClean="0"/>
              <a:t>年　　</a:t>
            </a:r>
            <a:r>
              <a:rPr lang="en-US" altLang="ja-JP" sz="2800" dirty="0" smtClean="0"/>
              <a:t>1960</a:t>
            </a:r>
            <a:r>
              <a:rPr lang="ja-JP" altLang="en-US" sz="2800" dirty="0" smtClean="0"/>
              <a:t>年代　　　　　　</a:t>
            </a:r>
            <a:r>
              <a:rPr lang="en-US" altLang="ja-JP" sz="2800" dirty="0" smtClean="0"/>
              <a:t>1980</a:t>
            </a:r>
            <a:r>
              <a:rPr lang="ja-JP" altLang="en-US" sz="2800" dirty="0" smtClean="0"/>
              <a:t>年代　　　　　　　　　　</a:t>
            </a:r>
            <a:r>
              <a:rPr lang="en-US" altLang="ja-JP" sz="2800" dirty="0" smtClean="0"/>
              <a:t>1990</a:t>
            </a:r>
            <a:r>
              <a:rPr lang="ja-JP" altLang="en-US" sz="2800" dirty="0" smtClean="0"/>
              <a:t>年代</a:t>
            </a:r>
            <a:endParaRPr lang="en-US" altLang="ja-JP" sz="2800" dirty="0" smtClean="0"/>
          </a:p>
          <a:p>
            <a:pPr marL="0" indent="0">
              <a:buNone/>
            </a:pPr>
            <a:endParaRPr lang="en-US" altLang="ja-JP" dirty="0" smtClean="0"/>
          </a:p>
          <a:p>
            <a:endParaRPr lang="en-US" altLang="ja-JP" dirty="0" smtClean="0"/>
          </a:p>
        </p:txBody>
      </p:sp>
      <p:sp>
        <p:nvSpPr>
          <p:cNvPr id="3" name="正方形/長方形 2"/>
          <p:cNvSpPr/>
          <p:nvPr/>
        </p:nvSpPr>
        <p:spPr>
          <a:xfrm>
            <a:off x="468787" y="3602618"/>
            <a:ext cx="11254418" cy="10014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b="1" dirty="0" smtClean="0">
                <a:solidFill>
                  <a:schemeClr val="bg2">
                    <a:lumMod val="10000"/>
                  </a:schemeClr>
                </a:solidFill>
              </a:rPr>
              <a:t>ヒット商品が出ず、業績悪化</a:t>
            </a:r>
            <a:endParaRPr kumimoji="1" lang="ja-JP" altLang="en-US" sz="4000" b="1" dirty="0">
              <a:solidFill>
                <a:schemeClr val="bg2">
                  <a:lumMod val="10000"/>
                </a:schemeClr>
              </a:solidFill>
            </a:endParaRPr>
          </a:p>
        </p:txBody>
      </p:sp>
    </p:spTree>
    <p:extLst>
      <p:ext uri="{BB962C8B-B14F-4D97-AF65-F5344CB8AC3E}">
        <p14:creationId xmlns:p14="http://schemas.microsoft.com/office/powerpoint/2010/main" val="174530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2"/>
          <a:stretch>
            <a:fillRect/>
          </a:stretch>
        </p:blipFill>
        <p:spPr>
          <a:xfrm>
            <a:off x="8139264" y="3389050"/>
            <a:ext cx="3495080" cy="1473829"/>
          </a:xfrm>
          <a:prstGeom prst="rect">
            <a:avLst/>
          </a:prstGeom>
        </p:spPr>
      </p:pic>
      <p:pic>
        <p:nvPicPr>
          <p:cNvPr id="10" name="図 9"/>
          <p:cNvPicPr>
            <a:picLocks noChangeAspect="1"/>
          </p:cNvPicPr>
          <p:nvPr/>
        </p:nvPicPr>
        <p:blipFill>
          <a:blip r:embed="rId3"/>
          <a:stretch>
            <a:fillRect/>
          </a:stretch>
        </p:blipFill>
        <p:spPr>
          <a:xfrm>
            <a:off x="4320162" y="3478478"/>
            <a:ext cx="3622732" cy="1384401"/>
          </a:xfrm>
          <a:prstGeom prst="rect">
            <a:avLst/>
          </a:prstGeom>
        </p:spPr>
      </p:pic>
      <p:pic>
        <p:nvPicPr>
          <p:cNvPr id="6" name="図 5"/>
          <p:cNvPicPr>
            <a:picLocks noChangeAspect="1"/>
          </p:cNvPicPr>
          <p:nvPr/>
        </p:nvPicPr>
        <p:blipFill>
          <a:blip r:embed="rId4"/>
          <a:stretch>
            <a:fillRect/>
          </a:stretch>
        </p:blipFill>
        <p:spPr>
          <a:xfrm>
            <a:off x="922784" y="3475163"/>
            <a:ext cx="3209969" cy="1387716"/>
          </a:xfrm>
          <a:prstGeom prst="rect">
            <a:avLst/>
          </a:prstGeom>
        </p:spPr>
      </p:pic>
      <p:sp>
        <p:nvSpPr>
          <p:cNvPr id="13" name="正方形/長方形 12"/>
          <p:cNvSpPr/>
          <p:nvPr/>
        </p:nvSpPr>
        <p:spPr>
          <a:xfrm>
            <a:off x="3156959" y="5109899"/>
            <a:ext cx="5503568" cy="1060047"/>
          </a:xfrm>
          <a:prstGeom prst="rect">
            <a:avLst/>
          </a:prstGeom>
          <a:noFill/>
          <a:ln w="5715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2">
                    <a:lumMod val="10000"/>
                  </a:schemeClr>
                </a:solidFill>
              </a:rPr>
              <a:t>ヒット商品連発で業界２位へ</a:t>
            </a:r>
            <a:endParaRPr kumimoji="1" lang="en-US" altLang="ja-JP" sz="2400" b="1" dirty="0" smtClean="0">
              <a:solidFill>
                <a:schemeClr val="bg2">
                  <a:lumMod val="10000"/>
                </a:schemeClr>
              </a:solidFill>
            </a:endParaRPr>
          </a:p>
          <a:p>
            <a:pPr algn="ctr"/>
            <a:r>
              <a:rPr kumimoji="1" lang="ja-JP" altLang="en-US" sz="2400" dirty="0" smtClean="0">
                <a:solidFill>
                  <a:schemeClr val="bg2">
                    <a:lumMod val="10000"/>
                  </a:schemeClr>
                </a:solidFill>
              </a:rPr>
              <a:t>不発商品の損害＜ヒット商品の利益</a:t>
            </a:r>
            <a:endParaRPr kumimoji="1" lang="ja-JP" altLang="en-US" sz="2400" dirty="0">
              <a:solidFill>
                <a:schemeClr val="bg2">
                  <a:lumMod val="10000"/>
                </a:schemeClr>
              </a:solidFill>
            </a:endParaRPr>
          </a:p>
        </p:txBody>
      </p:sp>
      <p:pic>
        <p:nvPicPr>
          <p:cNvPr id="7" name="図 6"/>
          <p:cNvPicPr>
            <a:picLocks noChangeAspect="1"/>
          </p:cNvPicPr>
          <p:nvPr/>
        </p:nvPicPr>
        <p:blipFill>
          <a:blip r:embed="rId5"/>
          <a:stretch>
            <a:fillRect/>
          </a:stretch>
        </p:blipFill>
        <p:spPr>
          <a:xfrm>
            <a:off x="8660527" y="5290781"/>
            <a:ext cx="2860184" cy="895058"/>
          </a:xfrm>
          <a:prstGeom prst="rect">
            <a:avLst/>
          </a:prstGeom>
        </p:spPr>
      </p:pic>
      <p:sp>
        <p:nvSpPr>
          <p:cNvPr id="2" name="タイトル 1"/>
          <p:cNvSpPr>
            <a:spLocks noGrp="1"/>
          </p:cNvSpPr>
          <p:nvPr>
            <p:ph type="title"/>
          </p:nvPr>
        </p:nvSpPr>
        <p:spPr>
          <a:xfrm>
            <a:off x="2305190" y="1776944"/>
            <a:ext cx="7581614" cy="651934"/>
          </a:xfrm>
        </p:spPr>
        <p:txBody>
          <a:bodyPr>
            <a:normAutofit/>
          </a:bodyPr>
          <a:lstStyle/>
          <a:p>
            <a:r>
              <a:rPr lang="ja-JP" altLang="en-US" sz="3200" dirty="0"/>
              <a:t>鎖</a:t>
            </a:r>
            <a:r>
              <a:rPr lang="ja-JP" altLang="en-US" sz="3200" dirty="0" smtClean="0"/>
              <a:t>につながれた囚人</a:t>
            </a:r>
            <a:endParaRPr kumimoji="1" lang="ja-JP" altLang="en-US" sz="3200" dirty="0"/>
          </a:p>
        </p:txBody>
      </p:sp>
      <p:sp>
        <p:nvSpPr>
          <p:cNvPr id="4" name="正方形/長方形 3"/>
          <p:cNvSpPr/>
          <p:nvPr/>
        </p:nvSpPr>
        <p:spPr>
          <a:xfrm flipH="1">
            <a:off x="468788" y="488773"/>
            <a:ext cx="11254419" cy="11899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ケース紹介</a:t>
            </a:r>
            <a:r>
              <a:rPr kumimoji="1" lang="en-US" altLang="ja-JP" sz="4400" dirty="0" smtClean="0"/>
              <a:t>『</a:t>
            </a:r>
            <a:r>
              <a:rPr kumimoji="1" lang="ja-JP" altLang="en-US" sz="4400" dirty="0" smtClean="0"/>
              <a:t>タカラ</a:t>
            </a:r>
            <a:r>
              <a:rPr kumimoji="1" lang="en-US" altLang="ja-JP" sz="4400" dirty="0" smtClean="0"/>
              <a:t>』</a:t>
            </a:r>
            <a:endParaRPr kumimoji="1" lang="ja-JP" altLang="en-US" sz="4400" dirty="0"/>
          </a:p>
        </p:txBody>
      </p:sp>
      <p:sp>
        <p:nvSpPr>
          <p:cNvPr id="5" name="正方形/長方形 4"/>
          <p:cNvSpPr/>
          <p:nvPr/>
        </p:nvSpPr>
        <p:spPr>
          <a:xfrm>
            <a:off x="468786" y="5043761"/>
            <a:ext cx="11254419" cy="114207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bg2">
                    <a:lumMod val="10000"/>
                  </a:schemeClr>
                </a:solidFill>
              </a:rPr>
              <a:t>数打てば当たる！！</a:t>
            </a:r>
            <a:r>
              <a:rPr kumimoji="1" lang="en-US" altLang="ja-JP" sz="3600" b="1" dirty="0" smtClean="0">
                <a:solidFill>
                  <a:schemeClr val="bg2">
                    <a:lumMod val="10000"/>
                  </a:schemeClr>
                </a:solidFill>
              </a:rPr>
              <a:t>(</a:t>
            </a:r>
            <a:r>
              <a:rPr kumimoji="1" lang="ja-JP" altLang="en-US" sz="3600" b="1" dirty="0" smtClean="0">
                <a:solidFill>
                  <a:schemeClr val="bg2">
                    <a:lumMod val="10000"/>
                  </a:schemeClr>
                </a:solidFill>
              </a:rPr>
              <a:t>成功体験に囚われる</a:t>
            </a:r>
            <a:r>
              <a:rPr kumimoji="1" lang="en-US" altLang="ja-JP" sz="3600" b="1" dirty="0" smtClean="0">
                <a:solidFill>
                  <a:schemeClr val="bg2">
                    <a:lumMod val="10000"/>
                  </a:schemeClr>
                </a:solidFill>
              </a:rPr>
              <a:t>)</a:t>
            </a:r>
            <a:r>
              <a:rPr kumimoji="1" lang="ja-JP" altLang="en-US" sz="2800" b="1" dirty="0" smtClean="0">
                <a:solidFill>
                  <a:schemeClr val="bg2">
                    <a:lumMod val="10000"/>
                  </a:schemeClr>
                </a:solidFill>
              </a:rPr>
              <a:t>　</a:t>
            </a:r>
            <a:endParaRPr kumimoji="1" lang="ja-JP" altLang="en-US" sz="2800" b="1" dirty="0">
              <a:solidFill>
                <a:schemeClr val="bg2">
                  <a:lumMod val="10000"/>
                </a:schemeClr>
              </a:solidFill>
            </a:endParaRPr>
          </a:p>
        </p:txBody>
      </p:sp>
      <p:sp>
        <p:nvSpPr>
          <p:cNvPr id="3" name="角丸四角形 2"/>
          <p:cNvSpPr/>
          <p:nvPr/>
        </p:nvSpPr>
        <p:spPr>
          <a:xfrm>
            <a:off x="3108098" y="2514991"/>
            <a:ext cx="5975797" cy="874059"/>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bg2">
                    <a:lumMod val="10000"/>
                  </a:schemeClr>
                </a:solidFill>
              </a:rPr>
              <a:t>開発商品数を増やす</a:t>
            </a:r>
            <a:endParaRPr kumimoji="1" lang="ja-JP" altLang="en-US" sz="3200" dirty="0">
              <a:solidFill>
                <a:schemeClr val="bg2">
                  <a:lumMod val="10000"/>
                </a:schemeClr>
              </a:solidFill>
            </a:endParaRPr>
          </a:p>
        </p:txBody>
      </p:sp>
    </p:spTree>
    <p:extLst>
      <p:ext uri="{BB962C8B-B14F-4D97-AF65-F5344CB8AC3E}">
        <p14:creationId xmlns:p14="http://schemas.microsoft.com/office/powerpoint/2010/main" val="416520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ーガニック">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861</TotalTime>
  <Words>525</Words>
  <Application>Microsoft Office PowerPoint</Application>
  <PresentationFormat>ユーザー設定</PresentationFormat>
  <Paragraphs>105</Paragraphs>
  <Slides>19</Slides>
  <Notes>0</Notes>
  <HiddenSlides>0</HiddenSlides>
  <MMClips>0</MMClips>
  <ScaleCrop>false</ScaleCrop>
  <HeadingPairs>
    <vt:vector size="4" baseType="variant">
      <vt:variant>
        <vt:lpstr>テーマ</vt:lpstr>
      </vt:variant>
      <vt:variant>
        <vt:i4>1</vt:i4>
      </vt:variant>
      <vt:variant>
        <vt:lpstr>スライド タイトル</vt:lpstr>
      </vt:variant>
      <vt:variant>
        <vt:i4>19</vt:i4>
      </vt:variant>
    </vt:vector>
  </HeadingPairs>
  <TitlesOfParts>
    <vt:vector size="20" baseType="lpstr">
      <vt:lpstr>オーガニック</vt:lpstr>
      <vt:lpstr>第14章 “管理の時間”</vt:lpstr>
      <vt:lpstr>本日の流れ</vt:lpstr>
      <vt:lpstr>導入・要約</vt:lpstr>
      <vt:lpstr>導入・要約</vt:lpstr>
      <vt:lpstr>導入・要約</vt:lpstr>
      <vt:lpstr>システム図を参考に、管理職の問題点を当ててください</vt:lpstr>
      <vt:lpstr>株式会社タカラ</vt:lpstr>
      <vt:lpstr>背景：ヒット商品</vt:lpstr>
      <vt:lpstr>鎖につながれた囚人</vt:lpstr>
      <vt:lpstr>思考時間の減少</vt:lpstr>
      <vt:lpstr>短期的戦略の弊害</vt:lpstr>
      <vt:lpstr>業績悪化　2005年</vt:lpstr>
      <vt:lpstr>まとめ</vt:lpstr>
      <vt:lpstr>ご清聴ありがとうございました</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第14章 “管理の時間”</dc:title>
  <dc:creator>Owner</dc:creator>
  <cp:lastModifiedBy>userX1</cp:lastModifiedBy>
  <cp:revision>79</cp:revision>
  <dcterms:created xsi:type="dcterms:W3CDTF">2014-11-23T05:03:18Z</dcterms:created>
  <dcterms:modified xsi:type="dcterms:W3CDTF">2014-12-04T04:27:13Z</dcterms:modified>
</cp:coreProperties>
</file>