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8" r:id="rId4"/>
    <p:sldId id="271" r:id="rId5"/>
    <p:sldId id="272" r:id="rId6"/>
    <p:sldId id="273" r:id="rId7"/>
    <p:sldId id="274" r:id="rId8"/>
    <p:sldId id="280" r:id="rId9"/>
    <p:sldId id="281" r:id="rId10"/>
    <p:sldId id="298" r:id="rId11"/>
    <p:sldId id="291" r:id="rId12"/>
    <p:sldId id="296" r:id="rId13"/>
    <p:sldId id="286" r:id="rId14"/>
    <p:sldId id="297" r:id="rId15"/>
    <p:sldId id="306" r:id="rId16"/>
    <p:sldId id="275" r:id="rId17"/>
    <p:sldId id="279" r:id="rId18"/>
    <p:sldId id="276" r:id="rId19"/>
    <p:sldId id="294" r:id="rId20"/>
    <p:sldId id="295" r:id="rId21"/>
    <p:sldId id="304" r:id="rId22"/>
    <p:sldId id="305" r:id="rId23"/>
    <p:sldId id="307" r:id="rId24"/>
    <p:sldId id="282" r:id="rId25"/>
    <p:sldId id="292" r:id="rId26"/>
    <p:sldId id="293" r:id="rId27"/>
    <p:sldId id="277" r:id="rId28"/>
    <p:sldId id="269" r:id="rId29"/>
    <p:sldId id="301" r:id="rId30"/>
    <p:sldId id="300" r:id="rId31"/>
    <p:sldId id="285" r:id="rId32"/>
    <p:sldId id="284" r:id="rId33"/>
    <p:sldId id="302" r:id="rId34"/>
    <p:sldId id="303" r:id="rId35"/>
    <p:sldId id="289" r:id="rId36"/>
    <p:sldId id="28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FFFF"/>
    <a:srgbClr val="C6E6F2"/>
    <a:srgbClr val="FF8FB2"/>
    <a:srgbClr val="FFCC99"/>
    <a:srgbClr val="9BDEFF"/>
    <a:srgbClr val="B3DEEB"/>
    <a:srgbClr val="B9FFFF"/>
    <a:srgbClr val="97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09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89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6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41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3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7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2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4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12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27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62355-54B5-4360-8436-205A4D79DF3F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69F79-8DC8-4383-A126-7D12DB98A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26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lonmile.com/sp/pdf/salonmile_201308_Vol10.pdf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lonmile.com/sp/pdf/salonmile_201308_Vol10.pdf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nge1997.co.jp/company/index.php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ge1997.co.jp/company/index.ph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ge1997.co.jp/company/index.ph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ge1997.co.jp/company/index.ph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beauty.hotpepper.jp/slnH000093916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beauty.hotpepper.jp/slnH000251992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lonmile.com/sp/pdf/salonmile_201308_Vol10.pdf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amica.mym-d.co.jp/research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mica.mym-d.co.jp/research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amica.mym-d.co.jp/research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beauty.hotpepper.jp/slnH000233861/coup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hyperlink" Target="http://beauty.hotpepper.jp/slnH000304215/coupon/?cstt=3#couponList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32586"/>
            <a:ext cx="7543800" cy="1609859"/>
          </a:xfrm>
          <a:solidFill>
            <a:srgbClr val="CCFF99">
              <a:alpha val="86000"/>
            </a:srgbClr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latin typeface="+mj-ea"/>
              </a:rPr>
              <a:t>18</a:t>
            </a:r>
            <a:r>
              <a:rPr lang="ja-JP" altLang="en-US" sz="4800" dirty="0" smtClean="0">
                <a:latin typeface="+mj-ea"/>
              </a:rPr>
              <a:t>章マイクロワールド③</a:t>
            </a:r>
            <a:r>
              <a:rPr lang="en-US" altLang="ja-JP" sz="4800" dirty="0" smtClean="0">
                <a:latin typeface="+mj-ea"/>
              </a:rPr>
              <a:t/>
            </a:r>
            <a:br>
              <a:rPr lang="en-US" altLang="ja-JP" sz="4800" dirty="0" smtClean="0">
                <a:latin typeface="+mj-ea"/>
              </a:rPr>
            </a:br>
            <a:r>
              <a:rPr lang="ja-JP" altLang="en-US" sz="4400" dirty="0" smtClean="0">
                <a:latin typeface="+mj-ea"/>
              </a:rPr>
              <a:t>ケース紹介</a:t>
            </a:r>
            <a:endParaRPr lang="en-US" sz="4400" dirty="0">
              <a:latin typeface="+mj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4310377"/>
            <a:ext cx="7543800" cy="454808"/>
          </a:xfrm>
          <a:solidFill>
            <a:srgbClr val="FF8FB2">
              <a:alpha val="67000"/>
            </a:srgbClr>
          </a:solidFill>
        </p:spPr>
        <p:txBody>
          <a:bodyPr>
            <a:noAutofit/>
          </a:bodyPr>
          <a:lstStyle/>
          <a:p>
            <a:r>
              <a:rPr lang="ja-JP" altLang="en-US" sz="2800" dirty="0" smtClean="0"/>
              <a:t>１１期　ペヤング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281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新規顧客獲得戦争による質低下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角丸四角形 12"/>
          <p:cNvSpPr/>
          <p:nvPr/>
        </p:nvSpPr>
        <p:spPr>
          <a:xfrm>
            <a:off x="637093" y="1319353"/>
            <a:ext cx="4398545" cy="688899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担当が新人スタイリスト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1011994" y="3344347"/>
            <a:ext cx="2086984" cy="3040979"/>
            <a:chOff x="6770997" y="3666319"/>
            <a:chExt cx="2086984" cy="3040979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30" r="24210"/>
            <a:stretch/>
          </p:blipFill>
          <p:spPr>
            <a:xfrm>
              <a:off x="6770997" y="4291258"/>
              <a:ext cx="1801771" cy="2416040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68077" y="3666319"/>
              <a:ext cx="789904" cy="789904"/>
            </a:xfrm>
            <a:prstGeom prst="rect">
              <a:avLst/>
            </a:prstGeom>
          </p:spPr>
        </p:pic>
      </p:grpSp>
      <p:sp>
        <p:nvSpPr>
          <p:cNvPr id="14" name="テキスト ボックス 13"/>
          <p:cNvSpPr txBox="1"/>
          <p:nvPr/>
        </p:nvSpPr>
        <p:spPr>
          <a:xfrm>
            <a:off x="1154269" y="2156137"/>
            <a:ext cx="45076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dirty="0" smtClean="0"/>
              <a:t>技術レベルが低い</a:t>
            </a:r>
            <a:endParaRPr lang="en-US" altLang="ja-JP" sz="2800" dirty="0" smtClean="0"/>
          </a:p>
          <a:p>
            <a:r>
              <a:rPr lang="ja-JP" altLang="en-US" sz="2800" dirty="0" smtClean="0"/>
              <a:t>➡顧客満足度低下</a:t>
            </a:r>
            <a:endParaRPr lang="en-US" sz="2800" dirty="0"/>
          </a:p>
        </p:txBody>
      </p:sp>
      <p:sp>
        <p:nvSpPr>
          <p:cNvPr id="16" name="角丸四角形 15"/>
          <p:cNvSpPr/>
          <p:nvPr/>
        </p:nvSpPr>
        <p:spPr>
          <a:xfrm>
            <a:off x="3922216" y="4028910"/>
            <a:ext cx="4398545" cy="688899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施術時間の減少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11103" y="4976318"/>
            <a:ext cx="5220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dirty="0" smtClean="0"/>
              <a:t>カウンセリングがなおざりに</a:t>
            </a:r>
            <a:endParaRPr lang="en-US" altLang="ja-JP" sz="2800" dirty="0" smtClean="0"/>
          </a:p>
          <a:p>
            <a:r>
              <a:rPr lang="ja-JP" altLang="en-US" sz="2800" dirty="0" smtClean="0"/>
              <a:t>➡イメージ通りでなくなる</a:t>
            </a:r>
            <a:endParaRPr 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9317" y="1319353"/>
            <a:ext cx="2199273" cy="204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2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サービス業の品質管理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621002" y="1934565"/>
            <a:ext cx="3153311" cy="858278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未決の件数減少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768957" y="1193102"/>
            <a:ext cx="3292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/>
              <a:t>ハノーバー保険の場合</a:t>
            </a:r>
            <a:endParaRPr lang="en-US" sz="2400" b="1" dirty="0"/>
          </a:p>
        </p:txBody>
      </p:sp>
      <p:sp>
        <p:nvSpPr>
          <p:cNvPr id="20" name="右矢印 19"/>
          <p:cNvSpPr/>
          <p:nvPr/>
        </p:nvSpPr>
        <p:spPr>
          <a:xfrm>
            <a:off x="3941528" y="1956682"/>
            <a:ext cx="1211034" cy="766293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0" y="5543608"/>
            <a:ext cx="9144000" cy="8242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 smtClean="0"/>
              <a:t>見かけはよいが中身がよくない</a:t>
            </a:r>
            <a:endParaRPr lang="en-US" sz="3200" dirty="0"/>
          </a:p>
        </p:txBody>
      </p:sp>
      <p:sp>
        <p:nvSpPr>
          <p:cNvPr id="14" name="角丸四角形 13"/>
          <p:cNvSpPr/>
          <p:nvPr/>
        </p:nvSpPr>
        <p:spPr>
          <a:xfrm>
            <a:off x="621001" y="1932865"/>
            <a:ext cx="3153311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新規顧客数増加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5319775" y="1956179"/>
            <a:ext cx="3153311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査定時間の減少</a:t>
            </a:r>
          </a:p>
        </p:txBody>
      </p:sp>
      <p:sp>
        <p:nvSpPr>
          <p:cNvPr id="3" name="角丸四角形吹き出し 2"/>
          <p:cNvSpPr/>
          <p:nvPr/>
        </p:nvSpPr>
        <p:spPr>
          <a:xfrm>
            <a:off x="2073498" y="3103555"/>
            <a:ext cx="4649274" cy="1004552"/>
          </a:xfrm>
          <a:prstGeom prst="wedgeRoundRectCallout">
            <a:avLst>
              <a:gd name="adj1" fmla="val -1166"/>
              <a:gd name="adj2" fmla="val -8624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ysClr val="windowText" lastClr="000000"/>
                </a:solidFill>
              </a:rPr>
              <a:t>一人当たりの査定件数増加</a:t>
            </a:r>
            <a:endParaRPr 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5319776" y="1950548"/>
            <a:ext cx="3153311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ysClr val="windowText" lastClr="000000"/>
                </a:solidFill>
              </a:rPr>
              <a:t>施術</a:t>
            </a:r>
            <a:r>
              <a:rPr lang="ja-JP" altLang="en-US" sz="3200" dirty="0" smtClean="0">
                <a:solidFill>
                  <a:sysClr val="windowText" lastClr="000000"/>
                </a:solidFill>
              </a:rPr>
              <a:t>時間の減少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768957" y="1179226"/>
            <a:ext cx="329216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/>
              <a:t>美容サロン業界の場合</a:t>
            </a:r>
            <a:endParaRPr lang="en-US" sz="2400" b="1" dirty="0"/>
          </a:p>
        </p:txBody>
      </p:sp>
      <p:sp>
        <p:nvSpPr>
          <p:cNvPr id="26" name="角丸四角形吹き出し 25"/>
          <p:cNvSpPr/>
          <p:nvPr/>
        </p:nvSpPr>
        <p:spPr>
          <a:xfrm>
            <a:off x="2090400" y="3088486"/>
            <a:ext cx="4649274" cy="1004552"/>
          </a:xfrm>
          <a:prstGeom prst="wedgeRoundRectCallout">
            <a:avLst>
              <a:gd name="adj1" fmla="val -1166"/>
              <a:gd name="adj2" fmla="val -8624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回転数増加</a:t>
            </a:r>
            <a:endParaRPr lang="en-US" sz="3200" dirty="0">
              <a:solidFill>
                <a:sysClr val="windowText" lastClr="000000"/>
              </a:solidFill>
            </a:endParaRPr>
          </a:p>
        </p:txBody>
      </p:sp>
      <p:sp>
        <p:nvSpPr>
          <p:cNvPr id="27" name="タイトル 1"/>
          <p:cNvSpPr txBox="1">
            <a:spLocks/>
          </p:cNvSpPr>
          <p:nvPr/>
        </p:nvSpPr>
        <p:spPr>
          <a:xfrm>
            <a:off x="0" y="4640192"/>
            <a:ext cx="9144000" cy="824248"/>
          </a:xfrm>
          <a:prstGeom prst="rect">
            <a:avLst/>
          </a:prstGeom>
          <a:solidFill>
            <a:srgbClr val="C6E6F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 smtClean="0"/>
              <a:t>客数は増えるがサービスの質は低下</a:t>
            </a:r>
            <a:endParaRPr lang="en-US" sz="3200" dirty="0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1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14" grpId="0" animBg="1"/>
      <p:bldP spid="19" grpId="0" animBg="1"/>
      <p:bldP spid="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370" y="2382873"/>
            <a:ext cx="1976862" cy="1760902"/>
          </a:xfrm>
          <a:prstGeom prst="rect">
            <a:avLst/>
          </a:prstGeom>
        </p:spPr>
      </p:pic>
      <p:sp>
        <p:nvSpPr>
          <p:cNvPr id="22" name="右大かっこ 21"/>
          <p:cNvSpPr/>
          <p:nvPr/>
        </p:nvSpPr>
        <p:spPr>
          <a:xfrm>
            <a:off x="5758060" y="1342454"/>
            <a:ext cx="2179347" cy="4490497"/>
          </a:xfrm>
          <a:prstGeom prst="rightBracket">
            <a:avLst>
              <a:gd name="adj" fmla="val 15028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円/楕円 8"/>
          <p:cNvSpPr/>
          <p:nvPr/>
        </p:nvSpPr>
        <p:spPr>
          <a:xfrm>
            <a:off x="991673" y="970766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円/楕円 9"/>
          <p:cNvSpPr/>
          <p:nvPr/>
        </p:nvSpPr>
        <p:spPr>
          <a:xfrm>
            <a:off x="991673" y="3721993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3600" dirty="0" smtClean="0"/>
              <a:t>美容業界の構造</a:t>
            </a:r>
            <a:endParaRPr lang="en-US" sz="36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3378289" y="134245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カウンセリング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と施術の質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607042" y="3296992"/>
            <a:ext cx="2361663" cy="786999"/>
          </a:xfrm>
          <a:prstGeom prst="roundRect">
            <a:avLst/>
          </a:prstGeom>
          <a:solidFill>
            <a:srgbClr val="FFCC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時間の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プレ</a:t>
            </a:r>
            <a:r>
              <a:rPr lang="ja-JP" altLang="en-US" sz="2400" dirty="0">
                <a:solidFill>
                  <a:schemeClr val="tx1"/>
                </a:solidFill>
              </a:rPr>
              <a:t>ッシャ</a:t>
            </a:r>
            <a:r>
              <a:rPr lang="ja-JP" altLang="en-US" sz="2400" dirty="0" smtClean="0">
                <a:solidFill>
                  <a:schemeClr val="tx1"/>
                </a:solidFill>
              </a:rPr>
              <a:t>ー</a:t>
            </a:r>
            <a:endParaRPr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76871" y="514758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従業員の能力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78288" y="517432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従業員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ロイヤリティ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78880" y="135297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tx1"/>
                </a:solidFill>
              </a:rPr>
              <a:t>顧客</a:t>
            </a:r>
            <a:r>
              <a:rPr lang="ja-JP" altLang="en-US" sz="2200" dirty="0" smtClean="0">
                <a:solidFill>
                  <a:schemeClr val="tx1"/>
                </a:solidFill>
              </a:rPr>
              <a:t>あたりの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施術時間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826140" y="2080595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リピーター数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214246" y="5055347"/>
            <a:ext cx="224092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売上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142936" y="2291968"/>
            <a:ext cx="1305395" cy="472994"/>
            <a:chOff x="2073499" y="2336901"/>
            <a:chExt cx="1468191" cy="560844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二等辺三角形 27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139920" y="4679026"/>
            <a:ext cx="1305395" cy="472994"/>
            <a:chOff x="2073499" y="2336901"/>
            <a:chExt cx="1468191" cy="560844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二等辺三角形 33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上矢印 45"/>
          <p:cNvSpPr/>
          <p:nvPr/>
        </p:nvSpPr>
        <p:spPr>
          <a:xfrm rot="10800000">
            <a:off x="2068877" y="1352977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上矢印 46"/>
          <p:cNvSpPr/>
          <p:nvPr/>
        </p:nvSpPr>
        <p:spPr>
          <a:xfrm rot="10800000">
            <a:off x="5457474" y="1342454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上矢印 47"/>
          <p:cNvSpPr/>
          <p:nvPr/>
        </p:nvSpPr>
        <p:spPr>
          <a:xfrm rot="10800000">
            <a:off x="8340556" y="2080594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上矢印 37"/>
          <p:cNvSpPr/>
          <p:nvPr/>
        </p:nvSpPr>
        <p:spPr>
          <a:xfrm rot="10800000">
            <a:off x="8220012" y="5063355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二等辺三角形 38"/>
          <p:cNvSpPr/>
          <p:nvPr/>
        </p:nvSpPr>
        <p:spPr>
          <a:xfrm rot="9701142">
            <a:off x="4336804" y="4536573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二等辺三角形 40"/>
          <p:cNvSpPr/>
          <p:nvPr/>
        </p:nvSpPr>
        <p:spPr>
          <a:xfrm rot="1798289">
            <a:off x="954972" y="438074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二等辺三角形 42"/>
          <p:cNvSpPr/>
          <p:nvPr/>
        </p:nvSpPr>
        <p:spPr>
          <a:xfrm rot="15920631">
            <a:off x="2621790" y="746948"/>
            <a:ext cx="347687" cy="439641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二等辺三角形 43"/>
          <p:cNvSpPr/>
          <p:nvPr/>
        </p:nvSpPr>
        <p:spPr>
          <a:xfrm rot="9096006">
            <a:off x="974725" y="2660705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二等辺三角形 44"/>
          <p:cNvSpPr/>
          <p:nvPr/>
        </p:nvSpPr>
        <p:spPr>
          <a:xfrm rot="810860">
            <a:off x="4309742" y="253536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二等辺三角形 48"/>
          <p:cNvSpPr/>
          <p:nvPr/>
        </p:nvSpPr>
        <p:spPr>
          <a:xfrm rot="6996496">
            <a:off x="6346975" y="1251432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星 10 49"/>
          <p:cNvSpPr/>
          <p:nvPr/>
        </p:nvSpPr>
        <p:spPr>
          <a:xfrm>
            <a:off x="7157516" y="3928192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1" name="星 10 50"/>
          <p:cNvSpPr/>
          <p:nvPr/>
        </p:nvSpPr>
        <p:spPr>
          <a:xfrm>
            <a:off x="2160053" y="5930425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2" name="タイトル 1"/>
          <p:cNvSpPr txBox="1">
            <a:spLocks/>
          </p:cNvSpPr>
          <p:nvPr/>
        </p:nvSpPr>
        <p:spPr>
          <a:xfrm>
            <a:off x="-12881" y="3127098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新規顧客獲得に必死になる</a:t>
            </a:r>
            <a:endParaRPr lang="en-US" sz="4000" dirty="0"/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60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7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1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4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0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3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6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2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5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8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1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9" grpId="0" animBg="1"/>
      <p:bldP spid="10" grpId="0" animBg="1"/>
      <p:bldP spid="6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46" grpId="0" animBg="1"/>
      <p:bldP spid="47" grpId="0" animBg="1"/>
      <p:bldP spid="48" grpId="0" animBg="1"/>
      <p:bldP spid="38" grpId="0" animBg="1"/>
      <p:bldP spid="39" grpId="0" animBg="1"/>
      <p:bldP spid="41" grpId="0" animBg="1"/>
      <p:bldP spid="43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新規リピート率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4788526" y="6581001"/>
            <a:ext cx="44379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www.salonmile.com/sp/pdf/salonmile_201308_Vol10.pdf</a:t>
            </a:r>
            <a:r>
              <a:rPr lang="ja-JP" altLang="en-US" sz="1200" dirty="0" smtClean="0"/>
              <a:t>　</a:t>
            </a:r>
            <a:endParaRPr 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2962385" y="655022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サロンマイル</a:t>
            </a:r>
            <a:r>
              <a:rPr lang="ja-JP" altLang="en-US" sz="1600" dirty="0" smtClean="0"/>
              <a:t>総研</a:t>
            </a:r>
            <a:endParaRPr 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51" y="1365161"/>
            <a:ext cx="9053849" cy="3378550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0" y="4955968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３回継続的に来店するのは５０人に８人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7748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370" y="2382873"/>
            <a:ext cx="1976862" cy="1760902"/>
          </a:xfrm>
          <a:prstGeom prst="rect">
            <a:avLst/>
          </a:prstGeom>
        </p:spPr>
      </p:pic>
      <p:sp>
        <p:nvSpPr>
          <p:cNvPr id="22" name="右大かっこ 21"/>
          <p:cNvSpPr/>
          <p:nvPr/>
        </p:nvSpPr>
        <p:spPr>
          <a:xfrm>
            <a:off x="5758060" y="1342454"/>
            <a:ext cx="2179347" cy="4490497"/>
          </a:xfrm>
          <a:prstGeom prst="rightBracket">
            <a:avLst>
              <a:gd name="adj" fmla="val 15028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円/楕円 8"/>
          <p:cNvSpPr/>
          <p:nvPr/>
        </p:nvSpPr>
        <p:spPr>
          <a:xfrm>
            <a:off x="991673" y="970766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円/楕円 9"/>
          <p:cNvSpPr/>
          <p:nvPr/>
        </p:nvSpPr>
        <p:spPr>
          <a:xfrm>
            <a:off x="991673" y="3721993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3600" dirty="0" smtClean="0"/>
              <a:t>美容業界の構造</a:t>
            </a:r>
            <a:endParaRPr lang="en-US" sz="36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3378289" y="134245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カウンセリング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と施術の質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607042" y="3296992"/>
            <a:ext cx="2361663" cy="786999"/>
          </a:xfrm>
          <a:prstGeom prst="roundRect">
            <a:avLst/>
          </a:prstGeom>
          <a:solidFill>
            <a:srgbClr val="FFCC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時間の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プレ</a:t>
            </a:r>
            <a:r>
              <a:rPr lang="ja-JP" altLang="en-US" sz="2400" dirty="0">
                <a:solidFill>
                  <a:schemeClr val="tx1"/>
                </a:solidFill>
              </a:rPr>
              <a:t>ッシャ</a:t>
            </a:r>
            <a:r>
              <a:rPr lang="ja-JP" altLang="en-US" sz="2400" dirty="0" smtClean="0">
                <a:solidFill>
                  <a:schemeClr val="tx1"/>
                </a:solidFill>
              </a:rPr>
              <a:t>ー</a:t>
            </a:r>
            <a:endParaRPr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76871" y="514758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従業員の能力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78288" y="517432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従業員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ロイヤリティ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78880" y="135297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tx1"/>
                </a:solidFill>
              </a:rPr>
              <a:t>顧客</a:t>
            </a:r>
            <a:r>
              <a:rPr lang="ja-JP" altLang="en-US" sz="2200" dirty="0" smtClean="0">
                <a:solidFill>
                  <a:schemeClr val="tx1"/>
                </a:solidFill>
              </a:rPr>
              <a:t>あたりの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施術時間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865983" y="1953573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リピーター数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282661" y="4750813"/>
            <a:ext cx="224092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売上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142936" y="2291968"/>
            <a:ext cx="1305395" cy="472994"/>
            <a:chOff x="2073499" y="2336901"/>
            <a:chExt cx="1468191" cy="560844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二等辺三角形 27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139920" y="4679026"/>
            <a:ext cx="1305395" cy="472994"/>
            <a:chOff x="2073499" y="2336901"/>
            <a:chExt cx="1468191" cy="560844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二等辺三角形 33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二等辺三角形 38"/>
          <p:cNvSpPr/>
          <p:nvPr/>
        </p:nvSpPr>
        <p:spPr>
          <a:xfrm rot="9701142">
            <a:off x="4336804" y="4536573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二等辺三角形 40"/>
          <p:cNvSpPr/>
          <p:nvPr/>
        </p:nvSpPr>
        <p:spPr>
          <a:xfrm rot="1798289">
            <a:off x="954972" y="438074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二等辺三角形 42"/>
          <p:cNvSpPr/>
          <p:nvPr/>
        </p:nvSpPr>
        <p:spPr>
          <a:xfrm rot="15920631">
            <a:off x="2621790" y="746948"/>
            <a:ext cx="347687" cy="439641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二等辺三角形 43"/>
          <p:cNvSpPr/>
          <p:nvPr/>
        </p:nvSpPr>
        <p:spPr>
          <a:xfrm rot="9096006">
            <a:off x="974725" y="2660705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二等辺三角形 44"/>
          <p:cNvSpPr/>
          <p:nvPr/>
        </p:nvSpPr>
        <p:spPr>
          <a:xfrm rot="810860">
            <a:off x="4309742" y="253536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二等辺三角形 48"/>
          <p:cNvSpPr/>
          <p:nvPr/>
        </p:nvSpPr>
        <p:spPr>
          <a:xfrm rot="6996496">
            <a:off x="6346975" y="1251432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星 10 49"/>
          <p:cNvSpPr/>
          <p:nvPr/>
        </p:nvSpPr>
        <p:spPr>
          <a:xfrm>
            <a:off x="7327695" y="3350304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1" name="星 10 50"/>
          <p:cNvSpPr/>
          <p:nvPr/>
        </p:nvSpPr>
        <p:spPr>
          <a:xfrm>
            <a:off x="2160053" y="5930425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67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リピーターを獲得するメリット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4788526" y="6581001"/>
            <a:ext cx="44379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www.salonmile.com/sp/pdf/salonmile_201308_Vol10.pdf</a:t>
            </a:r>
            <a:r>
              <a:rPr lang="ja-JP" altLang="en-US" sz="1200" dirty="0" smtClean="0"/>
              <a:t>　</a:t>
            </a:r>
            <a:endParaRPr 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2962385" y="655022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サロンマイル</a:t>
            </a:r>
            <a:r>
              <a:rPr lang="ja-JP" altLang="en-US" sz="1600" dirty="0" smtClean="0"/>
              <a:t>総研</a:t>
            </a:r>
            <a:endParaRPr lang="en-US" dirty="0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0" y="4955968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リピート率をあげる取組が必要</a:t>
            </a:r>
            <a:endParaRPr lang="en-US" sz="4000" dirty="0"/>
          </a:p>
        </p:txBody>
      </p:sp>
      <p:sp>
        <p:nvSpPr>
          <p:cNvPr id="10" name="角丸四角形 9"/>
          <p:cNvSpPr/>
          <p:nvPr/>
        </p:nvSpPr>
        <p:spPr>
          <a:xfrm>
            <a:off x="637094" y="1371208"/>
            <a:ext cx="3173033" cy="688899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適正価格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134118" y="1477398"/>
            <a:ext cx="875763" cy="476518"/>
          </a:xfrm>
          <a:prstGeom prst="rightArrow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角丸四角形 10"/>
          <p:cNvSpPr/>
          <p:nvPr/>
        </p:nvSpPr>
        <p:spPr>
          <a:xfrm>
            <a:off x="5420982" y="1371208"/>
            <a:ext cx="3173033" cy="688899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ysClr val="windowText" lastClr="000000"/>
                </a:solidFill>
              </a:rPr>
              <a:t>売上</a:t>
            </a:r>
            <a:r>
              <a:rPr lang="ja-JP" altLang="en-US" sz="2800" dirty="0" smtClean="0">
                <a:solidFill>
                  <a:sysClr val="windowText" lastClr="000000"/>
                </a:solidFill>
              </a:rPr>
              <a:t>の安定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37094" y="2460548"/>
            <a:ext cx="3173033" cy="688899"/>
          </a:xfrm>
          <a:prstGeom prst="roundRect">
            <a:avLst/>
          </a:prstGeom>
          <a:noFill/>
          <a:ln w="5715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従業員満足</a:t>
            </a:r>
            <a:r>
              <a:rPr lang="ja-JP" altLang="en-US" sz="2800" dirty="0" smtClean="0">
                <a:solidFill>
                  <a:srgbClr val="FF0000"/>
                </a:solidFill>
              </a:rPr>
              <a:t>↑</a:t>
            </a:r>
            <a:endParaRPr lang="en-US" altLang="ja-JP" sz="2800" dirty="0" smtClean="0">
              <a:solidFill>
                <a:srgbClr val="FF0000"/>
              </a:solidFill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4134118" y="2566738"/>
            <a:ext cx="875763" cy="476518"/>
          </a:xfrm>
          <a:prstGeom prst="rightArrow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角丸四角形 13"/>
          <p:cNvSpPr/>
          <p:nvPr/>
        </p:nvSpPr>
        <p:spPr>
          <a:xfrm>
            <a:off x="5420982" y="2460548"/>
            <a:ext cx="3173033" cy="688899"/>
          </a:xfrm>
          <a:prstGeom prst="roundRect">
            <a:avLst/>
          </a:prstGeom>
          <a:noFill/>
          <a:ln w="5715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サービスに集中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637094" y="3556082"/>
            <a:ext cx="3173033" cy="688899"/>
          </a:xfrm>
          <a:prstGeom prst="round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サービス品質向上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4134118" y="3656078"/>
            <a:ext cx="875763" cy="476518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角丸四角形 16"/>
          <p:cNvSpPr/>
          <p:nvPr/>
        </p:nvSpPr>
        <p:spPr>
          <a:xfrm>
            <a:off x="5420982" y="3549888"/>
            <a:ext cx="3173033" cy="688899"/>
          </a:xfrm>
          <a:prstGeom prst="round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顧客満足</a:t>
            </a:r>
            <a:r>
              <a:rPr lang="ja-JP" altLang="en-US" sz="2800" dirty="0" smtClean="0">
                <a:solidFill>
                  <a:srgbClr val="FF0000"/>
                </a:solidFill>
              </a:rPr>
              <a:t>↑</a:t>
            </a:r>
            <a:endParaRPr lang="en-US" altLang="ja-JP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96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本日の流れ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フリーフォーム 7"/>
          <p:cNvSpPr/>
          <p:nvPr/>
        </p:nvSpPr>
        <p:spPr>
          <a:xfrm>
            <a:off x="2506243" y="1099493"/>
            <a:ext cx="5073366" cy="1120641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6E6F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美容業界の問題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1945924" y="1099494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6E6F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フリーフォーム 11"/>
          <p:cNvSpPr/>
          <p:nvPr/>
        </p:nvSpPr>
        <p:spPr>
          <a:xfrm>
            <a:off x="2506243" y="2554651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CC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0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クイズ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945924" y="2554652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CC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フリーフォーム 13"/>
          <p:cNvSpPr/>
          <p:nvPr/>
        </p:nvSpPr>
        <p:spPr>
          <a:xfrm>
            <a:off x="2506243" y="4009810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C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ケース紹介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945924" y="4009811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CFF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フリーフォーム 15"/>
          <p:cNvSpPr/>
          <p:nvPr/>
        </p:nvSpPr>
        <p:spPr>
          <a:xfrm>
            <a:off x="2506243" y="5464968"/>
            <a:ext cx="5073367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8FB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3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まとめ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1945924" y="5464969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8FB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26" y="1287736"/>
            <a:ext cx="803320" cy="72298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2756077"/>
            <a:ext cx="716963" cy="7002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2206166" y="4215601"/>
            <a:ext cx="579838" cy="75222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5699293"/>
            <a:ext cx="631575" cy="70908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09090" y="128811"/>
            <a:ext cx="716963" cy="70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75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クイズ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09090" y="128811"/>
            <a:ext cx="716963" cy="7002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1749"/>
            <a:ext cx="9144000" cy="428625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50999" y="961833"/>
            <a:ext cx="7555875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dirty="0" smtClean="0"/>
              <a:t>みなさんはある美容室のオーナーです。</a:t>
            </a:r>
            <a:endParaRPr lang="en-US" altLang="ja-JP" sz="2400" dirty="0" smtClean="0"/>
          </a:p>
          <a:p>
            <a:pPr algn="ctr">
              <a:lnSpc>
                <a:spcPct val="150000"/>
              </a:lnSpc>
            </a:pPr>
            <a:r>
              <a:rPr lang="ja-JP" altLang="en-US" sz="2400" b="1" dirty="0" smtClean="0"/>
              <a:t>リピート客を増やすための戦略</a:t>
            </a:r>
            <a:r>
              <a:rPr lang="ja-JP" altLang="en-US" sz="2400" dirty="0" smtClean="0"/>
              <a:t>を考えてください</a:t>
            </a:r>
            <a:endParaRPr 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57622" y="2245416"/>
            <a:ext cx="2086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制限時間：</a:t>
            </a:r>
            <a:r>
              <a:rPr lang="en-US" altLang="ja-JP" dirty="0" smtClean="0"/>
              <a:t>2</a:t>
            </a:r>
            <a:r>
              <a:rPr lang="ja-JP" altLang="en-US" dirty="0" smtClean="0"/>
              <a:t>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0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本日の流れ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フリーフォーム 7"/>
          <p:cNvSpPr/>
          <p:nvPr/>
        </p:nvSpPr>
        <p:spPr>
          <a:xfrm>
            <a:off x="2506243" y="1099493"/>
            <a:ext cx="5073366" cy="1120641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6E6F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美容業界の問題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1945924" y="1099494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6E6F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フリーフォーム 11"/>
          <p:cNvSpPr/>
          <p:nvPr/>
        </p:nvSpPr>
        <p:spPr>
          <a:xfrm>
            <a:off x="2506243" y="2554651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CC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0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クイズ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945924" y="2554652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CC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フリーフォーム 13"/>
          <p:cNvSpPr/>
          <p:nvPr/>
        </p:nvSpPr>
        <p:spPr>
          <a:xfrm>
            <a:off x="2506243" y="4009810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C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ケース紹介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945924" y="4009811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CFF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フリーフォーム 15"/>
          <p:cNvSpPr/>
          <p:nvPr/>
        </p:nvSpPr>
        <p:spPr>
          <a:xfrm>
            <a:off x="2506243" y="5464968"/>
            <a:ext cx="5073367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8FB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3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まとめ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1945924" y="5464969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8FB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26" y="1287736"/>
            <a:ext cx="803320" cy="72298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2756077"/>
            <a:ext cx="716963" cy="7002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2216324" y="4194019"/>
            <a:ext cx="579838" cy="75222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5699293"/>
            <a:ext cx="631575" cy="70908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7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282" y="4072684"/>
            <a:ext cx="1097375" cy="245690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822" y="4130969"/>
            <a:ext cx="1036749" cy="238396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リピーターを増やすために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角丸四角形 12"/>
          <p:cNvSpPr/>
          <p:nvPr/>
        </p:nvSpPr>
        <p:spPr>
          <a:xfrm>
            <a:off x="2417804" y="1093970"/>
            <a:ext cx="4308393" cy="688899"/>
          </a:xfrm>
          <a:prstGeom prst="roundRect">
            <a:avLst/>
          </a:prstGeom>
          <a:noFill/>
          <a:ln w="5715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総合美容サロンアンジュ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85230" y="6488668"/>
            <a:ext cx="3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美容サロンアンジュ会社情報</a:t>
            </a:r>
            <a:endParaRPr lang="en-US" sz="1600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43505" y="3590380"/>
            <a:ext cx="191492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新規顧客</a:t>
            </a:r>
            <a:endParaRPr 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88503" y="2429293"/>
            <a:ext cx="6800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 smtClean="0">
                <a:solidFill>
                  <a:srgbClr val="FF0000"/>
                </a:solidFill>
              </a:rPr>
              <a:t>新規顧客の９０％以上が固定客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52282" y="2884170"/>
            <a:ext cx="7018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 smtClean="0">
                <a:solidFill>
                  <a:srgbClr val="FF0000"/>
                </a:solidFill>
              </a:rPr>
              <a:t>新規顧客の９０％以上が現在の顧客からの紹介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325414" y="648866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www.ange1997.co.jp/company/index.php</a:t>
            </a:r>
            <a:r>
              <a:rPr lang="ja-JP" altLang="en-US" sz="1400" dirty="0" smtClean="0"/>
              <a:t>　</a:t>
            </a:r>
            <a:endParaRPr 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43505" y="3590380"/>
            <a:ext cx="1914927" cy="523220"/>
          </a:xfrm>
          <a:prstGeom prst="rect">
            <a:avLst/>
          </a:prstGeom>
          <a:solidFill>
            <a:srgbClr val="CC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固定客</a:t>
            </a:r>
            <a:endParaRPr lang="en-US" sz="2800" dirty="0"/>
          </a:p>
        </p:txBody>
      </p:sp>
      <p:sp>
        <p:nvSpPr>
          <p:cNvPr id="8" name="右矢印 7"/>
          <p:cNvSpPr/>
          <p:nvPr/>
        </p:nvSpPr>
        <p:spPr>
          <a:xfrm>
            <a:off x="3086493" y="4393947"/>
            <a:ext cx="2484493" cy="889967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ysClr val="windowText" lastClr="000000"/>
                </a:solidFill>
              </a:rPr>
              <a:t>口コミ・紹介</a:t>
            </a:r>
            <a:endParaRPr 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96487" y="3617348"/>
            <a:ext cx="191492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新規顧客</a:t>
            </a:r>
            <a:endParaRPr lang="en-US" sz="2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96486" y="3607749"/>
            <a:ext cx="1914927" cy="523220"/>
          </a:xfrm>
          <a:prstGeom prst="rect">
            <a:avLst/>
          </a:prstGeom>
          <a:solidFill>
            <a:srgbClr val="CC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固定客</a:t>
            </a:r>
            <a:endParaRPr lang="en-US" sz="2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88503" y="1897030"/>
            <a:ext cx="6800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 smtClean="0"/>
              <a:t>埼玉県浦和市の美容サロン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316009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4" grpId="0" animBg="1"/>
      <p:bldP spid="8" grpId="0" animBg="1"/>
      <p:bldP spid="16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446" y="3184317"/>
            <a:ext cx="4455554" cy="338622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本章のポイント：クレーム</a:t>
            </a:r>
            <a:r>
              <a:rPr lang="ja-JP" altLang="en-US" sz="4000" dirty="0"/>
              <a:t>ゲーム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645957" y="1523749"/>
            <a:ext cx="7980877" cy="772736"/>
          </a:xfrm>
          <a:prstGeom prst="roundRect">
            <a:avLst/>
          </a:prstGeom>
          <a:noFill/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突然入ってくるクレームの量が増加</a:t>
            </a:r>
          </a:p>
        </p:txBody>
      </p:sp>
      <p:sp>
        <p:nvSpPr>
          <p:cNvPr id="3" name="下矢印 2"/>
          <p:cNvSpPr/>
          <p:nvPr/>
        </p:nvSpPr>
        <p:spPr>
          <a:xfrm>
            <a:off x="4043967" y="2488858"/>
            <a:ext cx="1184857" cy="695459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角丸四角形 8"/>
          <p:cNvSpPr/>
          <p:nvPr/>
        </p:nvSpPr>
        <p:spPr>
          <a:xfrm>
            <a:off x="645957" y="3290583"/>
            <a:ext cx="7980877" cy="772736"/>
          </a:xfrm>
          <a:prstGeom prst="roundRect">
            <a:avLst/>
          </a:prstGeom>
          <a:noFill/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未決の件数増加</a:t>
            </a:r>
          </a:p>
        </p:txBody>
      </p:sp>
      <p:sp>
        <p:nvSpPr>
          <p:cNvPr id="10" name="下矢印 9"/>
          <p:cNvSpPr/>
          <p:nvPr/>
        </p:nvSpPr>
        <p:spPr>
          <a:xfrm>
            <a:off x="4043967" y="4184885"/>
            <a:ext cx="1184857" cy="695459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角丸四角形 10"/>
          <p:cNvSpPr/>
          <p:nvPr/>
        </p:nvSpPr>
        <p:spPr>
          <a:xfrm>
            <a:off x="645957" y="4986610"/>
            <a:ext cx="7980877" cy="772736"/>
          </a:xfrm>
          <a:prstGeom prst="roundRect">
            <a:avLst/>
          </a:prstGeom>
          <a:noFill/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お</a:t>
            </a:r>
            <a:r>
              <a:rPr lang="ja-JP" altLang="en-US" sz="3200" dirty="0">
                <a:solidFill>
                  <a:sysClr val="windowText" lastClr="000000"/>
                </a:solidFill>
              </a:rPr>
              <a:t>客</a:t>
            </a:r>
            <a:r>
              <a:rPr lang="ja-JP" altLang="en-US" sz="3200" dirty="0" smtClean="0">
                <a:solidFill>
                  <a:sysClr val="windowText" lastClr="000000"/>
                </a:solidFill>
              </a:rPr>
              <a:t>さんの不満増大</a:t>
            </a:r>
          </a:p>
        </p:txBody>
      </p:sp>
    </p:spTree>
    <p:extLst>
      <p:ext uri="{BB962C8B-B14F-4D97-AF65-F5344CB8AC3E}">
        <p14:creationId xmlns:p14="http://schemas.microsoft.com/office/powerpoint/2010/main" val="83989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9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アンジュの取り組み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85230" y="6488668"/>
            <a:ext cx="3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美容サロンアンジュ会社情報</a:t>
            </a:r>
            <a:endParaRPr lang="en-US" sz="1600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325414" y="648866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www.ange1997.co.jp/company/index.php</a:t>
            </a:r>
            <a:r>
              <a:rPr lang="ja-JP" altLang="en-US" sz="1400" dirty="0" smtClean="0"/>
              <a:t>　</a:t>
            </a:r>
            <a:endParaRPr lang="en-US" sz="1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88" y="3748356"/>
            <a:ext cx="2133600" cy="2143125"/>
          </a:xfrm>
          <a:prstGeom prst="rect">
            <a:avLst/>
          </a:prstGeom>
        </p:spPr>
      </p:pic>
      <p:sp>
        <p:nvSpPr>
          <p:cNvPr id="6" name="角丸四角形吹き出し 5"/>
          <p:cNvSpPr/>
          <p:nvPr/>
        </p:nvSpPr>
        <p:spPr>
          <a:xfrm>
            <a:off x="3336797" y="970767"/>
            <a:ext cx="5458305" cy="4206540"/>
          </a:xfrm>
          <a:prstGeom prst="wedgeRoundRectCallout">
            <a:avLst>
              <a:gd name="adj1" fmla="val -63539"/>
              <a:gd name="adj2" fmla="val 28160"/>
              <a:gd name="adj3" fmla="val 16667"/>
            </a:avLst>
          </a:prstGeom>
          <a:noFill/>
          <a:ln w="3810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/>
                </a:solidFill>
              </a:rPr>
              <a:t>（新規顧客が帰る際に）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/>
                </a:solidFill>
              </a:rPr>
              <a:t>朝、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寝癖がついてしまった場合</a:t>
            </a:r>
            <a:r>
              <a:rPr lang="ja-JP" altLang="en-US" sz="2400" dirty="0" smtClean="0">
                <a:solidFill>
                  <a:schemeClr val="tx1"/>
                </a:solidFill>
              </a:rPr>
              <a:t>や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セットが乱れてしまった場合</a:t>
            </a:r>
            <a:r>
              <a:rPr lang="ja-JP" altLang="en-US" sz="2400" dirty="0" smtClean="0">
                <a:solidFill>
                  <a:schemeClr val="tx1"/>
                </a:solidFill>
              </a:rPr>
              <a:t>、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>
                <a:solidFill>
                  <a:schemeClr val="tx1"/>
                </a:solidFill>
              </a:rPr>
              <a:t>短時間</a:t>
            </a:r>
            <a:r>
              <a:rPr lang="ja-JP" altLang="en-US" sz="2400" dirty="0" smtClean="0">
                <a:solidFill>
                  <a:schemeClr val="tx1"/>
                </a:solidFill>
              </a:rPr>
              <a:t>で済みますのでどうぞ遠慮なくお立ち寄りください。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>
                <a:solidFill>
                  <a:schemeClr val="tx1"/>
                </a:solidFill>
              </a:rPr>
              <a:t>手直</a:t>
            </a:r>
            <a:r>
              <a:rPr lang="ja-JP" altLang="en-US" sz="2400" dirty="0" smtClean="0">
                <a:solidFill>
                  <a:schemeClr val="tx1"/>
                </a:solidFill>
              </a:rPr>
              <a:t>しさせていただきます。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55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一般的な美容院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85230" y="6488668"/>
            <a:ext cx="3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美容サロンアンジュ会社情報</a:t>
            </a:r>
            <a:endParaRPr lang="en-US" sz="1600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325414" y="648866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www.ange1997.co.jp/company/index.php</a:t>
            </a:r>
            <a:r>
              <a:rPr lang="ja-JP" altLang="en-US" sz="1400" dirty="0" smtClean="0"/>
              <a:t>　</a:t>
            </a:r>
            <a:endParaRPr lang="en-US" sz="14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3013657" y="970767"/>
            <a:ext cx="5781446" cy="4206540"/>
          </a:xfrm>
          <a:prstGeom prst="wedgeRoundRectCallout">
            <a:avLst>
              <a:gd name="adj1" fmla="val -56633"/>
              <a:gd name="adj2" fmla="val 7341"/>
              <a:gd name="adj3" fmla="val 16667"/>
            </a:avLst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</a:rPr>
              <a:t>気に入らなかった場合</a:t>
            </a:r>
            <a:r>
              <a:rPr lang="ja-JP" altLang="en-US" sz="2400" dirty="0" smtClean="0">
                <a:solidFill>
                  <a:schemeClr val="tx1"/>
                </a:solidFill>
              </a:rPr>
              <a:t>や、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/>
                </a:solidFill>
              </a:rPr>
              <a:t>パーマが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うまくかかっていない場合</a:t>
            </a:r>
            <a:r>
              <a:rPr lang="ja-JP" altLang="en-US" sz="2400" dirty="0" smtClean="0">
                <a:solidFill>
                  <a:schemeClr val="tx1"/>
                </a:solidFill>
              </a:rPr>
              <a:t>は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/>
                </a:solidFill>
              </a:rPr>
              <a:t>無料でお直しさせていただきます。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56" y="2605020"/>
            <a:ext cx="2122198" cy="3581976"/>
          </a:xfrm>
          <a:prstGeom prst="rect">
            <a:avLst/>
          </a:prstGeom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0" y="5380764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/>
              <a:t>不満</a:t>
            </a:r>
            <a:r>
              <a:rPr lang="ja-JP" altLang="en-US" sz="4000" dirty="0" smtClean="0"/>
              <a:t>があっても来店しづらい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1976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アンジュの取り組み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85230" y="6488668"/>
            <a:ext cx="3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美容サロンアンジュ会社情報</a:t>
            </a:r>
            <a:endParaRPr lang="en-US" sz="1600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325414" y="648866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www.ange1997.co.jp/company/index.php</a:t>
            </a:r>
            <a:r>
              <a:rPr lang="ja-JP" altLang="en-US" sz="1400" dirty="0" smtClean="0"/>
              <a:t>　</a:t>
            </a:r>
            <a:endParaRPr lang="en-US" sz="1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88" y="3748356"/>
            <a:ext cx="2133600" cy="2143125"/>
          </a:xfrm>
          <a:prstGeom prst="rect">
            <a:avLst/>
          </a:prstGeom>
        </p:spPr>
      </p:pic>
      <p:sp>
        <p:nvSpPr>
          <p:cNvPr id="6" name="角丸四角形吹き出し 5"/>
          <p:cNvSpPr/>
          <p:nvPr/>
        </p:nvSpPr>
        <p:spPr>
          <a:xfrm>
            <a:off x="3336797" y="970767"/>
            <a:ext cx="5458305" cy="4206540"/>
          </a:xfrm>
          <a:prstGeom prst="wedgeRoundRectCallout">
            <a:avLst>
              <a:gd name="adj1" fmla="val -63539"/>
              <a:gd name="adj2" fmla="val 28160"/>
              <a:gd name="adj3" fmla="val 16667"/>
            </a:avLst>
          </a:prstGeom>
          <a:noFill/>
          <a:ln w="3810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/>
                </a:solidFill>
              </a:rPr>
              <a:t>（新規顧客が帰る際に）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/>
                </a:solidFill>
              </a:rPr>
              <a:t>朝、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寝癖がついてしまった場合</a:t>
            </a:r>
            <a:r>
              <a:rPr lang="ja-JP" altLang="en-US" sz="2400" dirty="0" smtClean="0">
                <a:solidFill>
                  <a:schemeClr val="tx1"/>
                </a:solidFill>
              </a:rPr>
              <a:t>や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セットが乱れてしまった場合</a:t>
            </a:r>
            <a:r>
              <a:rPr lang="ja-JP" altLang="en-US" sz="2400" dirty="0" smtClean="0">
                <a:solidFill>
                  <a:schemeClr val="tx1"/>
                </a:solidFill>
              </a:rPr>
              <a:t>、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>
                <a:solidFill>
                  <a:schemeClr val="tx1"/>
                </a:solidFill>
              </a:rPr>
              <a:t>短時間</a:t>
            </a:r>
            <a:r>
              <a:rPr lang="ja-JP" altLang="en-US" sz="2400" dirty="0" smtClean="0">
                <a:solidFill>
                  <a:schemeClr val="tx1"/>
                </a:solidFill>
              </a:rPr>
              <a:t>で済みますのでどうぞ遠慮なくお立ち寄りください。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dirty="0">
                <a:solidFill>
                  <a:schemeClr val="tx1"/>
                </a:solidFill>
              </a:rPr>
              <a:t>手直</a:t>
            </a:r>
            <a:r>
              <a:rPr lang="ja-JP" altLang="en-US" sz="2400" dirty="0" smtClean="0">
                <a:solidFill>
                  <a:schemeClr val="tx1"/>
                </a:solidFill>
              </a:rPr>
              <a:t>しさせていただきます。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0" y="5380764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再来店の心理的障壁が少ない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1643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アンジュの取り組み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87" y="2974198"/>
            <a:ext cx="2133600" cy="2143125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0" y="5380764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リピーター増加⇒売上も増加</a:t>
            </a:r>
            <a:endParaRPr lang="en-US" sz="4000" dirty="0"/>
          </a:p>
        </p:txBody>
      </p:sp>
      <p:sp>
        <p:nvSpPr>
          <p:cNvPr id="11" name="下矢印 10"/>
          <p:cNvSpPr/>
          <p:nvPr/>
        </p:nvSpPr>
        <p:spPr>
          <a:xfrm>
            <a:off x="4900206" y="2574294"/>
            <a:ext cx="826663" cy="819563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角丸四角形 11"/>
          <p:cNvSpPr/>
          <p:nvPr/>
        </p:nvSpPr>
        <p:spPr>
          <a:xfrm>
            <a:off x="3503378" y="1580490"/>
            <a:ext cx="3623388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新規顧客数増やす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3501844" y="3567397"/>
            <a:ext cx="3700665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施術時間減らす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322" y="2953983"/>
            <a:ext cx="3046604" cy="2284953"/>
          </a:xfrm>
          <a:prstGeom prst="rect">
            <a:avLst/>
          </a:prstGeom>
        </p:spPr>
      </p:pic>
      <p:sp>
        <p:nvSpPr>
          <p:cNvPr id="20" name="角丸四角形 19"/>
          <p:cNvSpPr/>
          <p:nvPr/>
        </p:nvSpPr>
        <p:spPr>
          <a:xfrm>
            <a:off x="3496405" y="1598695"/>
            <a:ext cx="3623388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施術時間を増やす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3468420" y="3590323"/>
            <a:ext cx="3700665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リピーター増加</a:t>
            </a:r>
          </a:p>
        </p:txBody>
      </p:sp>
      <p:sp>
        <p:nvSpPr>
          <p:cNvPr id="22" name="下矢印 21"/>
          <p:cNvSpPr/>
          <p:nvPr/>
        </p:nvSpPr>
        <p:spPr>
          <a:xfrm>
            <a:off x="4894768" y="2598537"/>
            <a:ext cx="826663" cy="819563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2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20" grpId="0" animBg="1"/>
      <p:bldP spid="21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実体験から①　</a:t>
            </a:r>
            <a:r>
              <a:rPr lang="en-US" altLang="ja-JP" sz="4000" dirty="0" smtClean="0"/>
              <a:t>in</a:t>
            </a:r>
            <a:r>
              <a:rPr lang="ja-JP" altLang="en-US" sz="4000" dirty="0" smtClean="0"/>
              <a:t>仙台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角丸四角形 12"/>
          <p:cNvSpPr/>
          <p:nvPr/>
        </p:nvSpPr>
        <p:spPr>
          <a:xfrm>
            <a:off x="637094" y="1354382"/>
            <a:ext cx="3173033" cy="688899"/>
          </a:xfrm>
          <a:prstGeom prst="roundRect">
            <a:avLst/>
          </a:prstGeom>
          <a:noFill/>
          <a:ln w="5715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手書きの</a:t>
            </a:r>
            <a:r>
              <a:rPr lang="en-US" altLang="ja-JP" sz="2800" dirty="0" smtClean="0">
                <a:solidFill>
                  <a:sysClr val="windowText" lastClr="000000"/>
                </a:solidFill>
              </a:rPr>
              <a:t>DM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237" y="3702470"/>
            <a:ext cx="2333077" cy="233307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8816" y="1265056"/>
            <a:ext cx="2143125" cy="2143125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5687633" y="6577348"/>
            <a:ext cx="361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4"/>
              </a:rPr>
              <a:t>http://beauty.hotpepper.jp/slnH000093916</a:t>
            </a:r>
            <a:r>
              <a:rPr lang="en-US" sz="1400" dirty="0" smtClean="0">
                <a:hlinkClick r:id="rId4"/>
              </a:rPr>
              <a:t>/</a:t>
            </a:r>
            <a:r>
              <a:rPr lang="ja-JP" altLang="en-US" sz="1400" dirty="0" smtClean="0"/>
              <a:t>　</a:t>
            </a:r>
            <a:endParaRPr 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38916" y="6532272"/>
            <a:ext cx="251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Hair make Garland</a:t>
            </a:r>
            <a:endParaRPr 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7094" y="2264134"/>
            <a:ext cx="4520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一度しか来店していなくても</a:t>
            </a:r>
            <a:endParaRPr lang="en-US" altLang="ja-JP" sz="2400" dirty="0" smtClean="0"/>
          </a:p>
          <a:p>
            <a:r>
              <a:rPr lang="ja-JP" altLang="en-US" sz="2400" dirty="0" smtClean="0"/>
              <a:t>担当スタイリストから</a:t>
            </a:r>
            <a:endParaRPr lang="en-US" altLang="ja-JP" sz="2400" dirty="0" smtClean="0"/>
          </a:p>
          <a:p>
            <a:r>
              <a:rPr lang="ja-JP" altLang="en-US" sz="2400" dirty="0" smtClean="0"/>
              <a:t>手書きの</a:t>
            </a:r>
            <a:r>
              <a:rPr lang="en-US" altLang="ja-JP" sz="2400" dirty="0" smtClean="0"/>
              <a:t>DM</a:t>
            </a:r>
            <a:r>
              <a:rPr lang="ja-JP" altLang="en-US" sz="2400" dirty="0" smtClean="0"/>
              <a:t>が届く</a:t>
            </a:r>
            <a:endParaRPr lang="en-US" sz="2400" dirty="0"/>
          </a:p>
        </p:txBody>
      </p:sp>
      <p:sp>
        <p:nvSpPr>
          <p:cNvPr id="16" name="下矢印 15"/>
          <p:cNvSpPr/>
          <p:nvPr/>
        </p:nvSpPr>
        <p:spPr>
          <a:xfrm>
            <a:off x="1678608" y="3535009"/>
            <a:ext cx="1090004" cy="895351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91005" y="4735394"/>
            <a:ext cx="529160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dirty="0" smtClean="0"/>
              <a:t>サロンの存在を忘れさせない</a:t>
            </a:r>
            <a:endParaRPr lang="en-US" altLang="ja-JP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800" dirty="0" smtClean="0"/>
              <a:t>間が空いても再来しやすい</a:t>
            </a:r>
            <a:endParaRPr lang="en-US" sz="2800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9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実体験から②　</a:t>
            </a:r>
            <a:r>
              <a:rPr lang="en-US" altLang="ja-JP" sz="4000" dirty="0" smtClean="0"/>
              <a:t>in</a:t>
            </a:r>
            <a:r>
              <a:rPr lang="ja-JP" altLang="en-US" sz="4000" dirty="0"/>
              <a:t>横浜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角丸四角形 12"/>
          <p:cNvSpPr/>
          <p:nvPr/>
        </p:nvSpPr>
        <p:spPr>
          <a:xfrm>
            <a:off x="637094" y="1354382"/>
            <a:ext cx="3173033" cy="688899"/>
          </a:xfrm>
          <a:prstGeom prst="roundRect">
            <a:avLst/>
          </a:prstGeom>
          <a:noFill/>
          <a:ln w="57150">
            <a:solidFill>
              <a:srgbClr val="CC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３回まで割引価格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02" y="2110352"/>
            <a:ext cx="8094782" cy="1892067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>
            <a:off x="2481188" y="3786389"/>
            <a:ext cx="263172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5698703" y="6550223"/>
            <a:ext cx="3614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3"/>
              </a:rPr>
              <a:t>http://beauty.hotpepper.jp/slnH000251992</a:t>
            </a:r>
            <a:r>
              <a:rPr lang="en-US" sz="1400" dirty="0" smtClean="0">
                <a:hlinkClick r:id="rId3"/>
              </a:rPr>
              <a:t>/</a:t>
            </a:r>
            <a:r>
              <a:rPr lang="ja-JP" altLang="en-US" sz="1400" dirty="0" smtClean="0"/>
              <a:t>　</a:t>
            </a:r>
            <a:endParaRPr 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12913" y="6488668"/>
            <a:ext cx="826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Farb</a:t>
            </a:r>
            <a:endParaRPr lang="en-US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8272194" y="146519"/>
            <a:ext cx="579838" cy="752221"/>
          </a:xfrm>
          <a:prstGeom prst="rect">
            <a:avLst/>
          </a:prstGeom>
        </p:spPr>
      </p:pic>
      <p:sp>
        <p:nvSpPr>
          <p:cNvPr id="12" name="タイトル 1"/>
          <p:cNvSpPr txBox="1">
            <a:spLocks/>
          </p:cNvSpPr>
          <p:nvPr/>
        </p:nvSpPr>
        <p:spPr>
          <a:xfrm>
            <a:off x="0" y="4714351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新規の約８０％が固定客に</a:t>
            </a:r>
            <a:endParaRPr lang="en-US" sz="4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3324" y="4275379"/>
            <a:ext cx="4140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Farb</a:t>
            </a:r>
            <a:r>
              <a:rPr lang="ja-JP" altLang="en-US" dirty="0" smtClean="0"/>
              <a:t>　スタイリスト伊東さんによると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8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新規・固定リピート率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4788526" y="6581001"/>
            <a:ext cx="44379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www.salonmile.com/sp/pdf/salonmile_201308_Vol10.pdf</a:t>
            </a:r>
            <a:r>
              <a:rPr lang="ja-JP" altLang="en-US" sz="1200" dirty="0" smtClean="0"/>
              <a:t>　</a:t>
            </a:r>
            <a:endParaRPr 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2962385" y="655022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/>
              <a:t>サロンマイル</a:t>
            </a:r>
            <a:r>
              <a:rPr lang="ja-JP" altLang="en-US" sz="1600" dirty="0" smtClean="0"/>
              <a:t>総研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907" y="1771552"/>
            <a:ext cx="8798093" cy="3372842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0" y="4955968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３回来店すると固定客に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4167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本日の流れ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FF8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フリーフォーム 7"/>
          <p:cNvSpPr/>
          <p:nvPr/>
        </p:nvSpPr>
        <p:spPr>
          <a:xfrm>
            <a:off x="2506243" y="1099493"/>
            <a:ext cx="5073366" cy="1120641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6E6F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美容業界の問題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1945924" y="1099494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6E6F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フリーフォーム 11"/>
          <p:cNvSpPr/>
          <p:nvPr/>
        </p:nvSpPr>
        <p:spPr>
          <a:xfrm>
            <a:off x="2506243" y="2554651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CC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0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クイズ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945924" y="2554652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CC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フリーフォーム 13"/>
          <p:cNvSpPr/>
          <p:nvPr/>
        </p:nvSpPr>
        <p:spPr>
          <a:xfrm>
            <a:off x="2506243" y="4009810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C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ケース紹介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945924" y="4009811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CFF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フリーフォーム 15"/>
          <p:cNvSpPr/>
          <p:nvPr/>
        </p:nvSpPr>
        <p:spPr>
          <a:xfrm>
            <a:off x="2506243" y="5464968"/>
            <a:ext cx="5073367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8FB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3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まとめ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1945924" y="5464969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8FB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26" y="1287736"/>
            <a:ext cx="803320" cy="72298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2756077"/>
            <a:ext cx="716963" cy="7002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2189341" y="4194019"/>
            <a:ext cx="579838" cy="75222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5699293"/>
            <a:ext cx="631575" cy="70908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4478" y="132892"/>
            <a:ext cx="631575" cy="7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56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まとめ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FF8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383" y="1354891"/>
            <a:ext cx="2133600" cy="2143125"/>
          </a:xfrm>
          <a:prstGeom prst="rect">
            <a:avLst/>
          </a:prstGeom>
        </p:spPr>
      </p:pic>
      <p:grpSp>
        <p:nvGrpSpPr>
          <p:cNvPr id="11" name="グループ化 10"/>
          <p:cNvGrpSpPr/>
          <p:nvPr/>
        </p:nvGrpSpPr>
        <p:grpSpPr>
          <a:xfrm>
            <a:off x="1305383" y="1116074"/>
            <a:ext cx="2133600" cy="2620758"/>
            <a:chOff x="1305383" y="1127393"/>
            <a:chExt cx="2133600" cy="262075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1673" y="1127393"/>
              <a:ext cx="1137310" cy="2620758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5383" y="1288287"/>
              <a:ext cx="1100063" cy="2459864"/>
            </a:xfrm>
            <a:prstGeom prst="rect">
              <a:avLst/>
            </a:prstGeom>
          </p:spPr>
        </p:pic>
      </p:grpSp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4478" y="132892"/>
            <a:ext cx="631575" cy="709086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3775523" y="1580490"/>
            <a:ext cx="3153311" cy="845964"/>
          </a:xfrm>
          <a:prstGeom prst="round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新規顧客獲得</a:t>
            </a:r>
          </a:p>
        </p:txBody>
      </p:sp>
      <p:sp>
        <p:nvSpPr>
          <p:cNvPr id="9" name="下矢印 8"/>
          <p:cNvSpPr/>
          <p:nvPr/>
        </p:nvSpPr>
        <p:spPr>
          <a:xfrm>
            <a:off x="4938846" y="2626395"/>
            <a:ext cx="826663" cy="819563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角丸四角形 9"/>
          <p:cNvSpPr/>
          <p:nvPr/>
        </p:nvSpPr>
        <p:spPr>
          <a:xfrm>
            <a:off x="3305442" y="3723615"/>
            <a:ext cx="4093469" cy="845964"/>
          </a:xfrm>
          <a:prstGeom prst="roundRect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サービス品質の低下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3438983" y="1605215"/>
            <a:ext cx="3623388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8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顧客満足度の向上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3305442" y="3712499"/>
            <a:ext cx="4093469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8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リピーターの獲得</a:t>
            </a: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4847236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/>
              <a:t>安定的</a:t>
            </a:r>
            <a:r>
              <a:rPr lang="ja-JP" altLang="en-US" sz="4000" dirty="0" smtClean="0"/>
              <a:t>な収入を確保できる</a:t>
            </a:r>
            <a:endParaRPr lang="en-US" sz="4000" dirty="0"/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5786682"/>
            <a:ext cx="9144000" cy="8242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スタイリスト</a:t>
            </a:r>
            <a:r>
              <a:rPr lang="ja-JP" altLang="en-US" sz="4000" smtClean="0"/>
              <a:t>がサービス品質向上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4772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おわり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FF8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0" y="2451054"/>
            <a:ext cx="9144000" cy="8242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ご清聴ありがとうございまし</a:t>
            </a:r>
            <a:r>
              <a:rPr lang="ja-JP" altLang="en-US" sz="4000" i="1" dirty="0" smtClean="0"/>
              <a:t>た！</a:t>
            </a:r>
            <a:endParaRPr lang="en-US" sz="4000" i="1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126" y="4478024"/>
            <a:ext cx="1447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5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二等辺三角形 49"/>
          <p:cNvSpPr/>
          <p:nvPr/>
        </p:nvSpPr>
        <p:spPr>
          <a:xfrm rot="9701142">
            <a:off x="4336804" y="4536573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二等辺三角形 50"/>
          <p:cNvSpPr/>
          <p:nvPr/>
        </p:nvSpPr>
        <p:spPr>
          <a:xfrm rot="1798289">
            <a:off x="954972" y="438074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370" y="2382873"/>
            <a:ext cx="1976862" cy="1760902"/>
          </a:xfrm>
          <a:prstGeom prst="rect">
            <a:avLst/>
          </a:prstGeom>
        </p:spPr>
      </p:pic>
      <p:sp>
        <p:nvSpPr>
          <p:cNvPr id="22" name="右大かっこ 21"/>
          <p:cNvSpPr/>
          <p:nvPr/>
        </p:nvSpPr>
        <p:spPr>
          <a:xfrm>
            <a:off x="5758060" y="1342454"/>
            <a:ext cx="2179347" cy="4490497"/>
          </a:xfrm>
          <a:prstGeom prst="rightBracket">
            <a:avLst>
              <a:gd name="adj" fmla="val 15028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円/楕円 8"/>
          <p:cNvSpPr/>
          <p:nvPr/>
        </p:nvSpPr>
        <p:spPr>
          <a:xfrm>
            <a:off x="991673" y="970766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円/楕円 9"/>
          <p:cNvSpPr/>
          <p:nvPr/>
        </p:nvSpPr>
        <p:spPr>
          <a:xfrm>
            <a:off x="991673" y="3721993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3600" dirty="0" smtClean="0"/>
              <a:t>保険料</a:t>
            </a:r>
            <a:r>
              <a:rPr lang="ja-JP" altLang="en-US" sz="4000" dirty="0" smtClean="0"/>
              <a:t>査定の構造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3378289" y="134245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tx1"/>
                </a:solidFill>
              </a:rPr>
              <a:t>調査</a:t>
            </a:r>
            <a:r>
              <a:rPr lang="ja-JP" altLang="en-US" sz="2200" dirty="0" smtClean="0">
                <a:solidFill>
                  <a:schemeClr val="tx1"/>
                </a:solidFill>
              </a:rPr>
              <a:t>の質と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交渉の質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607042" y="3296992"/>
            <a:ext cx="2361663" cy="786999"/>
          </a:xfrm>
          <a:prstGeom prst="roundRect">
            <a:avLst/>
          </a:prstGeom>
          <a:solidFill>
            <a:srgbClr val="FFCC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時間の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プレ</a:t>
            </a:r>
            <a:r>
              <a:rPr lang="ja-JP" altLang="en-US" sz="2400" dirty="0">
                <a:solidFill>
                  <a:schemeClr val="tx1"/>
                </a:solidFill>
              </a:rPr>
              <a:t>ッシャ</a:t>
            </a:r>
            <a:r>
              <a:rPr lang="ja-JP" altLang="en-US" sz="2400" dirty="0" smtClean="0">
                <a:solidFill>
                  <a:schemeClr val="tx1"/>
                </a:solidFill>
              </a:rPr>
              <a:t>ー</a:t>
            </a:r>
            <a:endParaRPr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76871" y="514758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査定人の能力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78288" y="517432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新人査定人の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雇用と訓練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78880" y="135297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請求あたりの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時間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7014154" y="1836448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平均査定額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7014154" y="3329187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tx1"/>
                </a:solidFill>
              </a:rPr>
              <a:t>コスト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256114" y="5373172"/>
            <a:ext cx="224092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管理費への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プレッシャー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142936" y="2291968"/>
            <a:ext cx="1305395" cy="472994"/>
            <a:chOff x="2073499" y="2336901"/>
            <a:chExt cx="1468191" cy="560844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二等辺三角形 27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139920" y="4679026"/>
            <a:ext cx="1305395" cy="472994"/>
            <a:chOff x="2073499" y="2336901"/>
            <a:chExt cx="1468191" cy="560844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二等辺三角形 33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星 10 37"/>
          <p:cNvSpPr/>
          <p:nvPr/>
        </p:nvSpPr>
        <p:spPr>
          <a:xfrm>
            <a:off x="2273172" y="5916688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9" name="星 10 38"/>
          <p:cNvSpPr/>
          <p:nvPr/>
        </p:nvSpPr>
        <p:spPr>
          <a:xfrm>
            <a:off x="7014154" y="4299319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8364" y="4106677"/>
            <a:ext cx="5800144" cy="274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横巻き 41"/>
          <p:cNvSpPr/>
          <p:nvPr/>
        </p:nvSpPr>
        <p:spPr>
          <a:xfrm>
            <a:off x="393806" y="4409876"/>
            <a:ext cx="5008274" cy="2173901"/>
          </a:xfrm>
          <a:prstGeom prst="horizontalScroll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査定人一人当たりの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査定件数を１５％増加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＝対処的療法</a:t>
            </a:r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43" name="上矢印 42"/>
          <p:cNvSpPr/>
          <p:nvPr/>
        </p:nvSpPr>
        <p:spPr>
          <a:xfrm>
            <a:off x="8603705" y="1752915"/>
            <a:ext cx="470313" cy="785612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上矢印 43"/>
          <p:cNvSpPr/>
          <p:nvPr/>
        </p:nvSpPr>
        <p:spPr>
          <a:xfrm>
            <a:off x="8603705" y="3274822"/>
            <a:ext cx="470313" cy="785612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上矢印 44"/>
          <p:cNvSpPr/>
          <p:nvPr/>
        </p:nvSpPr>
        <p:spPr>
          <a:xfrm>
            <a:off x="8313077" y="5344196"/>
            <a:ext cx="470313" cy="785612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上矢印 45"/>
          <p:cNvSpPr/>
          <p:nvPr/>
        </p:nvSpPr>
        <p:spPr>
          <a:xfrm rot="10800000">
            <a:off x="2068877" y="1352977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上矢印 46"/>
          <p:cNvSpPr/>
          <p:nvPr/>
        </p:nvSpPr>
        <p:spPr>
          <a:xfrm rot="10800000">
            <a:off x="5457474" y="1368420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二等辺三角形 2"/>
          <p:cNvSpPr/>
          <p:nvPr/>
        </p:nvSpPr>
        <p:spPr>
          <a:xfrm rot="15920631">
            <a:off x="2621790" y="746948"/>
            <a:ext cx="347687" cy="439641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二等辺三角形 47"/>
          <p:cNvSpPr/>
          <p:nvPr/>
        </p:nvSpPr>
        <p:spPr>
          <a:xfrm rot="9096006">
            <a:off x="974725" y="2660705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二等辺三角形 48"/>
          <p:cNvSpPr/>
          <p:nvPr/>
        </p:nvSpPr>
        <p:spPr>
          <a:xfrm rot="810860">
            <a:off x="4309742" y="253536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二等辺三角形 51"/>
          <p:cNvSpPr/>
          <p:nvPr/>
        </p:nvSpPr>
        <p:spPr>
          <a:xfrm rot="6996496">
            <a:off x="6346975" y="1251432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0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 rot="20111053">
            <a:off x="-152931" y="1890005"/>
            <a:ext cx="9376674" cy="1682956"/>
          </a:xfrm>
          <a:solidFill>
            <a:srgbClr val="CCFF99">
              <a:alpha val="86000"/>
            </a:srgbClr>
          </a:solidFill>
        </p:spPr>
        <p:txBody>
          <a:bodyPr>
            <a:normAutofit/>
          </a:bodyPr>
          <a:lstStyle/>
          <a:p>
            <a:r>
              <a:rPr lang="ja-JP" altLang="en-US" sz="9600" dirty="0" smtClean="0">
                <a:latin typeface="+mj-ea"/>
              </a:rPr>
              <a:t>補足資料</a:t>
            </a:r>
            <a:endParaRPr lang="en-US" sz="96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8414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保険料査定業界に似ている業界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551515" y="6488668"/>
            <a:ext cx="372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amica.mym-d.co.jp/research</a:t>
            </a:r>
            <a:r>
              <a:rPr lang="ja-JP" altLang="en-US" dirty="0" smtClean="0"/>
              <a:t>　</a:t>
            </a:r>
            <a:endParaRPr 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60593" y="6488217"/>
            <a:ext cx="4724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美容室に関するアンケート（ｎ＝３６５４人）</a:t>
            </a:r>
            <a:r>
              <a:rPr lang="ja-JP" altLang="en-US" dirty="0" smtClean="0"/>
              <a:t>　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137" y="1598944"/>
            <a:ext cx="8679649" cy="317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32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保険料査定業界に似ている業界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480" y="1764405"/>
            <a:ext cx="5810250" cy="349567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551515" y="6488668"/>
            <a:ext cx="372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amica.mym-d.co.jp/research</a:t>
            </a:r>
            <a:r>
              <a:rPr lang="ja-JP" altLang="en-US" dirty="0" smtClean="0"/>
              <a:t>　</a:t>
            </a:r>
            <a:endParaRPr 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60593" y="6488217"/>
            <a:ext cx="4724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美容室に関するアンケート（ｎ＝３６５４人）</a:t>
            </a:r>
            <a:r>
              <a:rPr lang="ja-JP" altLang="en-US" dirty="0" smtClean="0"/>
              <a:t>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リピーターの重要性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180" y="1958163"/>
            <a:ext cx="6419928" cy="275996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5726616" y="6488668"/>
            <a:ext cx="3247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http://nyusureta.com/hairsalon/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97357" y="61655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売上高が一人</a:t>
            </a:r>
            <a:r>
              <a:rPr lang="en-US" altLang="ja-JP" dirty="0"/>
              <a:t>100</a:t>
            </a:r>
            <a:r>
              <a:rPr lang="ja-JP" altLang="en-US" dirty="0"/>
              <a:t>万円以上の美容師を輩出する繁盛サロンのある共通点とは？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45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リピーターの重要性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5726616" y="6488668"/>
            <a:ext cx="3247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http://nyusureta.com/hairsalon/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97357" y="61655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売上高が一人</a:t>
            </a:r>
            <a:r>
              <a:rPr lang="en-US" altLang="ja-JP" dirty="0"/>
              <a:t>100</a:t>
            </a:r>
            <a:r>
              <a:rPr lang="ja-JP" altLang="en-US" dirty="0"/>
              <a:t>万円以上の美容師を輩出する繁盛サロンのある共通点とは？</a:t>
            </a:r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958" y="1566521"/>
            <a:ext cx="6916150" cy="308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保険料査定業界に似ている業界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551515" y="6488668"/>
            <a:ext cx="372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amica.mym-d.co.jp/research</a:t>
            </a:r>
            <a:r>
              <a:rPr lang="ja-JP" altLang="en-US" dirty="0" smtClean="0"/>
              <a:t>　</a:t>
            </a:r>
            <a:endParaRPr 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60593" y="6488217"/>
            <a:ext cx="4724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/>
              <a:t>美容室に関するアンケート（ｎ＝３６５４人）</a:t>
            </a:r>
            <a:r>
              <a:rPr lang="ja-JP" altLang="en-US" dirty="0" smtClean="0"/>
              <a:t>　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4925" y="1123950"/>
            <a:ext cx="6534150" cy="4610100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0" y="4910028"/>
            <a:ext cx="9144000" cy="824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６６％が抵抗あり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4362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370" y="2382873"/>
            <a:ext cx="1976862" cy="1760902"/>
          </a:xfrm>
          <a:prstGeom prst="rect">
            <a:avLst/>
          </a:prstGeom>
        </p:spPr>
      </p:pic>
      <p:sp>
        <p:nvSpPr>
          <p:cNvPr id="22" name="右大かっこ 21"/>
          <p:cNvSpPr/>
          <p:nvPr/>
        </p:nvSpPr>
        <p:spPr>
          <a:xfrm>
            <a:off x="5758060" y="1342454"/>
            <a:ext cx="2179347" cy="4490497"/>
          </a:xfrm>
          <a:prstGeom prst="rightBracket">
            <a:avLst>
              <a:gd name="adj" fmla="val 15028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円/楕円 8"/>
          <p:cNvSpPr/>
          <p:nvPr/>
        </p:nvSpPr>
        <p:spPr>
          <a:xfrm>
            <a:off x="991673" y="970766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円/楕円 9"/>
          <p:cNvSpPr/>
          <p:nvPr/>
        </p:nvSpPr>
        <p:spPr>
          <a:xfrm>
            <a:off x="991673" y="3721993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/>
              <a:t>新規リピート率が低い理由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3378289" y="134245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カウンセリング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と施術の質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607042" y="3296992"/>
            <a:ext cx="2361663" cy="786999"/>
          </a:xfrm>
          <a:prstGeom prst="roundRect">
            <a:avLst/>
          </a:prstGeom>
          <a:solidFill>
            <a:srgbClr val="FFCC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時間の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プレ</a:t>
            </a:r>
            <a:r>
              <a:rPr lang="ja-JP" altLang="en-US" sz="2400" dirty="0">
                <a:solidFill>
                  <a:schemeClr val="tx1"/>
                </a:solidFill>
              </a:rPr>
              <a:t>ッシャ</a:t>
            </a:r>
            <a:r>
              <a:rPr lang="ja-JP" altLang="en-US" sz="2400" dirty="0" smtClean="0">
                <a:solidFill>
                  <a:schemeClr val="tx1"/>
                </a:solidFill>
              </a:rPr>
              <a:t>ー</a:t>
            </a:r>
            <a:endParaRPr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76871" y="514758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従業員の能力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78288" y="517432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従業員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ロイヤリティ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78880" y="135297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tx1"/>
                </a:solidFill>
              </a:rPr>
              <a:t>顧客</a:t>
            </a:r>
            <a:r>
              <a:rPr lang="ja-JP" altLang="en-US" sz="2200" dirty="0" smtClean="0">
                <a:solidFill>
                  <a:schemeClr val="tx1"/>
                </a:solidFill>
              </a:rPr>
              <a:t>あたりの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施術時間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865983" y="2056673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リピーター数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214246" y="5055347"/>
            <a:ext cx="224092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売上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142936" y="2291968"/>
            <a:ext cx="1305395" cy="472994"/>
            <a:chOff x="2073499" y="2336901"/>
            <a:chExt cx="1468191" cy="560844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二等辺三角形 27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139920" y="4679026"/>
            <a:ext cx="1305395" cy="472994"/>
            <a:chOff x="2073499" y="2336901"/>
            <a:chExt cx="1468191" cy="560844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二等辺三角形 33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二等辺三角形 38"/>
          <p:cNvSpPr/>
          <p:nvPr/>
        </p:nvSpPr>
        <p:spPr>
          <a:xfrm rot="9701142">
            <a:off x="4336804" y="4536573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二等辺三角形 40"/>
          <p:cNvSpPr/>
          <p:nvPr/>
        </p:nvSpPr>
        <p:spPr>
          <a:xfrm rot="1798289">
            <a:off x="954972" y="438074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二等辺三角形 42"/>
          <p:cNvSpPr/>
          <p:nvPr/>
        </p:nvSpPr>
        <p:spPr>
          <a:xfrm rot="15920631">
            <a:off x="2621790" y="746948"/>
            <a:ext cx="347687" cy="439641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二等辺三角形 43"/>
          <p:cNvSpPr/>
          <p:nvPr/>
        </p:nvSpPr>
        <p:spPr>
          <a:xfrm rot="9096006">
            <a:off x="974725" y="2660705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二等辺三角形 44"/>
          <p:cNvSpPr/>
          <p:nvPr/>
        </p:nvSpPr>
        <p:spPr>
          <a:xfrm rot="810860">
            <a:off x="4309742" y="253536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二等辺三角形 48"/>
          <p:cNvSpPr/>
          <p:nvPr/>
        </p:nvSpPr>
        <p:spPr>
          <a:xfrm rot="6996496">
            <a:off x="6346975" y="1251432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星 10 49"/>
          <p:cNvSpPr/>
          <p:nvPr/>
        </p:nvSpPr>
        <p:spPr>
          <a:xfrm>
            <a:off x="7157516" y="3928192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1" name="星 10 50"/>
          <p:cNvSpPr/>
          <p:nvPr/>
        </p:nvSpPr>
        <p:spPr>
          <a:xfrm>
            <a:off x="2160053" y="5930425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370" y="2382873"/>
            <a:ext cx="1976862" cy="1760902"/>
          </a:xfrm>
          <a:prstGeom prst="rect">
            <a:avLst/>
          </a:prstGeom>
        </p:spPr>
      </p:pic>
      <p:sp>
        <p:nvSpPr>
          <p:cNvPr id="22" name="右大かっこ 21"/>
          <p:cNvSpPr/>
          <p:nvPr/>
        </p:nvSpPr>
        <p:spPr>
          <a:xfrm>
            <a:off x="5758060" y="1342454"/>
            <a:ext cx="2179347" cy="4490497"/>
          </a:xfrm>
          <a:prstGeom prst="rightBracket">
            <a:avLst>
              <a:gd name="adj" fmla="val 15028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円/楕円 8"/>
          <p:cNvSpPr/>
          <p:nvPr/>
        </p:nvSpPr>
        <p:spPr>
          <a:xfrm>
            <a:off x="991673" y="970766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円/楕円 9"/>
          <p:cNvSpPr/>
          <p:nvPr/>
        </p:nvSpPr>
        <p:spPr>
          <a:xfrm>
            <a:off x="991673" y="3721993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3600" dirty="0" smtClean="0"/>
              <a:t>保険料</a:t>
            </a:r>
            <a:r>
              <a:rPr lang="ja-JP" altLang="en-US" sz="4000" dirty="0" smtClean="0"/>
              <a:t>査定の構造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3378289" y="134245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tx1"/>
                </a:solidFill>
              </a:rPr>
              <a:t>調査</a:t>
            </a:r>
            <a:r>
              <a:rPr lang="ja-JP" altLang="en-US" sz="2200" dirty="0" smtClean="0">
                <a:solidFill>
                  <a:schemeClr val="tx1"/>
                </a:solidFill>
              </a:rPr>
              <a:t>の質と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交渉の質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607042" y="3296992"/>
            <a:ext cx="2361663" cy="786999"/>
          </a:xfrm>
          <a:prstGeom prst="roundRect">
            <a:avLst/>
          </a:prstGeom>
          <a:solidFill>
            <a:srgbClr val="FFCC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時間の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プレ</a:t>
            </a:r>
            <a:r>
              <a:rPr lang="ja-JP" altLang="en-US" sz="2400" dirty="0">
                <a:solidFill>
                  <a:schemeClr val="tx1"/>
                </a:solidFill>
              </a:rPr>
              <a:t>ッシャ</a:t>
            </a:r>
            <a:r>
              <a:rPr lang="ja-JP" altLang="en-US" sz="2400" dirty="0" smtClean="0">
                <a:solidFill>
                  <a:schemeClr val="tx1"/>
                </a:solidFill>
              </a:rPr>
              <a:t>ー</a:t>
            </a:r>
            <a:endParaRPr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05442" y="5178248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査定人の能力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78288" y="517432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新人査定人の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雇用と訓練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96587" y="135203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請求あたりの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時間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7014154" y="1836448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平均査定額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7014154" y="3329187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>
                <a:solidFill>
                  <a:schemeClr val="tx1"/>
                </a:solidFill>
              </a:rPr>
              <a:t>コスト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256114" y="5373172"/>
            <a:ext cx="224092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管理費への</a:t>
            </a:r>
            <a:endParaRPr lang="en-US" altLang="ja-JP" sz="2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200" dirty="0" smtClean="0">
                <a:solidFill>
                  <a:schemeClr val="tx1"/>
                </a:solidFill>
              </a:rPr>
              <a:t>プレッシャー</a:t>
            </a:r>
            <a:endParaRPr lang="en-US" altLang="ja-JP" sz="2200" dirty="0" smtClean="0">
              <a:solidFill>
                <a:schemeClr val="tx1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142936" y="2291968"/>
            <a:ext cx="1305395" cy="472994"/>
            <a:chOff x="2073499" y="2336901"/>
            <a:chExt cx="1468191" cy="560844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二等辺三角形 27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139920" y="4679026"/>
            <a:ext cx="1305395" cy="472994"/>
            <a:chOff x="2073499" y="2336901"/>
            <a:chExt cx="1468191" cy="560844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二等辺三角形 33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星 10 37"/>
          <p:cNvSpPr/>
          <p:nvPr/>
        </p:nvSpPr>
        <p:spPr>
          <a:xfrm>
            <a:off x="2273172" y="5916688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9" name="星 10 38"/>
          <p:cNvSpPr/>
          <p:nvPr/>
        </p:nvSpPr>
        <p:spPr>
          <a:xfrm>
            <a:off x="7014154" y="4299319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0" name="二等辺三角形 39"/>
          <p:cNvSpPr/>
          <p:nvPr/>
        </p:nvSpPr>
        <p:spPr>
          <a:xfrm rot="15920631">
            <a:off x="2621790" y="746948"/>
            <a:ext cx="347687" cy="439641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二等辺三角形 40"/>
          <p:cNvSpPr/>
          <p:nvPr/>
        </p:nvSpPr>
        <p:spPr>
          <a:xfrm rot="9096006">
            <a:off x="974725" y="2660705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二等辺三角形 41"/>
          <p:cNvSpPr/>
          <p:nvPr/>
        </p:nvSpPr>
        <p:spPr>
          <a:xfrm rot="810860">
            <a:off x="4309742" y="253536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二等辺三角形 42"/>
          <p:cNvSpPr/>
          <p:nvPr/>
        </p:nvSpPr>
        <p:spPr>
          <a:xfrm rot="9701142">
            <a:off x="4336804" y="4536573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二等辺三角形 43"/>
          <p:cNvSpPr/>
          <p:nvPr/>
        </p:nvSpPr>
        <p:spPr>
          <a:xfrm rot="1798289">
            <a:off x="954972" y="438074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タイトル 1"/>
          <p:cNvSpPr txBox="1">
            <a:spLocks/>
          </p:cNvSpPr>
          <p:nvPr/>
        </p:nvSpPr>
        <p:spPr>
          <a:xfrm>
            <a:off x="-12881" y="3031686"/>
            <a:ext cx="9144000" cy="824248"/>
          </a:xfrm>
          <a:prstGeom prst="rect">
            <a:avLst/>
          </a:prstGeom>
          <a:solidFill>
            <a:srgbClr val="CCFF99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 smtClean="0"/>
              <a:t>バランスのとれた積極的な雇用戦略</a:t>
            </a:r>
            <a:endParaRPr lang="en-US" sz="3200" dirty="0"/>
          </a:p>
        </p:txBody>
      </p:sp>
      <p:sp>
        <p:nvSpPr>
          <p:cNvPr id="45" name="二等辺三角形 44"/>
          <p:cNvSpPr/>
          <p:nvPr/>
        </p:nvSpPr>
        <p:spPr>
          <a:xfrm rot="6996496">
            <a:off x="6346975" y="1251432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5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8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1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4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7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0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3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9" grpId="0" animBg="1"/>
      <p:bldP spid="10" grpId="0" animBg="1"/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サービス業の品質管理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645957" y="1523749"/>
            <a:ext cx="3153311" cy="1200328"/>
          </a:xfrm>
          <a:prstGeom prst="roundRect">
            <a:avLst/>
          </a:prstGeom>
          <a:noFill/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計測可能な数値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3966" y="1523749"/>
            <a:ext cx="2316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・未決の件数</a:t>
            </a:r>
            <a:endParaRPr lang="en-US" altLang="ja-JP" sz="2400" dirty="0" smtClean="0"/>
          </a:p>
          <a:p>
            <a:r>
              <a:rPr lang="ja-JP" altLang="en-US" sz="2400" dirty="0" smtClean="0"/>
              <a:t>・顧客数</a:t>
            </a:r>
            <a:endParaRPr lang="en-US" altLang="ja-JP" sz="2400" dirty="0" smtClean="0"/>
          </a:p>
          <a:p>
            <a:r>
              <a:rPr lang="ja-JP" altLang="en-US" sz="2400" dirty="0" smtClean="0"/>
              <a:t>・客単価</a:t>
            </a:r>
            <a:endParaRPr lang="en-US" sz="2400" dirty="0"/>
          </a:p>
        </p:txBody>
      </p:sp>
      <p:sp>
        <p:nvSpPr>
          <p:cNvPr id="15" name="角丸四角形 14"/>
          <p:cNvSpPr/>
          <p:nvPr/>
        </p:nvSpPr>
        <p:spPr>
          <a:xfrm>
            <a:off x="645957" y="4215433"/>
            <a:ext cx="3153311" cy="845964"/>
          </a:xfrm>
          <a:prstGeom prst="roundRect">
            <a:avLst/>
          </a:prstGeom>
          <a:noFill/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ysClr val="windowText" lastClr="000000"/>
                </a:solidFill>
              </a:rPr>
              <a:t>サービスの質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43965" y="4215433"/>
            <a:ext cx="3292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・顧客満足度</a:t>
            </a:r>
            <a:endParaRPr lang="en-US" altLang="ja-JP" sz="2400" dirty="0" smtClean="0"/>
          </a:p>
          <a:p>
            <a:r>
              <a:rPr lang="ja-JP" altLang="en-US" sz="2400" dirty="0" smtClean="0"/>
              <a:t>・期待が満たされるか</a:t>
            </a:r>
            <a:endParaRPr lang="en-US" sz="24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151" y="1382081"/>
            <a:ext cx="2371725" cy="192405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3952604" y="1523748"/>
            <a:ext cx="129998" cy="1200329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正方形/長方形 17"/>
          <p:cNvSpPr/>
          <p:nvPr/>
        </p:nvSpPr>
        <p:spPr>
          <a:xfrm>
            <a:off x="3952604" y="4215433"/>
            <a:ext cx="129998" cy="845964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等号 19"/>
          <p:cNvSpPr/>
          <p:nvPr/>
        </p:nvSpPr>
        <p:spPr>
          <a:xfrm rot="5400000">
            <a:off x="1617094" y="3086609"/>
            <a:ext cx="1211034" cy="766293"/>
          </a:xfrm>
          <a:prstGeom prst="mathEqual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乗算記号 20"/>
          <p:cNvSpPr/>
          <p:nvPr/>
        </p:nvSpPr>
        <p:spPr>
          <a:xfrm>
            <a:off x="1488515" y="2724077"/>
            <a:ext cx="1468191" cy="1377888"/>
          </a:xfrm>
          <a:prstGeom prst="mathMultiply">
            <a:avLst>
              <a:gd name="adj1" fmla="val 1230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0" y="5543608"/>
            <a:ext cx="9144000" cy="824248"/>
          </a:xfrm>
          <a:prstGeom prst="rect">
            <a:avLst/>
          </a:prstGeom>
          <a:solidFill>
            <a:srgbClr val="CCFF99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 smtClean="0"/>
              <a:t>見かけはよいが中身がよくない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695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0526"/>
            <a:ext cx="9144000" cy="428625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保険料査定業界に似ている業界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0" y="3061527"/>
            <a:ext cx="9144000" cy="824248"/>
          </a:xfrm>
          <a:prstGeom prst="rect">
            <a:avLst/>
          </a:prstGeom>
          <a:solidFill>
            <a:srgbClr val="CCFF99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/>
              <a:t>美容サロン業界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5189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本日の流れ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0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フリーフォーム 7"/>
          <p:cNvSpPr/>
          <p:nvPr/>
        </p:nvSpPr>
        <p:spPr>
          <a:xfrm>
            <a:off x="2506243" y="1099493"/>
            <a:ext cx="5073366" cy="1120641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6E6F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1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美容業界の問題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1945924" y="1099494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6E6F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フリーフォーム 11"/>
          <p:cNvSpPr/>
          <p:nvPr/>
        </p:nvSpPr>
        <p:spPr>
          <a:xfrm>
            <a:off x="2506243" y="2554651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CC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0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クイズ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945924" y="2554652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CC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フリーフォーム 13"/>
          <p:cNvSpPr/>
          <p:nvPr/>
        </p:nvSpPr>
        <p:spPr>
          <a:xfrm>
            <a:off x="2506243" y="4009810"/>
            <a:ext cx="5073366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CCFF9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2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ケース紹介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1945924" y="4009811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CCFF99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フリーフォーム 15"/>
          <p:cNvSpPr/>
          <p:nvPr/>
        </p:nvSpPr>
        <p:spPr>
          <a:xfrm>
            <a:off x="2506243" y="5464968"/>
            <a:ext cx="5073367" cy="1120640"/>
          </a:xfrm>
          <a:custGeom>
            <a:avLst/>
            <a:gdLst>
              <a:gd name="connsiteX0" fmla="*/ 0 w 5073366"/>
              <a:gd name="connsiteY0" fmla="*/ 0 h 1120639"/>
              <a:gd name="connsiteX1" fmla="*/ 4513047 w 5073366"/>
              <a:gd name="connsiteY1" fmla="*/ 0 h 1120639"/>
              <a:gd name="connsiteX2" fmla="*/ 5073366 w 5073366"/>
              <a:gd name="connsiteY2" fmla="*/ 560320 h 1120639"/>
              <a:gd name="connsiteX3" fmla="*/ 4513047 w 5073366"/>
              <a:gd name="connsiteY3" fmla="*/ 1120639 h 1120639"/>
              <a:gd name="connsiteX4" fmla="*/ 0 w 5073366"/>
              <a:gd name="connsiteY4" fmla="*/ 1120639 h 1120639"/>
              <a:gd name="connsiteX5" fmla="*/ 0 w 5073366"/>
              <a:gd name="connsiteY5" fmla="*/ 0 h 112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3366" h="1120639">
                <a:moveTo>
                  <a:pt x="5073366" y="1120638"/>
                </a:moveTo>
                <a:lnTo>
                  <a:pt x="560319" y="1120638"/>
                </a:lnTo>
                <a:lnTo>
                  <a:pt x="0" y="560319"/>
                </a:lnTo>
                <a:lnTo>
                  <a:pt x="560319" y="1"/>
                </a:lnTo>
                <a:lnTo>
                  <a:pt x="5073366" y="1"/>
                </a:lnTo>
                <a:lnTo>
                  <a:pt x="5073366" y="1120638"/>
                </a:lnTo>
                <a:close/>
              </a:path>
            </a:pathLst>
          </a:custGeom>
          <a:solidFill>
            <a:srgbClr val="FF8FB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4331" tIns="137161" rIns="256033" bIns="13716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3600" kern="1200" dirty="0" smtClean="0">
                <a:solidFill>
                  <a:sysClr val="windowText" lastClr="000000"/>
                </a:solidFill>
              </a:rPr>
              <a:t>まとめ</a:t>
            </a:r>
            <a:endParaRPr lang="en-US" sz="3600" kern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1945924" y="5464969"/>
            <a:ext cx="1120639" cy="1120639"/>
          </a:xfrm>
          <a:prstGeom prst="ellipse">
            <a:avLst/>
          </a:prstGeom>
          <a:solidFill>
            <a:schemeClr val="bg1"/>
          </a:solidFill>
          <a:ln w="47625">
            <a:solidFill>
              <a:srgbClr val="FF8FB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26" y="1287736"/>
            <a:ext cx="803320" cy="72298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2756077"/>
            <a:ext cx="716963" cy="7002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26563" t="21005" r="28967" b="21305"/>
          <a:stretch/>
        </p:blipFill>
        <p:spPr>
          <a:xfrm>
            <a:off x="2206166" y="4194019"/>
            <a:ext cx="579838" cy="75222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7604" y="5699293"/>
            <a:ext cx="631575" cy="70908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1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新規顧客獲得戦争①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1004" y="2516856"/>
            <a:ext cx="4507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カット＋リタッチカラー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　　　</a:t>
            </a:r>
            <a:r>
              <a:rPr lang="ja-JP" altLang="en-US" sz="2400" dirty="0"/>
              <a:t>新規</a:t>
            </a:r>
            <a:r>
              <a:rPr lang="ja-JP" altLang="en-US" sz="2400" dirty="0" smtClean="0"/>
              <a:t>＝３７８０円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　　　　再来＝７０２０円</a:t>
            </a:r>
            <a:endParaRPr 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5185" y="2084360"/>
            <a:ext cx="3203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ja-JP" altLang="en-US" u="sng" dirty="0" smtClean="0"/>
              <a:t>ヘアサロン</a:t>
            </a:r>
            <a:r>
              <a:rPr lang="en-US" u="sng" dirty="0" smtClean="0"/>
              <a:t>dorothy </a:t>
            </a:r>
            <a:r>
              <a:rPr lang="ja-JP" altLang="en-US" u="sng" dirty="0" smtClean="0"/>
              <a:t>の例</a:t>
            </a:r>
            <a:endParaRPr lang="en-US" u="sng" dirty="0"/>
          </a:p>
        </p:txBody>
      </p:sp>
      <p:sp>
        <p:nvSpPr>
          <p:cNvPr id="12" name="角丸四角形 11"/>
          <p:cNvSpPr/>
          <p:nvPr/>
        </p:nvSpPr>
        <p:spPr>
          <a:xfrm>
            <a:off x="2744806" y="1068484"/>
            <a:ext cx="3654387" cy="688899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新規への大幅な割引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" y="6550223"/>
            <a:ext cx="415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2"/>
              </a:rPr>
              <a:t>http://beauty.hotpepper.jp/slnH000233861/coupon</a:t>
            </a:r>
            <a:r>
              <a:rPr lang="en-US" sz="1400" dirty="0" smtClean="0">
                <a:hlinkClick r:id="rId2"/>
              </a:rPr>
              <a:t>/</a:t>
            </a:r>
            <a:r>
              <a:rPr lang="ja-JP" altLang="en-US" sz="1400" dirty="0" smtClean="0"/>
              <a:t>　</a:t>
            </a:r>
            <a:endParaRPr lang="en-US" sz="1400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4" y="6149985"/>
            <a:ext cx="1254080" cy="400238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325185" y="4070675"/>
            <a:ext cx="357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ja-JP" altLang="en-US" u="sng" dirty="0" smtClean="0"/>
              <a:t>ヘアサロン</a:t>
            </a:r>
            <a:r>
              <a:rPr lang="en-US" altLang="ja-JP" u="sng" dirty="0"/>
              <a:t>Claude </a:t>
            </a:r>
            <a:r>
              <a:rPr lang="en-US" altLang="ja-JP" u="sng" dirty="0" smtClean="0"/>
              <a:t>MONET</a:t>
            </a:r>
            <a:r>
              <a:rPr lang="ja-JP" altLang="en-US" u="sng" dirty="0" smtClean="0"/>
              <a:t>の例</a:t>
            </a:r>
            <a:endParaRPr lang="ja-JP" altLang="en-US" u="sng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91003" y="4512845"/>
            <a:ext cx="4507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カット＋トリートメント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　　新規＝６５００円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　　　再来＝１００００円</a:t>
            </a:r>
            <a:endParaRPr lang="en-US" sz="2400" dirty="0"/>
          </a:p>
        </p:txBody>
      </p:sp>
      <p:sp>
        <p:nvSpPr>
          <p:cNvPr id="22" name="星 10 21"/>
          <p:cNvSpPr/>
          <p:nvPr/>
        </p:nvSpPr>
        <p:spPr>
          <a:xfrm>
            <a:off x="5475127" y="2161966"/>
            <a:ext cx="3449933" cy="1801649"/>
          </a:xfrm>
          <a:prstGeom prst="star10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ysClr val="windowText" lastClr="000000"/>
                </a:solidFill>
              </a:rPr>
              <a:t>３２４０円割引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3" name="星 10 22"/>
          <p:cNvSpPr/>
          <p:nvPr/>
        </p:nvSpPr>
        <p:spPr>
          <a:xfrm>
            <a:off x="5475127" y="4368198"/>
            <a:ext cx="3449933" cy="1801649"/>
          </a:xfrm>
          <a:prstGeom prst="star10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ysClr val="windowText" lastClr="000000"/>
                </a:solidFill>
              </a:rPr>
              <a:t>３５００円割引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466292"/>
            <a:ext cx="9161913" cy="20758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5" name="正方形/長方形 24"/>
          <p:cNvSpPr/>
          <p:nvPr/>
        </p:nvSpPr>
        <p:spPr>
          <a:xfrm>
            <a:off x="3902299" y="6581001"/>
            <a:ext cx="47845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5"/>
              </a:rPr>
              <a:t>http://beauty.hotpepper.jp/slnH000304215/coupon/?</a:t>
            </a:r>
            <a:r>
              <a:rPr lang="en-US" sz="1200" dirty="0" smtClean="0">
                <a:hlinkClick r:id="rId5"/>
              </a:rPr>
              <a:t>cstt=3#couponList</a:t>
            </a:r>
            <a:r>
              <a:rPr lang="ja-JP" altLang="en-US" sz="1200" dirty="0" smtClean="0"/>
              <a:t>　</a:t>
            </a:r>
            <a:endParaRPr lang="en-US" dirty="0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3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5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新規顧客獲得戦争②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91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02" y="2602215"/>
            <a:ext cx="3366216" cy="3366216"/>
          </a:xfrm>
          <a:prstGeom prst="rect">
            <a:avLst/>
          </a:prstGeom>
        </p:spPr>
      </p:pic>
      <p:sp>
        <p:nvSpPr>
          <p:cNvPr id="13" name="角丸四角形 12"/>
          <p:cNvSpPr/>
          <p:nvPr/>
        </p:nvSpPr>
        <p:spPr>
          <a:xfrm>
            <a:off x="637094" y="1371208"/>
            <a:ext cx="3173033" cy="688899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チラシ配り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526" y="4129242"/>
            <a:ext cx="3612142" cy="2572677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5040937" y="1371208"/>
            <a:ext cx="3173033" cy="688899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ysClr val="windowText" lastClr="000000"/>
                </a:solidFill>
              </a:rPr>
              <a:t>ポスティング</a:t>
            </a:r>
            <a:endParaRPr lang="en-US" altLang="ja-JP" sz="2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962" y="2138357"/>
            <a:ext cx="1853914" cy="191263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08" y="17792"/>
            <a:ext cx="803320" cy="722988"/>
          </a:xfrm>
          <a:prstGeom prst="rect">
            <a:avLst/>
          </a:prstGeom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0" y="4640192"/>
            <a:ext cx="9144000" cy="824248"/>
          </a:xfrm>
          <a:prstGeom prst="rect">
            <a:avLst/>
          </a:prstGeom>
          <a:solidFill>
            <a:srgbClr val="C6E6F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 smtClean="0"/>
              <a:t>新規顧客獲得に必死！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4340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1137</TotalTime>
  <Words>931</Words>
  <Application>Microsoft Office PowerPoint</Application>
  <PresentationFormat>画面に合わせる (4:3)</PresentationFormat>
  <Paragraphs>255</Paragraphs>
  <Slides>36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36</vt:i4>
      </vt:variant>
    </vt:vector>
  </HeadingPairs>
  <TitlesOfParts>
    <vt:vector size="41" baseType="lpstr">
      <vt:lpstr>メイリオ</vt:lpstr>
      <vt:lpstr>Arial</vt:lpstr>
      <vt:lpstr>Calibri</vt:lpstr>
      <vt:lpstr>Wingdings</vt:lpstr>
      <vt:lpstr>Office テーマ</vt:lpstr>
      <vt:lpstr>18章マイクロワールド③ ケース紹介</vt:lpstr>
      <vt:lpstr>本章のポイント：クレームゲーム</vt:lpstr>
      <vt:lpstr>保険料査定の構造</vt:lpstr>
      <vt:lpstr>保険料査定の構造</vt:lpstr>
      <vt:lpstr>サービス業の品質管理</vt:lpstr>
      <vt:lpstr>保険料査定業界に似ている業界</vt:lpstr>
      <vt:lpstr>本日の流れ</vt:lpstr>
      <vt:lpstr>新規顧客獲得戦争①</vt:lpstr>
      <vt:lpstr>新規顧客獲得戦争②</vt:lpstr>
      <vt:lpstr>新規顧客獲得戦争による質低下</vt:lpstr>
      <vt:lpstr>サービス業の品質管理</vt:lpstr>
      <vt:lpstr>美容業界の構造</vt:lpstr>
      <vt:lpstr>新規リピート率</vt:lpstr>
      <vt:lpstr>美容業界の構造</vt:lpstr>
      <vt:lpstr>リピーターを獲得するメリット</vt:lpstr>
      <vt:lpstr>本日の流れ</vt:lpstr>
      <vt:lpstr>クイズ</vt:lpstr>
      <vt:lpstr>本日の流れ</vt:lpstr>
      <vt:lpstr>リピーターを増やすために</vt:lpstr>
      <vt:lpstr>アンジュの取り組み</vt:lpstr>
      <vt:lpstr>一般的な美容院</vt:lpstr>
      <vt:lpstr>アンジュの取り組み</vt:lpstr>
      <vt:lpstr>アンジュの取り組み</vt:lpstr>
      <vt:lpstr>実体験から①　in仙台</vt:lpstr>
      <vt:lpstr>実体験から②　in横浜</vt:lpstr>
      <vt:lpstr>新規・固定リピート率</vt:lpstr>
      <vt:lpstr>本日の流れ</vt:lpstr>
      <vt:lpstr>まとめ</vt:lpstr>
      <vt:lpstr>おわり</vt:lpstr>
      <vt:lpstr>補足資料</vt:lpstr>
      <vt:lpstr>保険料査定業界に似ている業界</vt:lpstr>
      <vt:lpstr>保険料査定業界に似ている業界</vt:lpstr>
      <vt:lpstr>リピーターの重要性</vt:lpstr>
      <vt:lpstr>リピーターの重要性</vt:lpstr>
      <vt:lpstr>保険料査定業界に似ている業界</vt:lpstr>
      <vt:lpstr>新規リピート率が低い理由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齋藤実奈子</dc:creator>
  <cp:lastModifiedBy>齋藤実奈子</cp:lastModifiedBy>
  <cp:revision>86</cp:revision>
  <dcterms:created xsi:type="dcterms:W3CDTF">2015-01-17T07:14:09Z</dcterms:created>
  <dcterms:modified xsi:type="dcterms:W3CDTF">2015-01-22T04:25:44Z</dcterms:modified>
</cp:coreProperties>
</file>