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1" r:id="rId2"/>
    <p:sldId id="257" r:id="rId3"/>
    <p:sldId id="258" r:id="rId4"/>
    <p:sldId id="259" r:id="rId5"/>
    <p:sldId id="260" r:id="rId6"/>
    <p:sldId id="265" r:id="rId7"/>
    <p:sldId id="261" r:id="rId8"/>
    <p:sldId id="263" r:id="rId9"/>
    <p:sldId id="262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2" r:id="rId25"/>
    <p:sldId id="279" r:id="rId26"/>
    <p:sldId id="280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3FB3-0AF0-49DE-87E4-8C4116698F90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CE2F3-F29F-4F3A-B8D2-1E35BD3747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15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http://www.sankeibiz.jp/business/news/140407/bsd1404071851001-n1.htm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CE2F3-F29F-4F3A-B8D2-1E35BD3747A5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6942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CE2F3-F29F-4F3A-B8D2-1E35BD3747A5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6845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CE2F3-F29F-4F3A-B8D2-1E35BD3747A5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9596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第一段階は「安かろう、悪かろう」</a:t>
            </a:r>
          </a:p>
          <a:p>
            <a:pPr lvl="1"/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第二段階は「お買い得感」のある商品を提供</a:t>
            </a:r>
          </a:p>
          <a:p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第三段階は小売業のオリジナル商品だからこそ、「優れている」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CE2F3-F29F-4F3A-B8D2-1E35BD3747A5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968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937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537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970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4996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408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448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0632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910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074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434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707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03606-067A-44E7-AE22-757D4A5030CF}" type="datetimeFigureOut">
              <a:rPr kumimoji="1" lang="ja-JP" altLang="en-US" smtClean="0"/>
              <a:t>2015/1/22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7A63E-90DD-4F8E-B96D-493ED5140F9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013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summary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ankeibiz.jp/business/news/140407/bsd1404071851001-n2.htm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ankeibiz.jp/business/news/140407/bsd1404071851001-n2.ht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challenge/1229/001184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ankeibiz.jp/business/news/140407/bsd1404071851001-n2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hyperlink" Target="http://www.sankeibiz.jp/business/news/140407/bsd1404071851001-n2.ht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ankeibiz.jp/business/news/140407/bsd1404071851001-n2.htm" TargetMode="Externa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://www.sankeibiz.jp/business/news/140407/bsd1404071851001-n2.htm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keibiz.jp/business/news/140407/bsd1404071851001-n2.htm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challenge/1181/2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challenge/1181/2.html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7andi.com/company/challenge/1181/2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challenge/1181/2.html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andi.com/company/challenge/1181/2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7andi.com/company/challenge/1181/2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mrlsi.co.jp/knowledge/yougo/my02/my0207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1340768"/>
            <a:ext cx="9166866" cy="2805776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5400" b="1" dirty="0" smtClean="0">
                  <a:solidFill>
                    <a:schemeClr val="bg1"/>
                  </a:solidFill>
                </a:rPr>
                <a:t>第</a:t>
              </a:r>
              <a:r>
                <a:rPr kumimoji="1" lang="en-US" altLang="ja-JP" sz="5400" b="1" dirty="0" smtClean="0">
                  <a:solidFill>
                    <a:schemeClr val="bg1"/>
                  </a:solidFill>
                </a:rPr>
                <a:t>17</a:t>
              </a:r>
              <a:r>
                <a:rPr kumimoji="1" lang="ja-JP" altLang="en-US" sz="5400" b="1" dirty="0" smtClean="0">
                  <a:solidFill>
                    <a:schemeClr val="bg1"/>
                  </a:solidFill>
                </a:rPr>
                <a:t>章ケース紹介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6156176" y="42210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600" dirty="0" smtClean="0">
                <a:solidFill>
                  <a:srgbClr val="00823B"/>
                </a:solidFill>
              </a:rPr>
              <a:t>かっしー</a:t>
            </a:r>
            <a:endParaRPr kumimoji="1" lang="ja-JP" altLang="en-US" sz="3600" dirty="0">
              <a:solidFill>
                <a:srgbClr val="0082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170" y="2636912"/>
            <a:ext cx="31104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-11782" y="1628800"/>
            <a:ext cx="913568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「ＰＢ商品を買う人は多少品質が劣っても、</a:t>
            </a:r>
            <a:endParaRPr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ja-JP" altLang="en-US" sz="3200" dirty="0" smtClean="0"/>
              <a:t>　　　　　　　お手頃価格を期待している！」</a:t>
            </a:r>
            <a:endParaRPr lang="en-US" altLang="ja-JP" sz="3200" dirty="0" smtClean="0"/>
          </a:p>
          <a:p>
            <a:endParaRPr lang="en-US" altLang="ja-JP" sz="1400" dirty="0" smtClean="0"/>
          </a:p>
          <a:p>
            <a:r>
              <a:rPr lang="ja-JP" altLang="en-US" sz="2800" dirty="0"/>
              <a:t>あなた</a:t>
            </a:r>
            <a:r>
              <a:rPr lang="ja-JP" altLang="en-US" sz="2800" dirty="0" smtClean="0"/>
              <a:t>はこの常識に疑問をもちました。</a:t>
            </a:r>
            <a:endParaRPr lang="en-US" altLang="ja-JP" sz="2800" dirty="0" smtClean="0"/>
          </a:p>
          <a:p>
            <a:r>
              <a:rPr lang="ja-JP" altLang="en-US" sz="2800" dirty="0" smtClean="0"/>
              <a:t>しかし所詮は小売業、強力なＮＢに対抗しようとしても、既存メーカーや取引先から非難をあびるのはわかっています</a:t>
            </a:r>
            <a:r>
              <a:rPr lang="en-US" altLang="ja-JP" sz="2800" dirty="0" smtClean="0"/>
              <a:t>…</a:t>
            </a:r>
          </a:p>
          <a:p>
            <a:endParaRPr lang="en-US" altLang="ja-JP" sz="2800" dirty="0" smtClean="0"/>
          </a:p>
          <a:p>
            <a:pPr algn="ctr"/>
            <a:r>
              <a:rPr lang="ja-JP" altLang="en-US" sz="4000" dirty="0"/>
              <a:t>あなた</a:t>
            </a:r>
            <a:r>
              <a:rPr lang="ja-JP" altLang="en-US" sz="4000" dirty="0" smtClean="0"/>
              <a:t>ならこの状況、どうしますか？</a:t>
            </a:r>
            <a:endParaRPr lang="en-US" altLang="ja-JP" sz="4000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-23563" y="0"/>
            <a:ext cx="9182807" cy="1435088"/>
            <a:chOff x="-23563" y="0"/>
            <a:chExt cx="9182807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クイズ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＊本の内容から</a:t>
              </a:r>
              <a:r>
                <a:rPr kumimoji="1" lang="en-US" altLang="ja-JP" sz="3600" b="1" dirty="0" smtClean="0">
                  <a:solidFill>
                    <a:schemeClr val="bg1"/>
                  </a:solidFill>
                </a:rPr>
                <a:t>…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23563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76985"/>
            <a:ext cx="1071497" cy="118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25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660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660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＊お察しの通り！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878" y="1556791"/>
            <a:ext cx="3980245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506" y="5376871"/>
            <a:ext cx="685298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37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＊企業概要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169386" y="1593692"/>
            <a:ext cx="8820472" cy="688544"/>
            <a:chOff x="0" y="1628800"/>
            <a:chExt cx="8820472" cy="432048"/>
          </a:xfrm>
        </p:grpSpPr>
        <p:sp>
          <p:nvSpPr>
            <p:cNvPr id="7" name="正方形/長方形 6"/>
            <p:cNvSpPr/>
            <p:nvPr/>
          </p:nvSpPr>
          <p:spPr>
            <a:xfrm>
              <a:off x="0" y="1628800"/>
              <a:ext cx="1907704" cy="43204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dirty="0"/>
                <a:t>企業名</a:t>
              </a:r>
              <a:endParaRPr kumimoji="1" lang="ja-JP" altLang="en-US" sz="28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907704" y="1628800"/>
              <a:ext cx="6912768" cy="432048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dirty="0" smtClean="0">
                  <a:solidFill>
                    <a:schemeClr val="tx1"/>
                  </a:solidFill>
                </a:rPr>
                <a:t>株式会社</a:t>
              </a:r>
              <a:r>
                <a:rPr lang="ja-JP" altLang="en-US" dirty="0">
                  <a:solidFill>
                    <a:schemeClr val="tx1"/>
                  </a:solidFill>
                </a:rPr>
                <a:t>セブン＆アイ・ホールディングス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69386" y="2511638"/>
            <a:ext cx="8820472" cy="688544"/>
            <a:chOff x="0" y="2197050"/>
            <a:chExt cx="8820472" cy="432048"/>
          </a:xfrm>
        </p:grpSpPr>
        <p:sp>
          <p:nvSpPr>
            <p:cNvPr id="9" name="正方形/長方形 8"/>
            <p:cNvSpPr/>
            <p:nvPr/>
          </p:nvSpPr>
          <p:spPr>
            <a:xfrm>
              <a:off x="0" y="2197050"/>
              <a:ext cx="1907704" cy="432048"/>
            </a:xfrm>
            <a:prstGeom prst="rect">
              <a:avLst/>
            </a:prstGeom>
            <a:solidFill>
              <a:srgbClr val="00823B"/>
            </a:solidFill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設立</a:t>
              </a:r>
              <a:endParaRPr kumimoji="1" lang="ja-JP" altLang="en-US" sz="28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907704" y="2197050"/>
              <a:ext cx="6912768" cy="432048"/>
            </a:xfrm>
            <a:prstGeom prst="rect">
              <a:avLst/>
            </a:prstGeom>
            <a:noFill/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dirty="0">
                  <a:solidFill>
                    <a:schemeClr val="tx1"/>
                  </a:solidFill>
                </a:rPr>
                <a:t>2005</a:t>
              </a:r>
              <a:r>
                <a:rPr lang="ja-JP" altLang="en-US" dirty="0">
                  <a:solidFill>
                    <a:schemeClr val="tx1"/>
                  </a:solidFill>
                </a:rPr>
                <a:t>年</a:t>
              </a:r>
              <a:r>
                <a:rPr lang="en-US" altLang="ja-JP" dirty="0">
                  <a:solidFill>
                    <a:schemeClr val="tx1"/>
                  </a:solidFill>
                </a:rPr>
                <a:t>9</a:t>
              </a:r>
              <a:r>
                <a:rPr lang="ja-JP" altLang="en-US" dirty="0">
                  <a:solidFill>
                    <a:schemeClr val="tx1"/>
                  </a:solidFill>
                </a:rPr>
                <a:t>月</a:t>
              </a:r>
              <a:r>
                <a:rPr lang="en-US" altLang="ja-JP" dirty="0">
                  <a:solidFill>
                    <a:schemeClr val="tx1"/>
                  </a:solidFill>
                </a:rPr>
                <a:t>1</a:t>
              </a:r>
              <a:r>
                <a:rPr lang="ja-JP" altLang="en-US" dirty="0">
                  <a:solidFill>
                    <a:schemeClr val="tx1"/>
                  </a:solidFill>
                </a:rPr>
                <a:t>日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169386" y="3429584"/>
            <a:ext cx="8820472" cy="688544"/>
            <a:chOff x="0" y="2197050"/>
            <a:chExt cx="8820472" cy="432048"/>
          </a:xfrm>
        </p:grpSpPr>
        <p:sp>
          <p:nvSpPr>
            <p:cNvPr id="14" name="正方形/長方形 13"/>
            <p:cNvSpPr/>
            <p:nvPr/>
          </p:nvSpPr>
          <p:spPr>
            <a:xfrm>
              <a:off x="0" y="2197050"/>
              <a:ext cx="1907704" cy="432048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従業員数</a:t>
              </a:r>
              <a:endParaRPr kumimoji="1" lang="ja-JP" altLang="en-US" sz="2800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907704" y="2197050"/>
              <a:ext cx="6912768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>
                  <a:solidFill>
                    <a:schemeClr val="tx1"/>
                  </a:solidFill>
                </a:rPr>
                <a:t>55,364</a:t>
              </a:r>
              <a:r>
                <a:rPr kumimoji="1" lang="ja-JP" altLang="en-US" dirty="0" smtClean="0">
                  <a:solidFill>
                    <a:schemeClr val="tx1"/>
                  </a:solidFill>
                </a:rPr>
                <a:t>人（</a:t>
              </a:r>
              <a:r>
                <a:rPr kumimoji="1" lang="en-US" altLang="ja-JP" dirty="0" smtClean="0">
                  <a:solidFill>
                    <a:schemeClr val="tx1"/>
                  </a:solidFill>
                </a:rPr>
                <a:t>2014</a:t>
              </a:r>
              <a:r>
                <a:rPr kumimoji="1" lang="ja-JP" altLang="en-US" dirty="0" smtClean="0">
                  <a:solidFill>
                    <a:schemeClr val="tx1"/>
                  </a:solidFill>
                </a:rPr>
                <a:t>年</a:t>
              </a:r>
              <a:r>
                <a:rPr kumimoji="1" lang="en-US" altLang="ja-JP" dirty="0" smtClean="0">
                  <a:solidFill>
                    <a:schemeClr val="tx1"/>
                  </a:solidFill>
                </a:rPr>
                <a:t>2</a:t>
              </a:r>
              <a:r>
                <a:rPr kumimoji="1" lang="ja-JP" altLang="en-US" dirty="0" smtClean="0">
                  <a:solidFill>
                    <a:schemeClr val="tx1"/>
                  </a:solidFill>
                </a:rPr>
                <a:t>月末時点・グループ連結）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69386" y="4347530"/>
            <a:ext cx="8820472" cy="688544"/>
            <a:chOff x="0" y="1628800"/>
            <a:chExt cx="8820472" cy="432048"/>
          </a:xfrm>
        </p:grpSpPr>
        <p:sp>
          <p:nvSpPr>
            <p:cNvPr id="18" name="正方形/長方形 17"/>
            <p:cNvSpPr/>
            <p:nvPr/>
          </p:nvSpPr>
          <p:spPr>
            <a:xfrm>
              <a:off x="0" y="1628800"/>
              <a:ext cx="1907704" cy="43204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売上高</a:t>
              </a:r>
              <a:endParaRPr kumimoji="1" lang="ja-JP" altLang="en-US" sz="28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907704" y="1628800"/>
              <a:ext cx="6912768" cy="432048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dirty="0" smtClean="0">
                  <a:solidFill>
                    <a:schemeClr val="tx1"/>
                  </a:solidFill>
                </a:rPr>
                <a:t>9</a:t>
              </a:r>
              <a:r>
                <a:rPr kumimoji="1" lang="ja-JP" altLang="en-US" dirty="0" smtClean="0">
                  <a:solidFill>
                    <a:schemeClr val="tx1"/>
                  </a:solidFill>
                </a:rPr>
                <a:t>兆</a:t>
              </a:r>
              <a:r>
                <a:rPr kumimoji="1" lang="en-US" altLang="ja-JP" dirty="0" smtClean="0">
                  <a:solidFill>
                    <a:schemeClr val="tx1"/>
                  </a:solidFill>
                </a:rPr>
                <a:t>5,978</a:t>
              </a:r>
              <a:r>
                <a:rPr kumimoji="1" lang="ja-JP" altLang="en-US" dirty="0" smtClean="0">
                  <a:solidFill>
                    <a:schemeClr val="tx1"/>
                  </a:solidFill>
                </a:rPr>
                <a:t>億円</a:t>
              </a:r>
              <a:r>
                <a:rPr lang="ja-JP" altLang="en-US" dirty="0">
                  <a:solidFill>
                    <a:schemeClr val="tx1"/>
                  </a:solidFill>
                </a:rPr>
                <a:t>（</a:t>
              </a:r>
              <a:r>
                <a:rPr lang="en-US" altLang="ja-JP" dirty="0">
                  <a:solidFill>
                    <a:schemeClr val="tx1"/>
                  </a:solidFill>
                </a:rPr>
                <a:t>2014</a:t>
              </a:r>
              <a:r>
                <a:rPr lang="ja-JP" altLang="en-US" dirty="0">
                  <a:solidFill>
                    <a:schemeClr val="tx1"/>
                  </a:solidFill>
                </a:rPr>
                <a:t>年</a:t>
              </a:r>
              <a:r>
                <a:rPr lang="en-US" altLang="ja-JP" dirty="0">
                  <a:solidFill>
                    <a:schemeClr val="tx1"/>
                  </a:solidFill>
                </a:rPr>
                <a:t>2</a:t>
              </a:r>
              <a:r>
                <a:rPr lang="ja-JP" altLang="en-US" dirty="0" smtClean="0">
                  <a:solidFill>
                    <a:schemeClr val="tx1"/>
                  </a:solidFill>
                </a:rPr>
                <a:t>月期・</a:t>
              </a:r>
              <a:r>
                <a:rPr lang="ja-JP" altLang="en-US" dirty="0">
                  <a:solidFill>
                    <a:schemeClr val="tx1"/>
                  </a:solidFill>
                </a:rPr>
                <a:t>グループ連結</a:t>
              </a:r>
              <a:r>
                <a:rPr lang="ja-JP" altLang="en-US" dirty="0" smtClean="0">
                  <a:solidFill>
                    <a:schemeClr val="tx1"/>
                  </a:solidFill>
                </a:rPr>
                <a:t>）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69386" y="5265477"/>
            <a:ext cx="8820472" cy="1084362"/>
            <a:chOff x="0" y="2197050"/>
            <a:chExt cx="8820472" cy="432048"/>
          </a:xfrm>
        </p:grpSpPr>
        <p:sp>
          <p:nvSpPr>
            <p:cNvPr id="21" name="正方形/長方形 20"/>
            <p:cNvSpPr/>
            <p:nvPr/>
          </p:nvSpPr>
          <p:spPr>
            <a:xfrm>
              <a:off x="0" y="2197050"/>
              <a:ext cx="1907704" cy="432048"/>
            </a:xfrm>
            <a:prstGeom prst="rect">
              <a:avLst/>
            </a:prstGeom>
            <a:solidFill>
              <a:srgbClr val="00823B"/>
            </a:solidFill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事業内容</a:t>
              </a:r>
              <a:endParaRPr kumimoji="1" lang="ja-JP" altLang="en-US" sz="28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907704" y="2197050"/>
              <a:ext cx="6912768" cy="432048"/>
            </a:xfrm>
            <a:prstGeom prst="rect">
              <a:avLst/>
            </a:prstGeom>
            <a:noFill/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dirty="0" smtClean="0">
                  <a:solidFill>
                    <a:schemeClr val="tx1"/>
                  </a:solidFill>
                </a:rPr>
                <a:t>CVS</a:t>
              </a:r>
              <a:r>
                <a:rPr lang="ja-JP" altLang="en-US" dirty="0">
                  <a:solidFill>
                    <a:schemeClr val="tx1"/>
                  </a:solidFill>
                </a:rPr>
                <a:t>、総合スーパー、百貨店、食品スーパー、フードサービス、金融サービス、</a:t>
              </a:r>
              <a:r>
                <a:rPr lang="en-US" altLang="ja-JP" dirty="0">
                  <a:solidFill>
                    <a:schemeClr val="tx1"/>
                  </a:solidFill>
                </a:rPr>
                <a:t>IT</a:t>
              </a:r>
              <a:r>
                <a:rPr lang="ja-JP" altLang="en-US" dirty="0">
                  <a:solidFill>
                    <a:schemeClr val="tx1"/>
                  </a:solidFill>
                </a:rPr>
                <a:t>／サービスなど、各事業を中心とした企業グループの企画・管理・</a:t>
              </a:r>
              <a:r>
                <a:rPr lang="ja-JP" altLang="en-US" dirty="0" smtClean="0">
                  <a:solidFill>
                    <a:schemeClr val="tx1"/>
                  </a:solidFill>
                </a:rPr>
                <a:t>運営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正方形/長方形 23"/>
          <p:cNvSpPr/>
          <p:nvPr/>
        </p:nvSpPr>
        <p:spPr>
          <a:xfrm>
            <a:off x="-25988" y="6608385"/>
            <a:ext cx="91852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3"/>
              </a:rPr>
              <a:t>http://</a:t>
            </a:r>
            <a:r>
              <a:rPr lang="en-US" altLang="ja-JP" sz="1200" dirty="0" smtClean="0">
                <a:hlinkClick r:id="rId3"/>
              </a:rPr>
              <a:t>www.7andi.com/company/summary.html</a:t>
            </a:r>
            <a:r>
              <a:rPr lang="en-US" altLang="ja-JP" sz="1200" dirty="0" smtClean="0"/>
              <a:t> </a:t>
            </a:r>
            <a:r>
              <a:rPr lang="ja-JP" altLang="en-US" sz="1200" dirty="0" smtClean="0"/>
              <a:t>「</a:t>
            </a:r>
            <a:r>
              <a:rPr lang="ja-JP" altLang="en-US" sz="1200" dirty="0"/>
              <a:t>セブン＆アイ・</a:t>
            </a:r>
            <a:r>
              <a:rPr lang="ja-JP" altLang="en-US" sz="1200" dirty="0" smtClean="0"/>
              <a:t>ホールディングス　会社概要」</a:t>
            </a:r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18110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＊伝えたいこと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角丸四角形 5"/>
          <p:cNvSpPr/>
          <p:nvPr/>
        </p:nvSpPr>
        <p:spPr>
          <a:xfrm>
            <a:off x="0" y="1700808"/>
            <a:ext cx="4067944" cy="792088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マイクロワールド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04" y="2514028"/>
            <a:ext cx="8964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「プレミアム向上委員会」による消費者テスト</a:t>
            </a:r>
            <a:endParaRPr kumimoji="1"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少数の店舗でテスト販売</a:t>
            </a:r>
            <a:endParaRPr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展示会場で試食テスト</a:t>
            </a:r>
            <a:endParaRPr lang="en-US" altLang="ja-JP" sz="2800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-13138" y="4161981"/>
            <a:ext cx="4067944" cy="792088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隠れた戦略チャンス</a:t>
            </a:r>
            <a:endParaRPr kumimoji="1" lang="ja-JP" altLang="en-US" sz="3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3138" y="4975201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ＰＢの高付加価値戦略「セブンゴールド」の販売</a:t>
            </a:r>
            <a:endParaRPr lang="en-US" altLang="ja-JP" sz="2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29474"/>
            <a:ext cx="1813338" cy="68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96719"/>
            <a:ext cx="600368" cy="92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45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＊セブンプレミアム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93914"/>
            <a:ext cx="1227760" cy="133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767312" y="1970296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en-US" altLang="ja-JP" sz="2800" dirty="0" smtClean="0"/>
              <a:t>2007</a:t>
            </a:r>
            <a:r>
              <a:rPr lang="ja-JP" altLang="en-US" sz="2800" dirty="0" smtClean="0"/>
              <a:t>年に誕生したセブン＆アイのＰＢ。</a:t>
            </a:r>
            <a:endParaRPr lang="en-US" altLang="ja-JP" sz="2800" dirty="0" smtClean="0"/>
          </a:p>
          <a:p>
            <a:pPr marL="457200" indent="-45720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「幅広い商品をお求めやすい価格で」</a:t>
            </a:r>
            <a:endParaRPr lang="en-US" altLang="ja-JP" sz="2800" dirty="0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77" y="3032048"/>
            <a:ext cx="1435470" cy="24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円形吹き出し 7"/>
          <p:cNvSpPr/>
          <p:nvPr/>
        </p:nvSpPr>
        <p:spPr>
          <a:xfrm>
            <a:off x="2555776" y="3078695"/>
            <a:ext cx="6480720" cy="2399603"/>
          </a:xfrm>
          <a:prstGeom prst="wedgeEllipseCallout">
            <a:avLst>
              <a:gd name="adj1" fmla="val -54021"/>
              <a:gd name="adj2" fmla="val 27325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小売業のＰＢは</a:t>
            </a:r>
            <a:endParaRPr kumimoji="1" lang="en-US" altLang="ja-JP" sz="28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「安かろう、悪かろう」の</a:t>
            </a:r>
            <a:endParaRPr kumimoji="1" lang="en-US" altLang="ja-JP" sz="28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b="1" dirty="0" smtClean="0">
                <a:solidFill>
                  <a:schemeClr val="tx1"/>
                </a:solidFill>
              </a:rPr>
              <a:t>時代だった！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58447" y="551723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商品</a:t>
            </a:r>
            <a:r>
              <a:rPr lang="ja-JP" altLang="en-US" dirty="0" smtClean="0"/>
              <a:t>本部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チーフマーチャンダイザー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中村</a:t>
            </a:r>
            <a:r>
              <a:rPr lang="ja-JP" altLang="en-US" dirty="0"/>
              <a:t>功二氏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3646" y="6453336"/>
            <a:ext cx="91668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hlinkClick r:id="rId5"/>
              </a:rPr>
              <a:t>http://</a:t>
            </a:r>
            <a:r>
              <a:rPr lang="en-US" altLang="ja-JP" sz="1100" dirty="0" smtClean="0">
                <a:hlinkClick r:id="rId5"/>
              </a:rPr>
              <a:t>www.sankeibiz.jp/business/news/140407/bsd1404071851001-n2.htm</a:t>
            </a:r>
            <a:endParaRPr lang="en-US" altLang="ja-JP" sz="1100" dirty="0" smtClean="0"/>
          </a:p>
          <a:p>
            <a:r>
              <a:rPr lang="ja-JP" altLang="en-US" sz="1100" dirty="0" smtClean="0"/>
              <a:t>「</a:t>
            </a:r>
            <a:r>
              <a:rPr lang="ja-JP" altLang="en-US" sz="1100" b="1" dirty="0"/>
              <a:t>セブン「ゴールドシリーズ」値段が高くても売れる理由　確固たる</a:t>
            </a:r>
            <a:r>
              <a:rPr lang="ja-JP" altLang="en-US" sz="1100" b="1" dirty="0" smtClean="0"/>
              <a:t>勝算</a:t>
            </a:r>
            <a:r>
              <a:rPr lang="ja-JP" altLang="en-US" sz="1100" dirty="0" smtClean="0"/>
              <a:t>」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408751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＊セブンプレミアム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971600" y="1542531"/>
            <a:ext cx="7200800" cy="1022373"/>
            <a:chOff x="611560" y="1528095"/>
            <a:chExt cx="7200800" cy="1022373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60418"/>
              <a:ext cx="570095" cy="99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円形吹き出し 7"/>
            <p:cNvSpPr/>
            <p:nvPr/>
          </p:nvSpPr>
          <p:spPr>
            <a:xfrm>
              <a:off x="1331640" y="1528095"/>
              <a:ext cx="6480720" cy="860470"/>
            </a:xfrm>
            <a:prstGeom prst="wedgeEllipseCallout">
              <a:avLst>
                <a:gd name="adj1" fmla="val -50765"/>
                <a:gd name="adj2" fmla="val 2732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b="1" dirty="0" smtClean="0">
                  <a:solidFill>
                    <a:schemeClr val="tx1"/>
                  </a:solidFill>
                </a:rPr>
                <a:t>かつての小売業のＰＢ事業は</a:t>
              </a:r>
              <a:r>
                <a:rPr kumimoji="1" lang="en-US" altLang="ja-JP" sz="2400" b="1" dirty="0" smtClean="0">
                  <a:solidFill>
                    <a:schemeClr val="tx1"/>
                  </a:solidFill>
                </a:rPr>
                <a:t>…</a:t>
              </a:r>
              <a:endParaRPr kumimoji="1" lang="ja-JP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69386" y="2636912"/>
            <a:ext cx="8820472" cy="688544"/>
            <a:chOff x="0" y="1628800"/>
            <a:chExt cx="8820472" cy="432048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1628800"/>
              <a:ext cx="1907704" cy="43204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第一段階</a:t>
              </a:r>
              <a:endParaRPr kumimoji="1" lang="ja-JP" altLang="en-US" sz="28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907704" y="1628800"/>
              <a:ext cx="6912768" cy="432048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2800" b="1" dirty="0" smtClean="0">
                  <a:solidFill>
                    <a:schemeClr val="tx1"/>
                  </a:solidFill>
                </a:rPr>
                <a:t>「安かろう、悪かろう」</a:t>
              </a:r>
              <a:endParaRPr kumimoji="1" lang="ja-JP" altLang="en-US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69386" y="3554858"/>
            <a:ext cx="8820472" cy="688544"/>
            <a:chOff x="0" y="2197050"/>
            <a:chExt cx="8820472" cy="432048"/>
          </a:xfrm>
        </p:grpSpPr>
        <p:sp>
          <p:nvSpPr>
            <p:cNvPr id="13" name="正方形/長方形 12"/>
            <p:cNvSpPr/>
            <p:nvPr/>
          </p:nvSpPr>
          <p:spPr>
            <a:xfrm>
              <a:off x="0" y="2197050"/>
              <a:ext cx="1907704" cy="432048"/>
            </a:xfrm>
            <a:prstGeom prst="rect">
              <a:avLst/>
            </a:prstGeom>
            <a:solidFill>
              <a:srgbClr val="00823B"/>
            </a:solidFill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第二段階</a:t>
              </a:r>
              <a:endParaRPr kumimoji="1" lang="ja-JP" altLang="en-US" sz="28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907704" y="2197050"/>
              <a:ext cx="6912768" cy="432048"/>
            </a:xfrm>
            <a:prstGeom prst="rect">
              <a:avLst/>
            </a:prstGeom>
            <a:noFill/>
            <a:ln w="3810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2800" dirty="0" smtClean="0">
                  <a:solidFill>
                    <a:schemeClr val="tx1"/>
                  </a:solidFill>
                </a:rPr>
                <a:t>ＮＢ商品</a:t>
              </a:r>
              <a:r>
                <a:rPr lang="ja-JP" altLang="en-US" sz="2800" dirty="0" smtClean="0">
                  <a:solidFill>
                    <a:schemeClr val="tx1"/>
                  </a:solidFill>
                </a:rPr>
                <a:t>の劣化版</a:t>
              </a:r>
              <a:r>
                <a:rPr lang="ja-JP" altLang="en-US" sz="2800" b="1" dirty="0" smtClean="0">
                  <a:solidFill>
                    <a:schemeClr val="tx1"/>
                  </a:solidFill>
                </a:rPr>
                <a:t>「</a:t>
              </a:r>
              <a:r>
                <a:rPr kumimoji="1" lang="ja-JP" altLang="en-US" sz="2800" b="1" dirty="0" smtClean="0">
                  <a:solidFill>
                    <a:schemeClr val="tx1"/>
                  </a:solidFill>
                </a:rPr>
                <a:t>お買い得感」</a:t>
              </a:r>
              <a:endParaRPr kumimoji="1" lang="ja-JP" altLang="en-US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169386" y="4472804"/>
            <a:ext cx="8820472" cy="688544"/>
            <a:chOff x="0" y="2197050"/>
            <a:chExt cx="8820472" cy="432048"/>
          </a:xfrm>
        </p:grpSpPr>
        <p:sp>
          <p:nvSpPr>
            <p:cNvPr id="16" name="正方形/長方形 15"/>
            <p:cNvSpPr/>
            <p:nvPr/>
          </p:nvSpPr>
          <p:spPr>
            <a:xfrm>
              <a:off x="0" y="2197050"/>
              <a:ext cx="1907704" cy="432048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/>
                <a:t>第三段階</a:t>
              </a:r>
              <a:endParaRPr kumimoji="1" lang="ja-JP" altLang="en-US" sz="2800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907704" y="2197050"/>
              <a:ext cx="6912768" cy="43204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800" dirty="0" smtClean="0">
                  <a:solidFill>
                    <a:schemeClr val="tx1"/>
                  </a:solidFill>
                </a:rPr>
                <a:t>ＰＢ商品だからこそ</a:t>
              </a:r>
              <a:r>
                <a:rPr lang="ja-JP" altLang="en-US" sz="2800" b="1" dirty="0" smtClean="0">
                  <a:solidFill>
                    <a:schemeClr val="tx1"/>
                  </a:solidFill>
                </a:rPr>
                <a:t>「優れている」</a:t>
              </a:r>
              <a:endParaRPr kumimoji="1" lang="ja-JP" altLang="en-US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4"/>
              </a:rPr>
              <a:t>http://</a:t>
            </a:r>
            <a:r>
              <a:rPr lang="en-US" altLang="ja-JP" sz="1050" dirty="0" smtClean="0">
                <a:hlinkClick r:id="rId4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  <p:sp>
        <p:nvSpPr>
          <p:cNvPr id="21" name="星 12 20"/>
          <p:cNvSpPr/>
          <p:nvPr/>
        </p:nvSpPr>
        <p:spPr>
          <a:xfrm>
            <a:off x="687379" y="5229200"/>
            <a:ext cx="7769242" cy="1295563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セブンの店でしか</a:t>
            </a:r>
            <a:endParaRPr kumimoji="1" lang="en-US" altLang="ja-JP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味わえない！</a:t>
            </a:r>
            <a:endParaRPr kumimoji="1" lang="ja-JP" alt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514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＊そこで！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81231"/>
            <a:ext cx="1368152" cy="160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2483768" y="1581231"/>
            <a:ext cx="5400600" cy="1343713"/>
          </a:xfrm>
          <a:prstGeom prst="wedgeEllipseCallout">
            <a:avLst>
              <a:gd name="adj1" fmla="val -53133"/>
              <a:gd name="adj2" fmla="val 3109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セブンゴールド</a:t>
            </a:r>
            <a:endParaRPr kumimoji="1" lang="ja-JP" altLang="en-US" sz="3200" b="1" dirty="0"/>
          </a:p>
        </p:txBody>
      </p:sp>
      <p:sp>
        <p:nvSpPr>
          <p:cNvPr id="7" name="角丸四角形 6"/>
          <p:cNvSpPr/>
          <p:nvPr/>
        </p:nvSpPr>
        <p:spPr>
          <a:xfrm>
            <a:off x="503548" y="3284984"/>
            <a:ext cx="8136904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コンセプトは「ちょっとした贅沢」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03548" y="4077072"/>
            <a:ext cx="813690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「品質」「価値」を求める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3548" y="4869160"/>
            <a:ext cx="8136904" cy="7200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ＮＢとのコラボ商品も！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622" y="6623774"/>
            <a:ext cx="91516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>
                <a:hlinkClick r:id="rId3"/>
              </a:rPr>
              <a:t>http://</a:t>
            </a:r>
            <a:r>
              <a:rPr lang="en-US" altLang="ja-JP" sz="1100" dirty="0" smtClean="0">
                <a:hlinkClick r:id="rId3"/>
              </a:rPr>
              <a:t>www.7andi.com/company/challenge/1229/001184.html</a:t>
            </a:r>
            <a:r>
              <a:rPr lang="ja-JP" altLang="en-US" sz="1100" dirty="0" smtClean="0"/>
              <a:t>　セブン</a:t>
            </a:r>
            <a:r>
              <a:rPr lang="ja-JP" altLang="en-US" sz="1100" dirty="0"/>
              <a:t>＆アイの</a:t>
            </a:r>
            <a:r>
              <a:rPr lang="ja-JP" altLang="en-US" sz="1100" dirty="0" smtClean="0"/>
              <a:t>挑戦　</a:t>
            </a:r>
            <a:r>
              <a:rPr lang="ja-JP" altLang="en-US" sz="1100" dirty="0"/>
              <a:t>「近くて便利」～新たな挑戦の始まり</a:t>
            </a:r>
            <a:r>
              <a:rPr lang="ja-JP" altLang="en-US" sz="1100" dirty="0" smtClean="0"/>
              <a:t>～</a:t>
            </a:r>
            <a:endParaRPr lang="ja-JP" altLang="en-US" sz="1100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652700" y="5229200"/>
            <a:ext cx="5727612" cy="1296144"/>
            <a:chOff x="1757736" y="5229200"/>
            <a:chExt cx="5727612" cy="129614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32735" y1="2660" x2="86547" y2="3457"/>
                          <a14:foregroundMark x1="37220" y1="1596" x2="37220" y2="1596"/>
                          <a14:foregroundMark x1="11659" y1="57181" x2="11659" y2="90691"/>
                          <a14:foregroundMark x1="81166" y1="9043" x2="92377" y2="90691"/>
                          <a14:foregroundMark x1="16143" y1="93617" x2="87892" y2="92819"/>
                          <a14:foregroundMark x1="24664" y1="97340" x2="90583" y2="92287"/>
                          <a14:backgroundMark x1="36323" y1="1064" x2="46637" y2="2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736" y="5229200"/>
              <a:ext cx="726032" cy="1224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円形吹き出し 10"/>
            <p:cNvSpPr/>
            <p:nvPr/>
          </p:nvSpPr>
          <p:spPr>
            <a:xfrm>
              <a:off x="2876836" y="5661223"/>
              <a:ext cx="4608512" cy="864121"/>
            </a:xfrm>
            <a:prstGeom prst="wedgeEllipseCallout">
              <a:avLst>
                <a:gd name="adj1" fmla="val -56243"/>
                <a:gd name="adj2" fmla="val -35178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 smtClean="0">
                  <a:solidFill>
                    <a:schemeClr val="tx1"/>
                  </a:solidFill>
                </a:rPr>
                <a:t>SUNTORY</a:t>
              </a:r>
              <a:r>
                <a:rPr kumimoji="1" lang="ja-JP" altLang="en-US" sz="2400" dirty="0" smtClean="0">
                  <a:solidFill>
                    <a:schemeClr val="tx1"/>
                  </a:solidFill>
                </a:rPr>
                <a:t>との</a:t>
              </a:r>
              <a:endParaRPr kumimoji="1" lang="en-US" altLang="ja-JP" sz="24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2400" dirty="0">
                  <a:solidFill>
                    <a:schemeClr val="tx1"/>
                  </a:solidFill>
                </a:rPr>
                <a:t>コラボビール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07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＊セブンゴールド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72816"/>
            <a:ext cx="14192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吹き出し 7"/>
          <p:cNvSpPr/>
          <p:nvPr/>
        </p:nvSpPr>
        <p:spPr>
          <a:xfrm>
            <a:off x="1835696" y="1547850"/>
            <a:ext cx="6984776" cy="2088232"/>
          </a:xfrm>
          <a:prstGeom prst="wedgeRoundRectCallout">
            <a:avLst>
              <a:gd name="adj1" fmla="val -54445"/>
              <a:gd name="adj2" fmla="val -27771"/>
              <a:gd name="adj3" fmla="val 16667"/>
            </a:avLst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民間経済研究所の調査により、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DONQ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やアンデルセンなどでは、食パンが良く売れている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solidFill>
                  <a:schemeClr val="tx1"/>
                </a:solidFill>
              </a:rPr>
              <a:t>セブン</a:t>
            </a:r>
            <a:r>
              <a:rPr lang="ja-JP" altLang="en-US" sz="2400" dirty="0" smtClean="0">
                <a:solidFill>
                  <a:schemeClr val="tx1"/>
                </a:solidFill>
              </a:rPr>
              <a:t>の食パンも、あと</a:t>
            </a:r>
            <a:r>
              <a:rPr lang="en-US" altLang="ja-JP" sz="2400" dirty="0" smtClean="0">
                <a:solidFill>
                  <a:schemeClr val="tx1"/>
                </a:solidFill>
              </a:rPr>
              <a:t>4</a:t>
            </a:r>
            <a:r>
              <a:rPr lang="ja-JP" altLang="en-US" sz="2400" dirty="0" smtClean="0">
                <a:solidFill>
                  <a:schemeClr val="tx1"/>
                </a:solidFill>
              </a:rPr>
              <a:t>倍くらい売れていてもおかしくないのに</a:t>
            </a:r>
            <a:r>
              <a:rPr lang="en-US" altLang="ja-JP" sz="2400" dirty="0" smtClean="0">
                <a:solidFill>
                  <a:schemeClr val="tx1"/>
                </a:solidFill>
              </a:rPr>
              <a:t>…</a:t>
            </a:r>
            <a:r>
              <a:rPr lang="ja-JP" altLang="en-US" sz="2400" dirty="0" smtClean="0">
                <a:solidFill>
                  <a:schemeClr val="tx1"/>
                </a:solidFill>
              </a:rPr>
              <a:t>？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874564" cy="245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吹き出し 8"/>
          <p:cNvSpPr/>
          <p:nvPr/>
        </p:nvSpPr>
        <p:spPr>
          <a:xfrm>
            <a:off x="1835696" y="3941651"/>
            <a:ext cx="6984776" cy="2088232"/>
          </a:xfrm>
          <a:prstGeom prst="wedgeRoundRectCallout">
            <a:avLst>
              <a:gd name="adj1" fmla="val -54445"/>
              <a:gd name="adj2" fmla="val -27771"/>
              <a:gd name="adj3" fmla="val 16667"/>
            </a:avLst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solidFill>
                  <a:schemeClr val="tx1"/>
                </a:solidFill>
              </a:rPr>
              <a:t>野村総研の「生活者１万人アンケート調査</a:t>
            </a:r>
            <a:r>
              <a:rPr lang="ja-JP" altLang="en-US" sz="2400" dirty="0" smtClean="0">
                <a:solidFill>
                  <a:schemeClr val="tx1"/>
                </a:solidFill>
              </a:rPr>
              <a:t>」から、最近のニーズは「安くて経済的なもの」より「</a:t>
            </a:r>
            <a:r>
              <a:rPr lang="ja-JP" altLang="en-US" sz="2400" dirty="0" smtClean="0">
                <a:solidFill>
                  <a:srgbClr val="FF0000"/>
                </a:solidFill>
              </a:rPr>
              <a:t>多少高くても高品質なもの、おいしいもの</a:t>
            </a:r>
            <a:r>
              <a:rPr lang="ja-JP" altLang="en-US" sz="2400" dirty="0" smtClean="0">
                <a:solidFill>
                  <a:schemeClr val="tx1"/>
                </a:solidFill>
              </a:rPr>
              <a:t>」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4"/>
              </a:rPr>
              <a:t>http://</a:t>
            </a:r>
            <a:r>
              <a:rPr lang="en-US" altLang="ja-JP" sz="1050" dirty="0" smtClean="0">
                <a:hlinkClick r:id="rId4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79962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341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＊セブンゴールド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236296" y="1381798"/>
            <a:ext cx="1984580" cy="1512168"/>
            <a:chOff x="6665844" y="1488858"/>
            <a:chExt cx="1984580" cy="1512168"/>
          </a:xfrm>
        </p:grpSpPr>
        <p:pic>
          <p:nvPicPr>
            <p:cNvPr id="2052" name="Picture 4" descr="怒る男のピクトグラム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1488858"/>
              <a:ext cx="151216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怒る男のピクトグラム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2340" y="1973850"/>
              <a:ext cx="1018084" cy="1018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怒る男のピクトグラム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5844" y="1973850"/>
              <a:ext cx="1018084" cy="1018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テキスト ボックス 6"/>
          <p:cNvSpPr txBox="1"/>
          <p:nvPr/>
        </p:nvSpPr>
        <p:spPr>
          <a:xfrm>
            <a:off x="7020272" y="2884874"/>
            <a:ext cx="248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取引先メーカー</a:t>
            </a:r>
            <a:endParaRPr kumimoji="1" lang="ja-JP" altLang="en-US" sz="2000" dirty="0"/>
          </a:p>
        </p:txBody>
      </p:sp>
      <p:sp>
        <p:nvSpPr>
          <p:cNvPr id="12" name="角丸四角形吹き出し 11"/>
          <p:cNvSpPr/>
          <p:nvPr/>
        </p:nvSpPr>
        <p:spPr>
          <a:xfrm>
            <a:off x="107504" y="1544261"/>
            <a:ext cx="6984776" cy="2088232"/>
          </a:xfrm>
          <a:prstGeom prst="wedgeRoundRectCallout">
            <a:avLst>
              <a:gd name="adj1" fmla="val 57088"/>
              <a:gd name="adj2" fmla="val -26912"/>
              <a:gd name="adj3" fmla="val 16667"/>
            </a:avLst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こういう高級パンとか、小売業はみんな１回はやりたいと思うんだよね！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solidFill>
                  <a:schemeClr val="tx1"/>
                </a:solidFill>
              </a:rPr>
              <a:t>１か月</a:t>
            </a:r>
            <a:r>
              <a:rPr lang="ja-JP" altLang="en-US" sz="2400" dirty="0" smtClean="0">
                <a:solidFill>
                  <a:schemeClr val="tx1"/>
                </a:solidFill>
              </a:rPr>
              <a:t>以上売場に残ったら拍手するよ！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4"/>
              </a:rPr>
              <a:t>http://</a:t>
            </a:r>
            <a:r>
              <a:rPr lang="en-US" altLang="ja-JP" sz="1050" dirty="0" smtClean="0">
                <a:hlinkClick r:id="rId4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  <p:sp>
        <p:nvSpPr>
          <p:cNvPr id="16" name="星 12 15"/>
          <p:cNvSpPr/>
          <p:nvPr/>
        </p:nvSpPr>
        <p:spPr>
          <a:xfrm>
            <a:off x="687379" y="4005064"/>
            <a:ext cx="7769242" cy="2088232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確固たる勝算が！</a:t>
            </a:r>
            <a:endParaRPr kumimoji="1" lang="ja-JP" alt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7" name="Picture 9" descr="よっしゃ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5855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14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＊マイクロワールド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621" y="2060848"/>
            <a:ext cx="108012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449796" y="1484784"/>
            <a:ext cx="8244408" cy="576064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プレミアムライフ向上委員会による消費者テスト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455349" y="3670630"/>
            <a:ext cx="1944216" cy="4174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高級食パン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9" y="2817452"/>
            <a:ext cx="1008112" cy="84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>
            <a:off x="2471573" y="3670630"/>
            <a:ext cx="1944216" cy="41744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金の食パン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4427984" y="2204864"/>
            <a:ext cx="4464496" cy="1674486"/>
          </a:xfrm>
          <a:prstGeom prst="wedgeEllipseCallout">
            <a:avLst>
              <a:gd name="adj1" fmla="val -58383"/>
              <a:gd name="adj2" fmla="val -5080"/>
            </a:avLst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２００人中７割が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「金</a:t>
            </a:r>
            <a:r>
              <a:rPr lang="ja-JP" altLang="en-US" sz="2400" dirty="0">
                <a:solidFill>
                  <a:schemeClr val="tx1"/>
                </a:solidFill>
              </a:rPr>
              <a:t>の</a:t>
            </a:r>
            <a:r>
              <a:rPr lang="ja-JP" altLang="en-US" sz="2400" dirty="0" smtClean="0">
                <a:solidFill>
                  <a:schemeClr val="tx1"/>
                </a:solidFill>
              </a:rPr>
              <a:t>食パンの方がおいしい！」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49796" y="4231087"/>
            <a:ext cx="8244408" cy="576064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少数の店舗でテスト販売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313" y="5174522"/>
            <a:ext cx="1358264" cy="14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円形吹き出し 14"/>
          <p:cNvSpPr/>
          <p:nvPr/>
        </p:nvSpPr>
        <p:spPr>
          <a:xfrm>
            <a:off x="4407986" y="4880900"/>
            <a:ext cx="4464496" cy="1739190"/>
          </a:xfrm>
          <a:prstGeom prst="wedgeEllipseCallout">
            <a:avLst>
              <a:gd name="adj1" fmla="val -67218"/>
              <a:gd name="adj2" fmla="val -7460"/>
            </a:avLst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神奈川の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160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店舗中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sz="2400" dirty="0">
                <a:solidFill>
                  <a:schemeClr val="tx1"/>
                </a:solidFill>
              </a:rPr>
              <a:t>1</a:t>
            </a:r>
            <a:r>
              <a:rPr lang="ja-JP" altLang="en-US" sz="2400" dirty="0">
                <a:solidFill>
                  <a:schemeClr val="tx1"/>
                </a:solidFill>
              </a:rPr>
              <a:t>日</a:t>
            </a:r>
            <a:r>
              <a:rPr lang="ja-JP" altLang="en-US" sz="2400" dirty="0" smtClean="0">
                <a:solidFill>
                  <a:schemeClr val="tx1"/>
                </a:solidFill>
              </a:rPr>
              <a:t>に</a:t>
            </a:r>
            <a:r>
              <a:rPr lang="en-US" altLang="ja-JP" sz="2400" dirty="0" smtClean="0">
                <a:solidFill>
                  <a:schemeClr val="tx1"/>
                </a:solidFill>
              </a:rPr>
              <a:t>10</a:t>
            </a:r>
            <a:r>
              <a:rPr lang="ja-JP" altLang="en-US" sz="2400" dirty="0" smtClean="0">
                <a:solidFill>
                  <a:schemeClr val="tx1"/>
                </a:solidFill>
              </a:rPr>
              <a:t>個以上売れた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店舗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が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65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店舗も！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5"/>
              </a:rPr>
              <a:t>http://</a:t>
            </a:r>
            <a:r>
              <a:rPr lang="en-US" altLang="ja-JP" sz="1050" dirty="0" smtClean="0">
                <a:hlinkClick r:id="rId5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132826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8" grpId="0" animBg="1"/>
      <p:bldP spid="13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＊マイクロワールド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8" name="円形吹き出し 7"/>
          <p:cNvSpPr/>
          <p:nvPr/>
        </p:nvSpPr>
        <p:spPr>
          <a:xfrm>
            <a:off x="392378" y="2173494"/>
            <a:ext cx="6048672" cy="1739190"/>
          </a:xfrm>
          <a:prstGeom prst="wedgeEllipseCallout">
            <a:avLst>
              <a:gd name="adj1" fmla="val 56728"/>
              <a:gd name="adj2" fmla="val 16766"/>
            </a:avLst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全国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展示会場で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加盟店オーナー・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従業員が試食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「金</a:t>
            </a:r>
            <a:r>
              <a:rPr kumimoji="1" lang="ja-JP" altLang="en-US" sz="2400" dirty="0">
                <a:solidFill>
                  <a:schemeClr val="tx1"/>
                </a:solidFill>
              </a:rPr>
              <a:t>の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食パン一番おいしい」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49796" y="1484784"/>
            <a:ext cx="8244408" cy="576064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展示会場で試食テスト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食事をするピクトさ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16832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グループ化 9"/>
          <p:cNvGrpSpPr/>
          <p:nvPr/>
        </p:nvGrpSpPr>
        <p:grpSpPr>
          <a:xfrm>
            <a:off x="211787" y="4422006"/>
            <a:ext cx="3842758" cy="1368152"/>
            <a:chOff x="81170" y="4257091"/>
            <a:chExt cx="3842758" cy="1368152"/>
          </a:xfrm>
        </p:grpSpPr>
        <p:sp>
          <p:nvSpPr>
            <p:cNvPr id="9" name="星 16 8"/>
            <p:cNvSpPr/>
            <p:nvPr/>
          </p:nvSpPr>
          <p:spPr>
            <a:xfrm>
              <a:off x="81170" y="4257091"/>
              <a:ext cx="3842758" cy="1368152"/>
            </a:xfrm>
            <a:prstGeom prst="star16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70" y="4376191"/>
              <a:ext cx="1647544" cy="1129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933" y="4395409"/>
              <a:ext cx="2095700" cy="38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2542" y="4776979"/>
              <a:ext cx="781248" cy="729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5311" y="4827733"/>
              <a:ext cx="715316" cy="71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角丸四角形吹き出し 11"/>
          <p:cNvSpPr/>
          <p:nvPr/>
        </p:nvSpPr>
        <p:spPr>
          <a:xfrm>
            <a:off x="4381854" y="4849511"/>
            <a:ext cx="4320480" cy="1459809"/>
          </a:xfrm>
          <a:prstGeom prst="wedgeRoundRectCallout">
            <a:avLst>
              <a:gd name="adj1" fmla="val -57560"/>
              <a:gd name="adj2" fmla="val -2957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当初反発していた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メーカー</a:t>
            </a:r>
            <a:r>
              <a:rPr lang="ja-JP" altLang="en-US" sz="2800" dirty="0" smtClean="0">
                <a:solidFill>
                  <a:schemeClr val="tx1"/>
                </a:solidFill>
              </a:rPr>
              <a:t>も納得！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7"/>
              </a:rPr>
              <a:t>http://</a:t>
            </a:r>
            <a:r>
              <a:rPr lang="en-US" altLang="ja-JP" sz="1050" dirty="0" smtClean="0">
                <a:hlinkClick r:id="rId7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253237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＊隠れた戦略チャンス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1368152" cy="160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星 16 6"/>
          <p:cNvSpPr/>
          <p:nvPr/>
        </p:nvSpPr>
        <p:spPr>
          <a:xfrm>
            <a:off x="2756448" y="1556792"/>
            <a:ext cx="5328592" cy="1656184"/>
          </a:xfrm>
          <a:prstGeom prst="star16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爆発的ヒット！</a:t>
            </a:r>
            <a:endParaRPr kumimoji="1" lang="ja-JP" alt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03548" y="3429000"/>
            <a:ext cx="8136904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tx1"/>
                </a:solidFill>
              </a:rPr>
              <a:t>2013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年</a:t>
            </a:r>
            <a:r>
              <a:rPr kumimoji="1" lang="en-US" altLang="ja-JP" sz="2800" b="1" dirty="0" smtClean="0">
                <a:solidFill>
                  <a:schemeClr val="tx1"/>
                </a:solidFill>
              </a:rPr>
              <a:t>5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月～</a:t>
            </a:r>
            <a:r>
              <a:rPr kumimoji="1" lang="en-US" altLang="ja-JP" sz="2800" b="1" dirty="0" smtClean="0">
                <a:solidFill>
                  <a:schemeClr val="tx1"/>
                </a:solidFill>
              </a:rPr>
              <a:t>12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月で約</a:t>
            </a:r>
            <a:r>
              <a:rPr kumimoji="1" lang="en-US" altLang="ja-JP" sz="2800" b="1" dirty="0" smtClean="0">
                <a:solidFill>
                  <a:schemeClr val="tx1"/>
                </a:solidFill>
              </a:rPr>
              <a:t>2500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万食の売り上げ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03548" y="4221088"/>
            <a:ext cx="8136904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「金の食パン」が反響を呼び、多商品も◎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3548" y="5013176"/>
            <a:ext cx="8136904" cy="7200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既存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の食パンの売り上げは全く落ちない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3646" y="6631468"/>
            <a:ext cx="91668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hlinkClick r:id="rId3"/>
              </a:rPr>
              <a:t>http://</a:t>
            </a:r>
            <a:r>
              <a:rPr lang="en-US" altLang="ja-JP" sz="1050" dirty="0" smtClean="0">
                <a:hlinkClick r:id="rId3"/>
              </a:rPr>
              <a:t>www.sankeibiz.jp/business/news/140407/bsd1404071851001-n2.htm</a:t>
            </a:r>
            <a:r>
              <a:rPr lang="ja-JP" altLang="en-US" sz="1050" dirty="0" smtClean="0"/>
              <a:t>「</a:t>
            </a:r>
            <a:r>
              <a:rPr lang="ja-JP" altLang="en-US" sz="1050" b="1" dirty="0"/>
              <a:t>セブン「ゴールドシリーズ」値段が高くても売れる理由　確固たる</a:t>
            </a:r>
            <a:r>
              <a:rPr lang="ja-JP" altLang="en-US" sz="1050" b="1" dirty="0" smtClean="0"/>
              <a:t>勝算</a:t>
            </a:r>
            <a:r>
              <a:rPr lang="ja-JP" altLang="en-US" sz="1050" dirty="0" smtClean="0"/>
              <a:t>」</a:t>
            </a:r>
            <a:endParaRPr lang="ja-JP" altLang="en-US" sz="1050" b="1" dirty="0"/>
          </a:p>
        </p:txBody>
      </p:sp>
      <p:sp>
        <p:nvSpPr>
          <p:cNvPr id="12" name="角丸四角形 11"/>
          <p:cNvSpPr/>
          <p:nvPr/>
        </p:nvSpPr>
        <p:spPr>
          <a:xfrm>
            <a:off x="503548" y="5821317"/>
            <a:ext cx="8136904" cy="72008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tx1"/>
                </a:solidFill>
              </a:rPr>
              <a:t>NB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商品の売れ行きも落ちていない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14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＊ちなみに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91858"/>
            <a:ext cx="1718059" cy="1958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905683" y="2044005"/>
            <a:ext cx="52667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著名な百貨店</a:t>
            </a:r>
            <a:endParaRPr kumimoji="1" lang="en-US" altLang="ja-JP" sz="2800" dirty="0" smtClean="0"/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セブン＆アイのグループ企業</a:t>
            </a:r>
            <a:endParaRPr lang="en-US" altLang="ja-JP" sz="2800" dirty="0" smtClean="0"/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/>
              <a:t>高級</a:t>
            </a:r>
            <a:r>
              <a:rPr kumimoji="1" lang="ja-JP" altLang="en-US" sz="2800" dirty="0" smtClean="0"/>
              <a:t>なイメージ</a:t>
            </a:r>
            <a:r>
              <a:rPr kumimoji="1" lang="en-US" altLang="ja-JP" sz="2800" dirty="0" smtClean="0"/>
              <a:t>…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1007604" y="3861048"/>
            <a:ext cx="7128792" cy="7200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</a:rPr>
              <a:t>セブンゴールドの商品を陳列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007604" y="4653136"/>
            <a:ext cx="7128792" cy="72008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solidFill>
                  <a:schemeClr val="bg1"/>
                </a:solidFill>
              </a:rPr>
              <a:t>売上も伸びている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3"/>
              </a:rPr>
              <a:t>http://</a:t>
            </a:r>
            <a:r>
              <a:rPr lang="en-US" altLang="ja-JP" sz="1200" dirty="0" smtClean="0">
                <a:hlinkClick r:id="rId3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3264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＊まとめ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角丸四角形 5"/>
          <p:cNvSpPr/>
          <p:nvPr/>
        </p:nvSpPr>
        <p:spPr>
          <a:xfrm>
            <a:off x="0" y="1700808"/>
            <a:ext cx="4067944" cy="792088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マイクロワールド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04" y="2514028"/>
            <a:ext cx="8964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「プレミアム向上委員会」による消費者テスト</a:t>
            </a:r>
            <a:endParaRPr kumimoji="1"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少数の店舗でテスト販売</a:t>
            </a:r>
            <a:endParaRPr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展示会場で試食テスト</a:t>
            </a:r>
            <a:endParaRPr lang="en-US" altLang="ja-JP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3138" y="4975201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ＰＢの高付加価値戦略「セブンゴールド」の販売</a:t>
            </a:r>
            <a:endParaRPr lang="en-US" altLang="ja-JP" sz="2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29474"/>
            <a:ext cx="1813338" cy="68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グループ化 9"/>
          <p:cNvGrpSpPr/>
          <p:nvPr/>
        </p:nvGrpSpPr>
        <p:grpSpPr>
          <a:xfrm>
            <a:off x="-13138" y="2636912"/>
            <a:ext cx="4681450" cy="922611"/>
            <a:chOff x="-13138" y="4096719"/>
            <a:chExt cx="4681450" cy="922611"/>
          </a:xfrm>
        </p:grpSpPr>
        <p:sp>
          <p:nvSpPr>
            <p:cNvPr id="8" name="角丸四角形 7"/>
            <p:cNvSpPr/>
            <p:nvPr/>
          </p:nvSpPr>
          <p:spPr>
            <a:xfrm>
              <a:off x="-13138" y="4161980"/>
              <a:ext cx="4067944" cy="792088"/>
            </a:xfrm>
            <a:prstGeom prst="round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/>
                <a:t>隠れた戦略チャンス</a:t>
              </a:r>
              <a:endParaRPr kumimoji="1" lang="ja-JP" altLang="en-US" sz="3200" b="1" dirty="0"/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4096719"/>
              <a:ext cx="600368" cy="922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星 16 12"/>
          <p:cNvSpPr/>
          <p:nvPr/>
        </p:nvSpPr>
        <p:spPr>
          <a:xfrm>
            <a:off x="1907704" y="5498421"/>
            <a:ext cx="5328592" cy="1132964"/>
          </a:xfrm>
          <a:prstGeom prst="star16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爆発的ヒット！</a:t>
            </a:r>
            <a:endParaRPr kumimoji="1" lang="ja-JP" alt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233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0.00139 0.216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688538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0" y="1"/>
            <a:ext cx="7319034" cy="6885384"/>
            <a:chOff x="939706" y="33650"/>
            <a:chExt cx="7254155" cy="682434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706" y="33650"/>
              <a:ext cx="7254155" cy="6824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正方形/長方形 3"/>
            <p:cNvSpPr/>
            <p:nvPr/>
          </p:nvSpPr>
          <p:spPr>
            <a:xfrm>
              <a:off x="950139" y="2681534"/>
              <a:ext cx="7243722" cy="936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ご清聴ありがとうございました！</a:t>
              </a:r>
              <a:endParaRPr kumimoji="1" lang="ja-JP" alt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004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1340768"/>
            <a:ext cx="9166866" cy="2805776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5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5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925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346" y="1772816"/>
            <a:ext cx="5539308" cy="418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3"/>
              </a:rPr>
              <a:t>http://</a:t>
            </a:r>
            <a:r>
              <a:rPr lang="en-US" altLang="ja-JP" sz="1200" dirty="0" smtClean="0">
                <a:hlinkClick r:id="rId3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4869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2"/>
              </a:rPr>
              <a:t>http://</a:t>
            </a:r>
            <a:r>
              <a:rPr lang="en-US" altLang="ja-JP" sz="1200" dirty="0" smtClean="0">
                <a:hlinkClick r:id="rId2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0" y="162473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/>
              <a:t>最高の品質にこだわり、代表的なＮＢメーカーさんと共同開発しているセブンゴールド。当初、世間ではＮＢとセブンゴールドが市場を取り合うことにならないのかと疑問視していました。しかし、冒頭に触れた「ザ・ゴールドクラス」を発売して以降も、セブン＆アイ傘下各店のＮＢ商品の売れ行きは落ちていません。「ザ・ゴールドクラス」の販売量が上乗せされる形で推移し、結果的にビール全体の販売量が拡大しています。それを可能にしているのは、商品のポジショニングやコンセプトを明確にして、潜在ニーズを掘り起こす商品開発に取り組んでいるためです。ＮＢとは競合しない新しい商品なのです。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611560" y="3068960"/>
            <a:ext cx="8532440" cy="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5496" y="3429000"/>
            <a:ext cx="8532440" cy="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51520" y="3789040"/>
            <a:ext cx="8784976" cy="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5496" y="4149080"/>
            <a:ext cx="6336704" cy="0"/>
          </a:xfrm>
          <a:prstGeom prst="lin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63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7973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1916832"/>
            <a:ext cx="6264696" cy="397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4" name="正方形/長方形 3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3"/>
              </a:rPr>
              <a:t>http://</a:t>
            </a:r>
            <a:r>
              <a:rPr lang="en-US" altLang="ja-JP" sz="1200" dirty="0" smtClean="0">
                <a:hlinkClick r:id="rId3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835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74" y="1379556"/>
            <a:ext cx="6264696" cy="514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4" name="正方形/長方形 3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3"/>
              </a:rPr>
              <a:t>http://</a:t>
            </a:r>
            <a:r>
              <a:rPr lang="en-US" altLang="ja-JP" sz="1200" dirty="0" smtClean="0">
                <a:hlinkClick r:id="rId3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5194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補足資料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-20398" y="6536377"/>
            <a:ext cx="9179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2"/>
              </a:rPr>
              <a:t>http://</a:t>
            </a:r>
            <a:r>
              <a:rPr lang="en-US" altLang="ja-JP" sz="1200" dirty="0" smtClean="0">
                <a:hlinkClick r:id="rId2"/>
              </a:rPr>
              <a:t>www.7andi.com/company/challenge/1181/2.html</a:t>
            </a:r>
            <a:r>
              <a:rPr lang="ja-JP" altLang="en-US" sz="1200" dirty="0" smtClean="0"/>
              <a:t>　セブン＆アイ公式</a:t>
            </a:r>
            <a:r>
              <a:rPr lang="en-US" altLang="ja-JP" sz="1200" dirty="0" smtClean="0"/>
              <a:t>HP</a:t>
            </a:r>
            <a:r>
              <a:rPr lang="ja-JP" altLang="en-US" sz="1200" dirty="0" smtClean="0"/>
              <a:t>「セブン＆アイの挑戦」</a:t>
            </a:r>
            <a:endParaRPr lang="ja-JP" altLang="en-US" sz="1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2" y="1440461"/>
            <a:ext cx="6537698" cy="515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9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1709936" y="1988840"/>
            <a:ext cx="543609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</a:rPr>
              <a:t>マイクロワールド</a:t>
            </a:r>
            <a:endParaRPr kumimoji="1" lang="ja-JP" alt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3611" y="2989199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➡</a:t>
            </a:r>
            <a:r>
              <a:rPr kumimoji="1" lang="ja-JP" altLang="en-US" sz="3200" dirty="0" smtClean="0"/>
              <a:t>時間・空間の圧縮→行動を通しての学習</a:t>
            </a:r>
            <a:endParaRPr kumimoji="1" lang="ja-JP" altLang="en-US" sz="3200" dirty="0"/>
          </a:p>
        </p:txBody>
      </p:sp>
      <p:sp>
        <p:nvSpPr>
          <p:cNvPr id="10" name="角丸四角形 9"/>
          <p:cNvSpPr/>
          <p:nvPr/>
        </p:nvSpPr>
        <p:spPr>
          <a:xfrm>
            <a:off x="1709936" y="3828329"/>
            <a:ext cx="543609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</a:rPr>
              <a:t>隠れた戦略チャンス</a:t>
            </a:r>
            <a:endParaRPr kumimoji="1" lang="ja-JP" altLang="en-US" sz="3600" b="1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3611" y="4911695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➡</a:t>
            </a:r>
            <a:r>
              <a:rPr kumimoji="1" lang="ja-JP" altLang="en-US" sz="3200" dirty="0" smtClean="0"/>
              <a:t>マイクロワールドを通して気づくこと</a:t>
            </a:r>
            <a:endParaRPr kumimoji="1" lang="ja-JP" altLang="en-US" sz="3200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13" name="正方形/長方形 1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目的</a:t>
              </a:r>
              <a:r>
                <a:rPr lang="ja-JP" altLang="en-US" sz="3600" b="1" dirty="0" smtClean="0">
                  <a:solidFill>
                    <a:schemeClr val="bg1"/>
                  </a:solidFill>
                </a:rPr>
                <a:t>＊第</a:t>
              </a:r>
              <a:r>
                <a:rPr lang="en-US" altLang="ja-JP" sz="3600" b="1" dirty="0" smtClean="0">
                  <a:solidFill>
                    <a:schemeClr val="bg1"/>
                  </a:solidFill>
                </a:rPr>
                <a:t>17</a:t>
              </a:r>
              <a:r>
                <a:rPr lang="ja-JP" altLang="en-US" sz="3600" b="1" dirty="0" smtClean="0">
                  <a:solidFill>
                    <a:schemeClr val="bg1"/>
                  </a:solidFill>
                </a:rPr>
                <a:t>章の理解</a:t>
              </a:r>
              <a:endParaRPr kumimoji="1" lang="ja-JP" alt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658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/>
        </p:nvSpPr>
        <p:spPr>
          <a:xfrm>
            <a:off x="1709936" y="1988840"/>
            <a:ext cx="543609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</a:rPr>
              <a:t>マイクロワールド</a:t>
            </a:r>
            <a:endParaRPr kumimoji="1" lang="ja-JP" alt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3611" y="2989199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➡</a:t>
            </a:r>
            <a:r>
              <a:rPr kumimoji="1" lang="ja-JP" altLang="en-US" sz="3200" dirty="0" smtClean="0"/>
              <a:t>実際にどのように使われているのか？</a:t>
            </a:r>
            <a:endParaRPr kumimoji="1" lang="ja-JP" altLang="en-US" sz="3200" dirty="0"/>
          </a:p>
        </p:txBody>
      </p:sp>
      <p:sp>
        <p:nvSpPr>
          <p:cNvPr id="10" name="角丸四角形 9"/>
          <p:cNvSpPr/>
          <p:nvPr/>
        </p:nvSpPr>
        <p:spPr>
          <a:xfrm>
            <a:off x="1709936" y="3828329"/>
            <a:ext cx="543609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</a:rPr>
              <a:t>隠れた戦略チャンス</a:t>
            </a:r>
            <a:endParaRPr kumimoji="1" lang="ja-JP" altLang="en-US" sz="3600" b="1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3611" y="4911695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➡</a:t>
            </a:r>
            <a:r>
              <a:rPr kumimoji="1" lang="ja-JP" altLang="en-US" sz="3200" dirty="0" smtClean="0"/>
              <a:t>発見することの重要性</a:t>
            </a:r>
            <a:endParaRPr kumimoji="1" lang="ja-JP" altLang="en-US" sz="3200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13" name="正方形/長方形 1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目的</a:t>
              </a:r>
              <a:r>
                <a:rPr lang="ja-JP" altLang="en-US" sz="3600" b="1" dirty="0" smtClean="0">
                  <a:solidFill>
                    <a:schemeClr val="bg1"/>
                  </a:solidFill>
                </a:rPr>
                <a:t>＊現実世界では</a:t>
              </a:r>
              <a:r>
                <a:rPr lang="en-US" altLang="ja-JP" sz="3600" b="1" dirty="0" smtClean="0">
                  <a:solidFill>
                    <a:schemeClr val="bg1"/>
                  </a:solidFill>
                </a:rPr>
                <a:t>…</a:t>
              </a:r>
              <a:endParaRPr kumimoji="1" lang="ja-JP" altLang="en-US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2421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7873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角丸四角形 12"/>
          <p:cNvSpPr/>
          <p:nvPr/>
        </p:nvSpPr>
        <p:spPr>
          <a:xfrm>
            <a:off x="21240" y="1772816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目的</a:t>
            </a:r>
            <a:endParaRPr kumimoji="1" lang="ja-JP" altLang="en-US" sz="3200" dirty="0"/>
          </a:p>
        </p:txBody>
      </p:sp>
      <p:sp>
        <p:nvSpPr>
          <p:cNvPr id="14" name="角丸四角形 13"/>
          <p:cNvSpPr/>
          <p:nvPr/>
        </p:nvSpPr>
        <p:spPr>
          <a:xfrm>
            <a:off x="21240" y="4365104"/>
            <a:ext cx="7956376" cy="1008112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ケース紹介</a:t>
            </a:r>
            <a:endParaRPr kumimoji="1" lang="ja-JP" altLang="en-US" sz="3200" dirty="0"/>
          </a:p>
        </p:txBody>
      </p:sp>
      <p:sp>
        <p:nvSpPr>
          <p:cNvPr id="15" name="角丸四角形 14"/>
          <p:cNvSpPr/>
          <p:nvPr/>
        </p:nvSpPr>
        <p:spPr>
          <a:xfrm>
            <a:off x="21240" y="3068960"/>
            <a:ext cx="7956376" cy="1008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クイズ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流れ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04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クイズ</a:t>
              </a:r>
              <a:r>
                <a:rPr lang="ja-JP" altLang="en-US" sz="3600" b="1" dirty="0" smtClean="0">
                  <a:solidFill>
                    <a:schemeClr val="bg1"/>
                  </a:solidFill>
                </a:rPr>
                <a:t>＊知っておきましょう</a:t>
              </a:r>
              <a:endParaRPr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-11782" y="1883846"/>
            <a:ext cx="91356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3200" dirty="0" smtClean="0"/>
              <a:t>ナショナルブランド（ＮＢ）</a:t>
            </a:r>
            <a:endParaRPr kumimoji="1" lang="en-US" altLang="ja-JP" sz="3200" dirty="0" smtClean="0"/>
          </a:p>
          <a:p>
            <a:pPr>
              <a:buClr>
                <a:srgbClr val="00823B"/>
              </a:buClr>
            </a:pPr>
            <a:r>
              <a:rPr lang="ja-JP" altLang="en-US" sz="3200" dirty="0"/>
              <a:t>　</a:t>
            </a:r>
            <a:r>
              <a:rPr lang="ja-JP" altLang="en-US" sz="2800" dirty="0" smtClean="0"/>
              <a:t>大手メーカーが全国規模で展開するブランド</a:t>
            </a:r>
            <a:endParaRPr lang="en-US" altLang="ja-JP" sz="2800" dirty="0" smtClean="0"/>
          </a:p>
          <a:p>
            <a:pPr>
              <a:buClr>
                <a:srgbClr val="00823B"/>
              </a:buClr>
            </a:pPr>
            <a:endParaRPr lang="en-US" altLang="ja-JP" sz="2800" dirty="0" smtClean="0"/>
          </a:p>
          <a:p>
            <a:pPr marL="457200" indent="-45720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3200" dirty="0" smtClean="0"/>
              <a:t>プライベートブランド（ＰＢ）</a:t>
            </a:r>
            <a:endParaRPr kumimoji="1" lang="en-US" altLang="ja-JP" sz="3200" dirty="0" smtClean="0"/>
          </a:p>
          <a:p>
            <a:pPr>
              <a:buClr>
                <a:srgbClr val="00823B"/>
              </a:buClr>
            </a:pPr>
            <a:r>
              <a:rPr lang="ja-JP" altLang="en-US" sz="3200" dirty="0"/>
              <a:t>　</a:t>
            </a:r>
            <a:r>
              <a:rPr lang="ja-JP" altLang="en-US" sz="2800" dirty="0"/>
              <a:t>卸や小売といった流通業者が開発した</a:t>
            </a:r>
            <a:r>
              <a:rPr lang="ja-JP" altLang="en-US" sz="2800" dirty="0" smtClean="0"/>
              <a:t>ブランド</a:t>
            </a:r>
            <a:endParaRPr lang="en-US" altLang="ja-JP" sz="2800" dirty="0" smtClean="0"/>
          </a:p>
          <a:p>
            <a:pPr>
              <a:buClr>
                <a:srgbClr val="00823B"/>
              </a:buClr>
            </a:pPr>
            <a:r>
              <a:rPr kumimoji="1" lang="ja-JP" altLang="en-US" sz="2800" dirty="0"/>
              <a:t>　</a:t>
            </a:r>
            <a:r>
              <a:rPr kumimoji="1" lang="ja-JP" altLang="en-US" sz="2800" dirty="0" smtClean="0"/>
              <a:t>ＮＢに比べて質が劣り、安価なのが特徴。</a:t>
            </a:r>
            <a:endParaRPr kumimoji="1" lang="en-US" altLang="ja-JP" sz="2800" dirty="0" smtClean="0"/>
          </a:p>
          <a:p>
            <a:pPr>
              <a:buClr>
                <a:srgbClr val="00823B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商品をつくるメーカーは無名中小企業というのが一般</a:t>
            </a:r>
            <a:endParaRPr lang="en-US" altLang="ja-JP" sz="2800" dirty="0" smtClean="0"/>
          </a:p>
          <a:p>
            <a:pPr>
              <a:buClr>
                <a:srgbClr val="00823B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的。</a:t>
            </a:r>
            <a:endParaRPr kumimoji="1" lang="ja-JP" altLang="en-US" sz="2800" dirty="0"/>
          </a:p>
        </p:txBody>
      </p:sp>
      <p:sp>
        <p:nvSpPr>
          <p:cNvPr id="7" name="正方形/長方形 6"/>
          <p:cNvSpPr/>
          <p:nvPr/>
        </p:nvSpPr>
        <p:spPr>
          <a:xfrm>
            <a:off x="7622" y="6423719"/>
            <a:ext cx="8596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hlinkClick r:id="rId2"/>
              </a:rPr>
              <a:t>http://www.jmrlsi.co.jp/knowledge/yougo/my02/my0207.html</a:t>
            </a:r>
            <a:endParaRPr lang="en-US" altLang="ja-JP" sz="1200" dirty="0" smtClean="0"/>
          </a:p>
          <a:p>
            <a:r>
              <a:rPr lang="ja-JP" altLang="en-US" sz="1200" dirty="0" smtClean="0"/>
              <a:t>「ＪＭＲ生活総合研究所　ＮＢとＰＢ」</a:t>
            </a:r>
            <a:endParaRPr lang="ja-JP" altLang="en-US" sz="12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95536" y="4221868"/>
            <a:ext cx="15841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40039" y="4653136"/>
            <a:ext cx="25202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12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-11782" y="1556792"/>
            <a:ext cx="9135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あなたはヤマオカホールディングスという大手小売業の商品企画を担当しています。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ライバル会社であるイオンなどと同様、プライベートブランド（ＰＢ）商品に力を入れているのですが、売上はいまいちです</a:t>
            </a:r>
            <a:r>
              <a:rPr lang="en-US" altLang="ja-JP" sz="2800" dirty="0" smtClean="0"/>
              <a:t>…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-7622" y="0"/>
            <a:ext cx="9166866" cy="1435088"/>
            <a:chOff x="-7622" y="0"/>
            <a:chExt cx="9166866" cy="1435088"/>
          </a:xfrm>
        </p:grpSpPr>
        <p:sp>
          <p:nvSpPr>
            <p:cNvPr id="16" name="正方形/長方形 15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クイズ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＊前提として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0268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1068</Words>
  <Application>Microsoft Office PowerPoint</Application>
  <PresentationFormat>画面に合わせる (4:3)</PresentationFormat>
  <Paragraphs>182</Paragraphs>
  <Slides>32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mayuko</dc:creator>
  <cp:lastModifiedBy>経営学実験室</cp:lastModifiedBy>
  <cp:revision>47</cp:revision>
  <dcterms:created xsi:type="dcterms:W3CDTF">2015-01-11T04:17:21Z</dcterms:created>
  <dcterms:modified xsi:type="dcterms:W3CDTF">2015-01-22T05:44:39Z</dcterms:modified>
</cp:coreProperties>
</file>