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1" r:id="rId2"/>
    <p:sldMasterId id="2147483673" r:id="rId3"/>
    <p:sldMasterId id="2147483685" r:id="rId4"/>
  </p:sldMasterIdLst>
  <p:sldIdLst>
    <p:sldId id="265" r:id="rId5"/>
    <p:sldId id="266" r:id="rId6"/>
    <p:sldId id="267" r:id="rId7"/>
    <p:sldId id="268" r:id="rId8"/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795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345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237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5565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2762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7189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1177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558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6041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1884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9492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499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854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5858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7328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338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2559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871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003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2848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9315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2355-54B5-4360-8436-205A4D79DF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F79-8DC8-4383-A126-7D12DB98A3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9602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3606-067A-44E7-AE22-757D4A5030C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2015/1/28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A63E-90DD-4F8E-B96D-493ED5140F9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76392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3606-067A-44E7-AE22-757D4A5030C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2015/1/28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A63E-90DD-4F8E-B96D-493ED5140F9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31684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3606-067A-44E7-AE22-757D4A5030C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2015/1/28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A63E-90DD-4F8E-B96D-493ED5140F9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717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3606-067A-44E7-AE22-757D4A5030C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2015/1/28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A63E-90DD-4F8E-B96D-493ED5140F9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0596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3606-067A-44E7-AE22-757D4A5030C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2015/1/28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A63E-90DD-4F8E-B96D-493ED5140F9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8606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3606-067A-44E7-AE22-757D4A5030C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2015/1/28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A63E-90DD-4F8E-B96D-493ED5140F9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585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3606-067A-44E7-AE22-757D4A5030C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2015/1/28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A63E-90DD-4F8E-B96D-493ED5140F9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408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3606-067A-44E7-AE22-757D4A5030C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2015/1/28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A63E-90DD-4F8E-B96D-493ED5140F9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19186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3606-067A-44E7-AE22-757D4A5030C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2015/1/28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A63E-90DD-4F8E-B96D-493ED5140F9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0731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3606-067A-44E7-AE22-757D4A5030C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2015/1/28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A63E-90DD-4F8E-B96D-493ED5140F9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06783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3606-067A-44E7-AE22-757D4A5030C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2015/1/28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A63E-90DD-4F8E-B96D-493ED5140F9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185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1/28/2015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1/28/2015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3CA62355-54B5-4360-8436-205A4D79DF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1/28/2015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99A69F79-8DC8-4383-A126-7D12DB98A3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190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3CA62355-54B5-4360-8436-205A4D79DF3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1/28/2015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99A69F79-8DC8-4383-A126-7D12DB98A3E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239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C8E03606-067A-44E7-AE22-757D4A5030CF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2015/1/28</a:t>
            </a:fld>
            <a:endParaRPr kumimoji="1"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kumimoji="1"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EA7A63E-90DD-4F8E-B96D-493ED5140F97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kumimoji="1"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82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第１９章振り</a:t>
            </a:r>
            <a:r>
              <a:rPr kumimoji="1" lang="ja-JP" altLang="en-US" dirty="0" smtClean="0"/>
              <a:t>返り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sz="5400" dirty="0" smtClean="0"/>
              <a:t>マイクロワールド②</a:t>
            </a:r>
            <a:endParaRPr kumimoji="1" lang="ja-JP" altLang="en-US" sz="5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ギア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2971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69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4000" dirty="0"/>
              <a:t>サービス業の品質管理</a:t>
            </a:r>
            <a:endParaRPr 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2015005" y="-12878"/>
            <a:ext cx="259994" cy="841978"/>
          </a:xfrm>
          <a:prstGeom prst="rect">
            <a:avLst/>
          </a:prstGeom>
          <a:solidFill>
            <a:srgbClr val="C6E6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2145003" y="1934565"/>
            <a:ext cx="3153311" cy="858278"/>
          </a:xfrm>
          <a:prstGeom prst="roundRect">
            <a:avLst/>
          </a:prstGeom>
          <a:noFill/>
          <a:ln w="57150">
            <a:solidFill>
              <a:srgbClr val="C6E6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ja-JP" altLang="en-US" sz="3200" dirty="0">
                <a:solidFill>
                  <a:sysClr val="windowText" lastClr="000000"/>
                </a:solidFill>
              </a:rPr>
              <a:t>未決の件数減少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292958" y="1193103"/>
            <a:ext cx="3292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ja-JP" altLang="en-US" sz="2400" b="1" dirty="0">
                <a:solidFill>
                  <a:prstClr val="black"/>
                </a:solidFill>
              </a:rPr>
              <a:t>ハノーバー保険の場合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20" name="右矢印 19"/>
          <p:cNvSpPr/>
          <p:nvPr/>
        </p:nvSpPr>
        <p:spPr>
          <a:xfrm>
            <a:off x="5465528" y="1956683"/>
            <a:ext cx="1211034" cy="766293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タイトル 1"/>
          <p:cNvSpPr txBox="1">
            <a:spLocks/>
          </p:cNvSpPr>
          <p:nvPr/>
        </p:nvSpPr>
        <p:spPr>
          <a:xfrm>
            <a:off x="1524000" y="5543608"/>
            <a:ext cx="9144000" cy="8242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dirty="0">
                <a:solidFill>
                  <a:prstClr val="black"/>
                </a:solidFill>
              </a:rPr>
              <a:t>見かけはよいが中身がよくない</a:t>
            </a: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2145002" y="1932865"/>
            <a:ext cx="3153311" cy="845964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C6E6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ja-JP" altLang="en-US" sz="3200" dirty="0">
                <a:solidFill>
                  <a:sysClr val="windowText" lastClr="000000"/>
                </a:solidFill>
              </a:rPr>
              <a:t>新規顧客数増加</a:t>
            </a:r>
          </a:p>
        </p:txBody>
      </p:sp>
      <p:sp>
        <p:nvSpPr>
          <p:cNvPr id="19" name="角丸四角形 18"/>
          <p:cNvSpPr/>
          <p:nvPr/>
        </p:nvSpPr>
        <p:spPr>
          <a:xfrm>
            <a:off x="6843776" y="1956179"/>
            <a:ext cx="3153311" cy="845964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C6E6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ja-JP" altLang="en-US" sz="3200" dirty="0">
                <a:solidFill>
                  <a:sysClr val="windowText" lastClr="000000"/>
                </a:solidFill>
              </a:rPr>
              <a:t>査定時間の減少</a:t>
            </a:r>
          </a:p>
        </p:txBody>
      </p:sp>
      <p:sp>
        <p:nvSpPr>
          <p:cNvPr id="3" name="角丸四角形吹き出し 2"/>
          <p:cNvSpPr/>
          <p:nvPr/>
        </p:nvSpPr>
        <p:spPr>
          <a:xfrm>
            <a:off x="3597498" y="3103555"/>
            <a:ext cx="4649274" cy="1004552"/>
          </a:xfrm>
          <a:prstGeom prst="wedgeRoundRectCallout">
            <a:avLst>
              <a:gd name="adj1" fmla="val -1166"/>
              <a:gd name="adj2" fmla="val -86243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ja-JP" altLang="en-US" sz="2400" dirty="0">
                <a:solidFill>
                  <a:sysClr val="windowText" lastClr="000000"/>
                </a:solidFill>
              </a:rPr>
              <a:t>一人当たりの査定件数増加</a:t>
            </a:r>
            <a:endParaRPr lang="en-US" sz="2400" dirty="0">
              <a:solidFill>
                <a:sysClr val="windowText" lastClr="000000"/>
              </a:solidFill>
            </a:endParaRPr>
          </a:p>
        </p:txBody>
      </p:sp>
      <p:sp>
        <p:nvSpPr>
          <p:cNvPr id="24" name="角丸四角形 23"/>
          <p:cNvSpPr/>
          <p:nvPr/>
        </p:nvSpPr>
        <p:spPr>
          <a:xfrm>
            <a:off x="6843777" y="1950548"/>
            <a:ext cx="3153311" cy="845964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C6E6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ja-JP" altLang="en-US" sz="3200" dirty="0">
                <a:solidFill>
                  <a:sysClr val="windowText" lastClr="000000"/>
                </a:solidFill>
              </a:rPr>
              <a:t>施術時間の減少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292958" y="1179227"/>
            <a:ext cx="329216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914400"/>
            <a:r>
              <a:rPr lang="ja-JP" altLang="en-US" sz="2400" b="1" dirty="0">
                <a:solidFill>
                  <a:prstClr val="black"/>
                </a:solidFill>
              </a:rPr>
              <a:t>美容サロン業界の場合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26" name="角丸四角形吹き出し 25"/>
          <p:cNvSpPr/>
          <p:nvPr/>
        </p:nvSpPr>
        <p:spPr>
          <a:xfrm>
            <a:off x="3614400" y="3088486"/>
            <a:ext cx="4649274" cy="1004552"/>
          </a:xfrm>
          <a:prstGeom prst="wedgeRoundRectCallout">
            <a:avLst>
              <a:gd name="adj1" fmla="val -1166"/>
              <a:gd name="adj2" fmla="val -86243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ja-JP" altLang="en-US" sz="3200" dirty="0">
                <a:solidFill>
                  <a:sysClr val="windowText" lastClr="000000"/>
                </a:solidFill>
              </a:rPr>
              <a:t>回転数増加</a:t>
            </a:r>
            <a:endParaRPr lang="en-US" sz="3200" dirty="0">
              <a:solidFill>
                <a:sysClr val="windowText" lastClr="000000"/>
              </a:solidFill>
            </a:endParaRPr>
          </a:p>
        </p:txBody>
      </p:sp>
      <p:sp>
        <p:nvSpPr>
          <p:cNvPr id="27" name="タイトル 1"/>
          <p:cNvSpPr txBox="1">
            <a:spLocks/>
          </p:cNvSpPr>
          <p:nvPr/>
        </p:nvSpPr>
        <p:spPr>
          <a:xfrm>
            <a:off x="1524000" y="4640192"/>
            <a:ext cx="9144000" cy="824248"/>
          </a:xfrm>
          <a:prstGeom prst="rect">
            <a:avLst/>
          </a:prstGeom>
          <a:solidFill>
            <a:srgbClr val="C6E6F2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00" dirty="0">
                <a:solidFill>
                  <a:prstClr val="black"/>
                </a:solidFill>
              </a:rPr>
              <a:t>客数は増えるがサービスの質は低下</a:t>
            </a:r>
            <a:endParaRPr lang="en-US" sz="3200" dirty="0">
              <a:solidFill>
                <a:prstClr val="black"/>
              </a:solidFill>
            </a:endParaRPr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5108" y="17792"/>
            <a:ext cx="803320" cy="722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546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14" grpId="0" animBg="1"/>
      <p:bldP spid="19" grpId="0" animBg="1"/>
      <p:bldP spid="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図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1370" y="2382873"/>
            <a:ext cx="1976862" cy="1760902"/>
          </a:xfrm>
          <a:prstGeom prst="rect">
            <a:avLst/>
          </a:prstGeom>
        </p:spPr>
      </p:pic>
      <p:sp>
        <p:nvSpPr>
          <p:cNvPr id="22" name="右大かっこ 21"/>
          <p:cNvSpPr/>
          <p:nvPr/>
        </p:nvSpPr>
        <p:spPr>
          <a:xfrm>
            <a:off x="7282061" y="1342455"/>
            <a:ext cx="2179347" cy="4490497"/>
          </a:xfrm>
          <a:prstGeom prst="rightBracket">
            <a:avLst>
              <a:gd name="adj" fmla="val 150289"/>
            </a:avLst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2515673" y="970767"/>
            <a:ext cx="3567448" cy="2751227"/>
          </a:xfrm>
          <a:prstGeom prst="ellipse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2515673" y="3721994"/>
            <a:ext cx="3567448" cy="2751227"/>
          </a:xfrm>
          <a:prstGeom prst="ellipse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69176" y="146519"/>
            <a:ext cx="7886700" cy="824248"/>
          </a:xfrm>
        </p:spPr>
        <p:txBody>
          <a:bodyPr>
            <a:normAutofit/>
          </a:bodyPr>
          <a:lstStyle/>
          <a:p>
            <a:r>
              <a:rPr lang="ja-JP" altLang="en-US" sz="3600" dirty="0"/>
              <a:t>美容業界の構造</a:t>
            </a:r>
            <a:endParaRPr lang="en-US" sz="3600" dirty="0"/>
          </a:p>
        </p:txBody>
      </p:sp>
      <p:sp>
        <p:nvSpPr>
          <p:cNvPr id="4" name="正方形/長方形 3"/>
          <p:cNvSpPr/>
          <p:nvPr/>
        </p:nvSpPr>
        <p:spPr>
          <a:xfrm>
            <a:off x="2015005" y="0"/>
            <a:ext cx="259994" cy="841978"/>
          </a:xfrm>
          <a:prstGeom prst="rect">
            <a:avLst/>
          </a:prstGeom>
          <a:solidFill>
            <a:srgbClr val="C6E6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4902290" y="1342454"/>
            <a:ext cx="236166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ja-JP" altLang="en-US" sz="2200" dirty="0">
                <a:solidFill>
                  <a:prstClr val="black"/>
                </a:solidFill>
              </a:rPr>
              <a:t>カウンセリング</a:t>
            </a:r>
            <a:endParaRPr lang="en-US" altLang="ja-JP" sz="2200" dirty="0">
              <a:solidFill>
                <a:prstClr val="black"/>
              </a:solidFill>
            </a:endParaRPr>
          </a:p>
          <a:p>
            <a:pPr algn="ctr" defTabSz="914400"/>
            <a:r>
              <a:rPr lang="ja-JP" altLang="en-US" sz="2200" dirty="0">
                <a:solidFill>
                  <a:prstClr val="black"/>
                </a:solidFill>
              </a:rPr>
              <a:t>と施術の質</a:t>
            </a:r>
            <a:endParaRPr lang="en-US" altLang="ja-JP" sz="2200" dirty="0">
              <a:solidFill>
                <a:prstClr val="black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3131043" y="3296993"/>
            <a:ext cx="2361663" cy="786999"/>
          </a:xfrm>
          <a:prstGeom prst="roundRect">
            <a:avLst/>
          </a:prstGeom>
          <a:solidFill>
            <a:srgbClr val="FFCC99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ja-JP" altLang="en-US" sz="2400" dirty="0">
                <a:solidFill>
                  <a:prstClr val="black"/>
                </a:solidFill>
              </a:rPr>
              <a:t>時間の</a:t>
            </a:r>
            <a:endParaRPr lang="en-US" altLang="ja-JP" sz="2400" dirty="0">
              <a:solidFill>
                <a:prstClr val="black"/>
              </a:solidFill>
            </a:endParaRPr>
          </a:p>
          <a:p>
            <a:pPr algn="ctr" defTabSz="914400"/>
            <a:r>
              <a:rPr lang="ja-JP" altLang="en-US" sz="2400" dirty="0">
                <a:solidFill>
                  <a:prstClr val="black"/>
                </a:solidFill>
              </a:rPr>
              <a:t>プレッシャー</a:t>
            </a:r>
            <a:endParaRPr lang="en-US" altLang="ja-JP" sz="2400" dirty="0">
              <a:solidFill>
                <a:prstClr val="black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1600872" y="5147584"/>
            <a:ext cx="236166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ja-JP" altLang="en-US" sz="2200" dirty="0">
                <a:solidFill>
                  <a:prstClr val="black"/>
                </a:solidFill>
              </a:rPr>
              <a:t>従業員の能力</a:t>
            </a:r>
            <a:endParaRPr lang="en-US" altLang="ja-JP" sz="2200" dirty="0">
              <a:solidFill>
                <a:prstClr val="black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4902289" y="5174326"/>
            <a:ext cx="236166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ja-JP" altLang="en-US" sz="2200" dirty="0">
                <a:solidFill>
                  <a:prstClr val="black"/>
                </a:solidFill>
              </a:rPr>
              <a:t>従業員</a:t>
            </a:r>
            <a:endParaRPr lang="en-US" altLang="ja-JP" sz="2200" dirty="0">
              <a:solidFill>
                <a:prstClr val="black"/>
              </a:solidFill>
            </a:endParaRPr>
          </a:p>
          <a:p>
            <a:pPr algn="ctr" defTabSz="914400"/>
            <a:r>
              <a:rPr lang="ja-JP" altLang="en-US" sz="2200" dirty="0">
                <a:solidFill>
                  <a:prstClr val="black"/>
                </a:solidFill>
              </a:rPr>
              <a:t>ロイヤリティ</a:t>
            </a:r>
            <a:endParaRPr lang="en-US" altLang="ja-JP" sz="2200" dirty="0">
              <a:solidFill>
                <a:prstClr val="black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1602881" y="1352976"/>
            <a:ext cx="236166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ja-JP" altLang="en-US" sz="2200" dirty="0">
                <a:solidFill>
                  <a:prstClr val="black"/>
                </a:solidFill>
              </a:rPr>
              <a:t>顧客あたりの</a:t>
            </a:r>
            <a:endParaRPr lang="en-US" altLang="ja-JP" sz="2200" dirty="0">
              <a:solidFill>
                <a:prstClr val="black"/>
              </a:solidFill>
            </a:endParaRPr>
          </a:p>
          <a:p>
            <a:pPr algn="ctr" defTabSz="914400"/>
            <a:r>
              <a:rPr lang="ja-JP" altLang="en-US" sz="2200" dirty="0">
                <a:solidFill>
                  <a:prstClr val="black"/>
                </a:solidFill>
              </a:rPr>
              <a:t>施術時間</a:t>
            </a:r>
            <a:endParaRPr lang="en-US" altLang="ja-JP" sz="2200" dirty="0">
              <a:solidFill>
                <a:prstClr val="black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8350141" y="2080595"/>
            <a:ext cx="180787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ja-JP" altLang="en-US" sz="2200" dirty="0">
                <a:solidFill>
                  <a:prstClr val="black"/>
                </a:solidFill>
              </a:rPr>
              <a:t>リピーター数</a:t>
            </a:r>
            <a:endParaRPr lang="en-US" altLang="ja-JP" sz="2200" dirty="0">
              <a:solidFill>
                <a:prstClr val="black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7738247" y="5055347"/>
            <a:ext cx="2240923" cy="78561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ja-JP" altLang="en-US" sz="2200" dirty="0">
                <a:solidFill>
                  <a:prstClr val="black"/>
                </a:solidFill>
              </a:rPr>
              <a:t>売上</a:t>
            </a:r>
            <a:endParaRPr lang="en-US" altLang="ja-JP" sz="2200" dirty="0">
              <a:solidFill>
                <a:prstClr val="black"/>
              </a:solidFill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3666937" y="2291968"/>
            <a:ext cx="1305395" cy="472994"/>
            <a:chOff x="2073499" y="2336901"/>
            <a:chExt cx="1468191" cy="560844"/>
          </a:xfrm>
        </p:grpSpPr>
        <p:cxnSp>
          <p:nvCxnSpPr>
            <p:cNvPr id="27" name="直線コネクタ 26"/>
            <p:cNvCxnSpPr/>
            <p:nvPr/>
          </p:nvCxnSpPr>
          <p:spPr>
            <a:xfrm>
              <a:off x="2073499" y="2622060"/>
              <a:ext cx="1468191" cy="0"/>
            </a:xfrm>
            <a:prstGeom prst="line">
              <a:avLst/>
            </a:prstGeom>
            <a:ln w="38100">
              <a:solidFill>
                <a:srgbClr val="FF8F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二等辺三角形 27"/>
            <p:cNvSpPr/>
            <p:nvPr/>
          </p:nvSpPr>
          <p:spPr>
            <a:xfrm>
              <a:off x="2643590" y="2622059"/>
              <a:ext cx="328008" cy="275686"/>
            </a:xfrm>
            <a:prstGeom prst="triangle">
              <a:avLst/>
            </a:prstGeom>
            <a:solidFill>
              <a:srgbClr val="FF8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2073499" y="2336901"/>
              <a:ext cx="321972" cy="2756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3213279" y="2336901"/>
              <a:ext cx="321972" cy="2756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3663921" y="4679026"/>
            <a:ext cx="1305395" cy="472994"/>
            <a:chOff x="2073499" y="2336901"/>
            <a:chExt cx="1468191" cy="560844"/>
          </a:xfrm>
        </p:grpSpPr>
        <p:cxnSp>
          <p:nvCxnSpPr>
            <p:cNvPr id="33" name="直線コネクタ 32"/>
            <p:cNvCxnSpPr/>
            <p:nvPr/>
          </p:nvCxnSpPr>
          <p:spPr>
            <a:xfrm>
              <a:off x="2073499" y="2622060"/>
              <a:ext cx="1468191" cy="0"/>
            </a:xfrm>
            <a:prstGeom prst="line">
              <a:avLst/>
            </a:prstGeom>
            <a:ln w="38100">
              <a:solidFill>
                <a:srgbClr val="FF8F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二等辺三角形 33"/>
            <p:cNvSpPr/>
            <p:nvPr/>
          </p:nvSpPr>
          <p:spPr>
            <a:xfrm>
              <a:off x="2643590" y="2622059"/>
              <a:ext cx="328008" cy="275686"/>
            </a:xfrm>
            <a:prstGeom prst="triangle">
              <a:avLst/>
            </a:prstGeom>
            <a:solidFill>
              <a:srgbClr val="FF8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2073499" y="2336901"/>
              <a:ext cx="321972" cy="2756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3213279" y="2336901"/>
              <a:ext cx="321972" cy="2756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上矢印 45"/>
          <p:cNvSpPr/>
          <p:nvPr/>
        </p:nvSpPr>
        <p:spPr>
          <a:xfrm rot="10800000">
            <a:off x="3592878" y="1352977"/>
            <a:ext cx="470313" cy="785612"/>
          </a:xfrm>
          <a:prstGeom prst="up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47" name="上矢印 46"/>
          <p:cNvSpPr/>
          <p:nvPr/>
        </p:nvSpPr>
        <p:spPr>
          <a:xfrm rot="10800000">
            <a:off x="6981475" y="1342454"/>
            <a:ext cx="470313" cy="785612"/>
          </a:xfrm>
          <a:prstGeom prst="up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48" name="上矢印 47"/>
          <p:cNvSpPr/>
          <p:nvPr/>
        </p:nvSpPr>
        <p:spPr>
          <a:xfrm rot="10800000">
            <a:off x="9864557" y="2080594"/>
            <a:ext cx="470313" cy="785612"/>
          </a:xfrm>
          <a:prstGeom prst="up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上矢印 37"/>
          <p:cNvSpPr/>
          <p:nvPr/>
        </p:nvSpPr>
        <p:spPr>
          <a:xfrm rot="10800000">
            <a:off x="9744013" y="5063355"/>
            <a:ext cx="470313" cy="785612"/>
          </a:xfrm>
          <a:prstGeom prst="up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二等辺三角形 38"/>
          <p:cNvSpPr/>
          <p:nvPr/>
        </p:nvSpPr>
        <p:spPr>
          <a:xfrm rot="9701142">
            <a:off x="5860805" y="4536573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41" name="二等辺三角形 40"/>
          <p:cNvSpPr/>
          <p:nvPr/>
        </p:nvSpPr>
        <p:spPr>
          <a:xfrm rot="1798289">
            <a:off x="2478973" y="4380749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43" name="二等辺三角形 42"/>
          <p:cNvSpPr/>
          <p:nvPr/>
        </p:nvSpPr>
        <p:spPr>
          <a:xfrm rot="15920631">
            <a:off x="4145791" y="746949"/>
            <a:ext cx="347687" cy="439641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44" name="二等辺三角形 43"/>
          <p:cNvSpPr/>
          <p:nvPr/>
        </p:nvSpPr>
        <p:spPr>
          <a:xfrm rot="9096006">
            <a:off x="2498726" y="2660705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45" name="二等辺三角形 44"/>
          <p:cNvSpPr/>
          <p:nvPr/>
        </p:nvSpPr>
        <p:spPr>
          <a:xfrm rot="810860">
            <a:off x="5833743" y="2535369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49" name="二等辺三角形 48"/>
          <p:cNvSpPr/>
          <p:nvPr/>
        </p:nvSpPr>
        <p:spPr>
          <a:xfrm rot="6996496">
            <a:off x="7870976" y="1251432"/>
            <a:ext cx="347687" cy="45362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50" name="星 10 49"/>
          <p:cNvSpPr/>
          <p:nvPr/>
        </p:nvSpPr>
        <p:spPr>
          <a:xfrm>
            <a:off x="8681516" y="3928192"/>
            <a:ext cx="1255640" cy="941312"/>
          </a:xfrm>
          <a:prstGeom prst="star10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ja-JP" altLang="en-US" sz="2800" dirty="0">
                <a:solidFill>
                  <a:srgbClr val="FF0000"/>
                </a:solidFill>
              </a:rPr>
              <a:t>遅れ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1" name="星 10 50"/>
          <p:cNvSpPr/>
          <p:nvPr/>
        </p:nvSpPr>
        <p:spPr>
          <a:xfrm>
            <a:off x="3684053" y="5930425"/>
            <a:ext cx="1255640" cy="941312"/>
          </a:xfrm>
          <a:prstGeom prst="star10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ja-JP" altLang="en-US" sz="2800" dirty="0">
                <a:solidFill>
                  <a:srgbClr val="FF0000"/>
                </a:solidFill>
              </a:rPr>
              <a:t>遅れ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40" name="図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5108" y="17792"/>
            <a:ext cx="803320" cy="722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248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2" dur="indefinite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5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8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1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4" dur="indefinite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7" dur="indefinite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0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3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6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9" dur="indefinite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2" dur="indefinite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5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1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3" dur="indefinit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4" dur="indefinite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9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0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3" dur="indefinite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5" dur="indefinite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6" dur="indefinite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8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9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1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2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5" dur="indefinite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7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8" dur="indefinite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0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81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9" grpId="0" animBg="1"/>
      <p:bldP spid="10" grpId="0" animBg="1"/>
      <p:bldP spid="6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46" grpId="0" animBg="1"/>
      <p:bldP spid="47" grpId="0" animBg="1"/>
      <p:bldP spid="48" grpId="0" animBg="1"/>
      <p:bldP spid="38" grpId="0" animBg="1"/>
      <p:bldP spid="39" grpId="0" animBg="1"/>
      <p:bldP spid="41" grpId="0" animBg="1"/>
      <p:bldP spid="43" grpId="0" animBg="1"/>
      <p:bldP spid="44" grpId="0" animBg="1"/>
      <p:bldP spid="45" grpId="0" animBg="1"/>
      <p:bldP spid="49" grpId="0" animBg="1"/>
      <p:bldP spid="50" grpId="0" animBg="1"/>
      <p:bldP spid="5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190020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サービス業における質の管理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071347" y="2470587"/>
            <a:ext cx="8049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000000"/>
                </a:solidFill>
              </a:rPr>
              <a:t>「コストと質」問題はその他様々なサービス業にも共通する！</a:t>
            </a:r>
            <a:endParaRPr kumimoji="1" lang="ja-JP" altLang="en-US" sz="2400" dirty="0">
              <a:solidFill>
                <a:srgbClr val="000000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1800892" y="2401255"/>
            <a:ext cx="8319751" cy="55181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587829" y="3503177"/>
            <a:ext cx="47458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rgbClr val="000000"/>
                </a:solidFill>
              </a:rPr>
              <a:t>目</a:t>
            </a:r>
            <a:r>
              <a:rPr kumimoji="1" lang="ja-JP" altLang="en-US" sz="3200" dirty="0" smtClean="0">
                <a:solidFill>
                  <a:srgbClr val="000000"/>
                </a:solidFill>
              </a:rPr>
              <a:t>に見えない要素に集中</a:t>
            </a:r>
            <a:endParaRPr kumimoji="1" lang="ja-JP" altLang="en-US" sz="3200" dirty="0">
              <a:solidFill>
                <a:srgbClr val="000000"/>
              </a:solidFill>
            </a:endParaRPr>
          </a:p>
        </p:txBody>
      </p:sp>
      <p:sp>
        <p:nvSpPr>
          <p:cNvPr id="9" name="下矢印 8"/>
          <p:cNvSpPr/>
          <p:nvPr/>
        </p:nvSpPr>
        <p:spPr>
          <a:xfrm>
            <a:off x="5542202" y="4237264"/>
            <a:ext cx="837129" cy="7588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412625" y="5145460"/>
            <a:ext cx="5366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rgbClr val="000000"/>
                </a:solidFill>
              </a:rPr>
              <a:t>サービスの質を向上させる！</a:t>
            </a:r>
            <a:endParaRPr kumimoji="1" lang="ja-JP" altLang="en-US" sz="3200" dirty="0">
              <a:solidFill>
                <a:srgbClr val="000000"/>
              </a:solidFill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480" y="3295865"/>
            <a:ext cx="2762520" cy="2970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18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414788" y="566670"/>
            <a:ext cx="78883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800" dirty="0" smtClean="0"/>
              <a:t>いざ最終章へ！</a:t>
            </a:r>
            <a:endParaRPr kumimoji="1" lang="ja-JP" altLang="en-US" sz="88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751" y="2442691"/>
            <a:ext cx="5514384" cy="3661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78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隠れた戦略チャンスの観察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1071154" y="2403551"/>
            <a:ext cx="10058400" cy="692332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レバレッジは「競争力のある価格」と「サービスの質」どちらか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415263" y="1998599"/>
            <a:ext cx="330054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メド</a:t>
            </a:r>
            <a:r>
              <a:rPr kumimoji="1" lang="en-US" altLang="ja-JP" sz="2800" dirty="0" smtClean="0"/>
              <a:t>―</a:t>
            </a:r>
            <a:r>
              <a:rPr kumimoji="1" lang="ja-JP" altLang="en-US" sz="2800" dirty="0" smtClean="0"/>
              <a:t>ランド棚財会社</a:t>
            </a:r>
            <a:endParaRPr kumimoji="1" lang="ja-JP" altLang="en-US" sz="2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317977" y="4872443"/>
            <a:ext cx="55386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短期的には　「競争力のある価格」</a:t>
            </a:r>
            <a:endParaRPr kumimoji="1" lang="en-US" altLang="ja-JP" sz="2800" dirty="0" smtClean="0"/>
          </a:p>
          <a:p>
            <a:r>
              <a:rPr kumimoji="1" lang="ja-JP" altLang="en-US" sz="2800" dirty="0"/>
              <a:t>長期的に</a:t>
            </a:r>
            <a:r>
              <a:rPr kumimoji="1" lang="ja-JP" altLang="en-US" sz="2800" dirty="0" smtClean="0"/>
              <a:t>は　「サービスの質」</a:t>
            </a:r>
            <a:endParaRPr kumimoji="1" lang="ja-JP" altLang="en-US" sz="2800" dirty="0"/>
          </a:p>
        </p:txBody>
      </p:sp>
      <p:sp>
        <p:nvSpPr>
          <p:cNvPr id="7" name="下矢印 6"/>
          <p:cNvSpPr/>
          <p:nvPr/>
        </p:nvSpPr>
        <p:spPr>
          <a:xfrm>
            <a:off x="5564777" y="3265714"/>
            <a:ext cx="1045029" cy="14238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805749" y="3664134"/>
            <a:ext cx="3670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マイクロワールドで試す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65732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-10163" y="0"/>
            <a:ext cx="12222488" cy="1435088"/>
            <a:chOff x="-7622" y="0"/>
            <a:chExt cx="9166866" cy="1435088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ja-JP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14400"/>
              <a:r>
                <a:rPr kumimoji="1" lang="ja-JP" altLang="en-US" sz="4400" b="1" dirty="0" smtClean="0">
                  <a:solidFill>
                    <a:prstClr val="white"/>
                  </a:solidFill>
                </a:rPr>
                <a:t>ケース紹介</a:t>
              </a:r>
              <a:r>
                <a:rPr kumimoji="1" lang="ja-JP" altLang="en-US" sz="3600" b="1" dirty="0" smtClean="0">
                  <a:solidFill>
                    <a:prstClr val="white"/>
                  </a:solidFill>
                </a:rPr>
                <a:t>＊お察しの通り！</a:t>
              </a:r>
              <a:endParaRPr kumimoji="1" lang="ja-JP" altLang="en-US" sz="4400" b="1" dirty="0">
                <a:solidFill>
                  <a:prstClr val="white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1" lang="ja-JP" altLang="en-US" dirty="0">
                <a:solidFill>
                  <a:prstClr val="white"/>
                </a:solidFill>
              </a:endParaRPr>
            </a:p>
          </p:txBody>
        </p:sp>
      </p:grp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06" y="1556794"/>
            <a:ext cx="5306993" cy="3744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343" y="5376871"/>
            <a:ext cx="9137317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9726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-10163" y="0"/>
            <a:ext cx="12222488" cy="1435088"/>
            <a:chOff x="-7622" y="0"/>
            <a:chExt cx="9166866" cy="1435088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9144000" cy="166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0" y="267494"/>
              <a:ext cx="9159244" cy="900100"/>
            </a:xfrm>
            <a:prstGeom prst="rect">
              <a:avLst/>
            </a:prstGeom>
            <a:solidFill>
              <a:srgbClr val="0082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4400" b="1" dirty="0" smtClean="0">
                  <a:solidFill>
                    <a:schemeClr val="bg1"/>
                  </a:solidFill>
                </a:rPr>
                <a:t>ケース紹介</a:t>
              </a:r>
              <a:r>
                <a:rPr kumimoji="1" lang="ja-JP" altLang="en-US" sz="3600" b="1" dirty="0" smtClean="0">
                  <a:solidFill>
                    <a:schemeClr val="bg1"/>
                  </a:solidFill>
                </a:rPr>
                <a:t>＊伝えたいこと</a:t>
              </a:r>
              <a:endParaRPr kumimoji="1" lang="ja-JP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-7622" y="1268760"/>
              <a:ext cx="9159244" cy="1663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6" name="角丸四角形 5"/>
          <p:cNvSpPr/>
          <p:nvPr/>
        </p:nvSpPr>
        <p:spPr>
          <a:xfrm>
            <a:off x="0" y="1700808"/>
            <a:ext cx="5423925" cy="792088"/>
          </a:xfrm>
          <a:prstGeom prst="roundRect">
            <a:avLst/>
          </a:prstGeom>
          <a:solidFill>
            <a:srgbClr val="0082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 smtClean="0"/>
              <a:t>マイクロワールド</a:t>
            </a:r>
            <a:endParaRPr kumimoji="1" lang="ja-JP" altLang="en-US" sz="3200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072" y="2514029"/>
            <a:ext cx="119526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823B"/>
              </a:buClr>
              <a:buFont typeface="Wingdings" panose="05000000000000000000" pitchFamily="2" charset="2"/>
              <a:buChar char="l"/>
            </a:pPr>
            <a:r>
              <a:rPr kumimoji="1" lang="ja-JP" altLang="en-US" sz="2800" dirty="0" smtClean="0"/>
              <a:t>「プレミアム向上委員会」による消費者テスト</a:t>
            </a:r>
            <a:endParaRPr kumimoji="1" lang="en-US" altLang="ja-JP" sz="2800" dirty="0" smtClean="0"/>
          </a:p>
          <a:p>
            <a:pPr marL="285750" indent="-285750">
              <a:buClr>
                <a:srgbClr val="00823B"/>
              </a:buClr>
              <a:buFont typeface="Wingdings" panose="05000000000000000000" pitchFamily="2" charset="2"/>
              <a:buChar char="l"/>
            </a:pPr>
            <a:r>
              <a:rPr lang="ja-JP" altLang="en-US" sz="2800" dirty="0" smtClean="0"/>
              <a:t>少数の店舗でテスト販売</a:t>
            </a:r>
            <a:endParaRPr lang="en-US" altLang="ja-JP" sz="2800" dirty="0" smtClean="0"/>
          </a:p>
          <a:p>
            <a:pPr marL="285750" indent="-285750">
              <a:buClr>
                <a:srgbClr val="00823B"/>
              </a:buClr>
              <a:buFont typeface="Wingdings" panose="05000000000000000000" pitchFamily="2" charset="2"/>
              <a:buChar char="l"/>
            </a:pPr>
            <a:r>
              <a:rPr lang="ja-JP" altLang="en-US" sz="2800" dirty="0" smtClean="0"/>
              <a:t>展示会場で試食テスト</a:t>
            </a:r>
            <a:endParaRPr lang="en-US" altLang="ja-JP" sz="2800" dirty="0" smtClean="0"/>
          </a:p>
        </p:txBody>
      </p:sp>
      <p:sp>
        <p:nvSpPr>
          <p:cNvPr id="8" name="角丸四角形 7"/>
          <p:cNvSpPr/>
          <p:nvPr/>
        </p:nvSpPr>
        <p:spPr>
          <a:xfrm>
            <a:off x="-17517" y="4161981"/>
            <a:ext cx="5423925" cy="792088"/>
          </a:xfrm>
          <a:prstGeom prst="roundRect">
            <a:avLst/>
          </a:prstGeom>
          <a:solidFill>
            <a:srgbClr val="0082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 smtClean="0"/>
              <a:t>隠れた戦略チャンス</a:t>
            </a:r>
            <a:endParaRPr kumimoji="1" lang="ja-JP" altLang="en-US" sz="32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-17518" y="4975201"/>
            <a:ext cx="11952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823B"/>
              </a:buClr>
              <a:buFont typeface="Wingdings" panose="05000000000000000000" pitchFamily="2" charset="2"/>
              <a:buChar char="l"/>
            </a:pPr>
            <a:r>
              <a:rPr lang="ja-JP" altLang="en-US" sz="2800" dirty="0" smtClean="0"/>
              <a:t>ＰＢの高付加価値戦略「セブンゴールド」の販売</a:t>
            </a:r>
            <a:endParaRPr lang="en-US" altLang="ja-JP" sz="28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3925" y="1829475"/>
            <a:ext cx="2417784" cy="684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3925" y="4096720"/>
            <a:ext cx="800491" cy="922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7198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第１８章振り返り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sz="5400" dirty="0" smtClean="0"/>
              <a:t>マイクロワールド③</a:t>
            </a:r>
            <a:endParaRPr kumimoji="1" lang="ja-JP" altLang="en-US" sz="5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まろん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2722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59665" y="-3173"/>
            <a:ext cx="10515600" cy="1049615"/>
          </a:xfrm>
        </p:spPr>
        <p:txBody>
          <a:bodyPr/>
          <a:lstStyle/>
          <a:p>
            <a:r>
              <a:rPr kumimoji="1" lang="ja-JP" altLang="en-US" dirty="0" smtClean="0"/>
              <a:t>クレーム・ゲーム①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21027" y="1208666"/>
            <a:ext cx="9723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突如</a:t>
            </a:r>
            <a:r>
              <a:rPr kumimoji="1" lang="ja-JP" altLang="en-US" sz="2400" dirty="0" smtClean="0"/>
              <a:t>クレーム量が２０％跳ね上がり、未決クレーム量が危険値に達した！</a:t>
            </a:r>
            <a:endParaRPr kumimoji="1" lang="ja-JP" altLang="en-US" sz="2400" dirty="0"/>
          </a:p>
        </p:txBody>
      </p:sp>
      <p:sp>
        <p:nvSpPr>
          <p:cNvPr id="5" name="下矢印 4"/>
          <p:cNvSpPr/>
          <p:nvPr/>
        </p:nvSpPr>
        <p:spPr>
          <a:xfrm>
            <a:off x="5306096" y="1893194"/>
            <a:ext cx="753414" cy="6954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933163" y="2846231"/>
            <a:ext cx="5499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処理能力を１５％増やし、人員も増やした</a:t>
            </a:r>
            <a:endParaRPr kumimoji="1" lang="ja-JP" altLang="en-US" sz="2400" dirty="0"/>
          </a:p>
        </p:txBody>
      </p:sp>
      <p:sp>
        <p:nvSpPr>
          <p:cNvPr id="7" name="下矢印 6"/>
          <p:cNvSpPr/>
          <p:nvPr/>
        </p:nvSpPr>
        <p:spPr>
          <a:xfrm>
            <a:off x="5306095" y="3565473"/>
            <a:ext cx="753414" cy="6954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43189" y="4260933"/>
            <a:ext cx="1014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未決クレーム量は解決したが、クレーム一件あたりのコストが増加した！</a:t>
            </a:r>
            <a:endParaRPr kumimoji="1" lang="ja-JP" altLang="en-US" sz="2400" dirty="0"/>
          </a:p>
        </p:txBody>
      </p:sp>
      <p:sp>
        <p:nvSpPr>
          <p:cNvPr id="10" name="角丸四角形 9"/>
          <p:cNvSpPr/>
          <p:nvPr/>
        </p:nvSpPr>
        <p:spPr>
          <a:xfrm>
            <a:off x="463639" y="5213970"/>
            <a:ext cx="10890161" cy="101940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60230" y="5402913"/>
            <a:ext cx="106969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 smtClean="0"/>
              <a:t>低い仕事の質が新しい基準になってしまったから</a:t>
            </a:r>
            <a:endParaRPr kumimoji="1" lang="ja-JP" altLang="en-US" sz="4000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132" y="1816935"/>
            <a:ext cx="2598571" cy="259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136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厄介の横流し構造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88967" y="1958640"/>
            <a:ext cx="1790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請求あたりの</a:t>
            </a:r>
            <a:endParaRPr kumimoji="1" lang="en-US" altLang="ja-JP" dirty="0" smtClean="0"/>
          </a:p>
          <a:p>
            <a:r>
              <a:rPr kumimoji="1" lang="ja-JP" altLang="en-US" dirty="0" smtClean="0"/>
              <a:t>時間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305224" y="1956477"/>
            <a:ext cx="1609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調査の質と</a:t>
            </a:r>
            <a:endParaRPr kumimoji="1" lang="en-US" altLang="ja-JP" dirty="0" smtClean="0"/>
          </a:p>
          <a:p>
            <a:r>
              <a:rPr lang="ja-JP" altLang="en-US" dirty="0"/>
              <a:t>交渉</a:t>
            </a:r>
            <a:r>
              <a:rPr lang="ja-JP" altLang="en-US" dirty="0" smtClean="0"/>
              <a:t>の質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48870" y="3488918"/>
            <a:ext cx="1803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時間の</a:t>
            </a:r>
            <a:endParaRPr kumimoji="1" lang="en-US" altLang="ja-JP" dirty="0" smtClean="0"/>
          </a:p>
          <a:p>
            <a:r>
              <a:rPr lang="ja-JP" altLang="en-US" dirty="0" smtClean="0"/>
              <a:t>プ</a:t>
            </a:r>
            <a:r>
              <a:rPr lang="ja-JP" altLang="en-US" dirty="0"/>
              <a:t>レッシャー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92421" y="5271428"/>
            <a:ext cx="1429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査定人の</a:t>
            </a:r>
            <a:endParaRPr kumimoji="1" lang="en-US" altLang="ja-JP" dirty="0" smtClean="0"/>
          </a:p>
          <a:p>
            <a:r>
              <a:rPr lang="ja-JP" altLang="en-US" dirty="0"/>
              <a:t>能力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863660" y="4971245"/>
            <a:ext cx="1609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新人査定人の雇用と訓練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594099" y="2233476"/>
            <a:ext cx="1841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平均査定額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527257" y="3531621"/>
            <a:ext cx="1725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コスト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124020" y="5072687"/>
            <a:ext cx="2150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管理費への</a:t>
            </a:r>
            <a:endParaRPr kumimoji="1" lang="en-US" altLang="ja-JP" dirty="0" smtClean="0"/>
          </a:p>
          <a:p>
            <a:r>
              <a:rPr lang="ja-JP" altLang="en-US" dirty="0" smtClean="0"/>
              <a:t>プ</a:t>
            </a:r>
            <a:r>
              <a:rPr lang="ja-JP" altLang="en-US" dirty="0"/>
              <a:t>レッシャー</a:t>
            </a:r>
            <a:endParaRPr kumimoji="1" lang="ja-JP" altLang="en-US" dirty="0"/>
          </a:p>
        </p:txBody>
      </p:sp>
      <p:sp>
        <p:nvSpPr>
          <p:cNvPr id="13" name="右矢印 12"/>
          <p:cNvSpPr/>
          <p:nvPr/>
        </p:nvSpPr>
        <p:spPr>
          <a:xfrm rot="10800000">
            <a:off x="2092310" y="1981631"/>
            <a:ext cx="1120462" cy="34040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右矢印 13"/>
          <p:cNvSpPr/>
          <p:nvPr/>
        </p:nvSpPr>
        <p:spPr>
          <a:xfrm rot="2743035">
            <a:off x="953339" y="3014559"/>
            <a:ext cx="1120462" cy="34040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右矢印 14"/>
          <p:cNvSpPr/>
          <p:nvPr/>
        </p:nvSpPr>
        <p:spPr>
          <a:xfrm rot="18945625">
            <a:off x="3020095" y="3022500"/>
            <a:ext cx="1120462" cy="34040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右矢印 15"/>
          <p:cNvSpPr/>
          <p:nvPr/>
        </p:nvSpPr>
        <p:spPr>
          <a:xfrm rot="2645995">
            <a:off x="3148143" y="4263964"/>
            <a:ext cx="1120462" cy="34040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右矢印 16"/>
          <p:cNvSpPr/>
          <p:nvPr/>
        </p:nvSpPr>
        <p:spPr>
          <a:xfrm rot="10800000">
            <a:off x="2009190" y="5447373"/>
            <a:ext cx="1120462" cy="34040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右矢印 17"/>
          <p:cNvSpPr/>
          <p:nvPr/>
        </p:nvSpPr>
        <p:spPr>
          <a:xfrm rot="18945625">
            <a:off x="939219" y="4338366"/>
            <a:ext cx="1120462" cy="34040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343749" y="5271428"/>
            <a:ext cx="553998" cy="10174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accent5">
                    <a:lumMod val="50000"/>
                  </a:schemeClr>
                </a:solidFill>
              </a:rPr>
              <a:t>遅れ</a:t>
            </a:r>
            <a:endParaRPr kumimoji="1" lang="ja-JP" alt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6380" y="2347016"/>
            <a:ext cx="1112203" cy="1129368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407" y="4087537"/>
            <a:ext cx="1112203" cy="1129368"/>
          </a:xfrm>
          <a:prstGeom prst="rect">
            <a:avLst/>
          </a:prstGeom>
        </p:spPr>
      </p:pic>
      <p:sp>
        <p:nvSpPr>
          <p:cNvPr id="22" name="右矢印 21"/>
          <p:cNvSpPr/>
          <p:nvPr/>
        </p:nvSpPr>
        <p:spPr>
          <a:xfrm rot="515159">
            <a:off x="5261290" y="1988872"/>
            <a:ext cx="2279560" cy="45672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右矢印 22"/>
          <p:cNvSpPr/>
          <p:nvPr/>
        </p:nvSpPr>
        <p:spPr>
          <a:xfrm rot="3114547">
            <a:off x="9028091" y="2823795"/>
            <a:ext cx="1081825" cy="41260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下矢印 23"/>
          <p:cNvSpPr/>
          <p:nvPr/>
        </p:nvSpPr>
        <p:spPr>
          <a:xfrm rot="2470875">
            <a:off x="9103000" y="3924933"/>
            <a:ext cx="360609" cy="131603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左矢印 24"/>
          <p:cNvSpPr/>
          <p:nvPr/>
        </p:nvSpPr>
        <p:spPr>
          <a:xfrm>
            <a:off x="5565670" y="5168007"/>
            <a:ext cx="1365160" cy="48048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509" y="2552000"/>
            <a:ext cx="2009819" cy="2463208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8989613" y="4346174"/>
            <a:ext cx="1725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accent5">
                    <a:lumMod val="50000"/>
                  </a:schemeClr>
                </a:solidFill>
              </a:rPr>
              <a:t>遅れ</a:t>
            </a:r>
            <a:endParaRPr kumimoji="1" lang="ja-JP" alt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8" name="円/楕円 27"/>
          <p:cNvSpPr/>
          <p:nvPr/>
        </p:nvSpPr>
        <p:spPr>
          <a:xfrm>
            <a:off x="3580327" y="4862409"/>
            <a:ext cx="1985343" cy="89444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下矢印 2"/>
          <p:cNvSpPr/>
          <p:nvPr/>
        </p:nvSpPr>
        <p:spPr>
          <a:xfrm>
            <a:off x="4703903" y="1968578"/>
            <a:ext cx="180305" cy="646331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下矢印 29"/>
          <p:cNvSpPr/>
          <p:nvPr/>
        </p:nvSpPr>
        <p:spPr>
          <a:xfrm>
            <a:off x="1829849" y="1971174"/>
            <a:ext cx="180305" cy="646331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上矢印 7"/>
          <p:cNvSpPr/>
          <p:nvPr/>
        </p:nvSpPr>
        <p:spPr>
          <a:xfrm>
            <a:off x="8898853" y="2098864"/>
            <a:ext cx="174089" cy="638555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上矢印 33"/>
          <p:cNvSpPr/>
          <p:nvPr/>
        </p:nvSpPr>
        <p:spPr>
          <a:xfrm>
            <a:off x="10303098" y="3329805"/>
            <a:ext cx="174089" cy="638555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上矢印 34"/>
          <p:cNvSpPr/>
          <p:nvPr/>
        </p:nvSpPr>
        <p:spPr>
          <a:xfrm>
            <a:off x="8489180" y="5021358"/>
            <a:ext cx="174089" cy="638555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9622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6" grpId="0" animBg="1"/>
      <p:bldP spid="17" grpId="0" animBg="1"/>
      <p:bldP spid="18" grpId="0" animBg="1"/>
      <p:bldP spid="19" grpId="0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159326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クレーム・ゲーム②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84853" y="2398955"/>
            <a:ext cx="9811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雇用と訓練をバランスよく行いスタッフの退職を減らした</a:t>
            </a:r>
            <a:endParaRPr kumimoji="1" lang="ja-JP" altLang="en-US" sz="3200" dirty="0"/>
          </a:p>
        </p:txBody>
      </p:sp>
      <p:sp>
        <p:nvSpPr>
          <p:cNvPr id="5" name="下矢印 4"/>
          <p:cNvSpPr/>
          <p:nvPr/>
        </p:nvSpPr>
        <p:spPr>
          <a:xfrm>
            <a:off x="5690312" y="3251811"/>
            <a:ext cx="800639" cy="9123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725490" y="4299073"/>
            <a:ext cx="75309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仕事の質を着実に強化することに成功！</a:t>
            </a:r>
            <a:endParaRPr kumimoji="1" lang="ja-JP" altLang="en-US" sz="3200" dirty="0"/>
          </a:p>
        </p:txBody>
      </p:sp>
      <p:sp>
        <p:nvSpPr>
          <p:cNvPr id="11" name="角丸四角形 10"/>
          <p:cNvSpPr/>
          <p:nvPr/>
        </p:nvSpPr>
        <p:spPr>
          <a:xfrm>
            <a:off x="938010" y="5384278"/>
            <a:ext cx="10315978" cy="70884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119389" y="5434818"/>
            <a:ext cx="10163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「クレーム・ゲーム」により</a:t>
            </a:r>
            <a:r>
              <a:rPr lang="ja-JP" altLang="en-US" sz="3600" dirty="0" smtClean="0"/>
              <a:t>目に見えない要素を把握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825234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190020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サービス業における質の管理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071347" y="2470587"/>
            <a:ext cx="8049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「コストと質」問題はその他様々なサービス業にも共通する！</a:t>
            </a:r>
            <a:endParaRPr kumimoji="1" lang="ja-JP" altLang="en-US" sz="2400" dirty="0"/>
          </a:p>
        </p:txBody>
      </p:sp>
      <p:sp>
        <p:nvSpPr>
          <p:cNvPr id="5" name="角丸四角形 4"/>
          <p:cNvSpPr/>
          <p:nvPr/>
        </p:nvSpPr>
        <p:spPr>
          <a:xfrm>
            <a:off x="1800892" y="2401255"/>
            <a:ext cx="8319751" cy="55181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914912" y="3462647"/>
            <a:ext cx="63621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計測可能なものに注意が集中する</a:t>
            </a:r>
            <a:endParaRPr kumimoji="1" lang="ja-JP" altLang="en-US" sz="3200" dirty="0"/>
          </a:p>
        </p:txBody>
      </p:sp>
      <p:sp>
        <p:nvSpPr>
          <p:cNvPr id="9" name="下矢印 8"/>
          <p:cNvSpPr/>
          <p:nvPr/>
        </p:nvSpPr>
        <p:spPr>
          <a:xfrm>
            <a:off x="5542202" y="4237264"/>
            <a:ext cx="837129" cy="7588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725745" y="5233055"/>
            <a:ext cx="4740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サービスの質が下がる！</a:t>
            </a:r>
            <a:endParaRPr kumimoji="1" lang="ja-JP" altLang="en-US" sz="3200" dirty="0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480" y="3295865"/>
            <a:ext cx="2762520" cy="2970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90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​​テーマ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ユーザー定義 1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159</TotalTime>
  <Words>372</Words>
  <Application>Microsoft Office PowerPoint</Application>
  <PresentationFormat>ユーザー設定</PresentationFormat>
  <Paragraphs>77</Paragraphs>
  <Slides>13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4</vt:i4>
      </vt:variant>
      <vt:variant>
        <vt:lpstr>スライド タイトル</vt:lpstr>
      </vt:variant>
      <vt:variant>
        <vt:i4>13</vt:i4>
      </vt:variant>
    </vt:vector>
  </HeadingPairs>
  <TitlesOfParts>
    <vt:vector size="17" baseType="lpstr">
      <vt:lpstr>レトロスペクト</vt:lpstr>
      <vt:lpstr>Office テーマ</vt:lpstr>
      <vt:lpstr>1_Office テーマ</vt:lpstr>
      <vt:lpstr>Office ​​テーマ</vt:lpstr>
      <vt:lpstr>第１９章振り返り マイクロワールド②</vt:lpstr>
      <vt:lpstr>隠れた戦略チャンスの観察</vt:lpstr>
      <vt:lpstr>PowerPoint プレゼンテーション</vt:lpstr>
      <vt:lpstr>PowerPoint プレゼンテーション</vt:lpstr>
      <vt:lpstr>第１８章振り返り マイクロワールド③</vt:lpstr>
      <vt:lpstr>クレーム・ゲーム①</vt:lpstr>
      <vt:lpstr>厄介の横流し構造</vt:lpstr>
      <vt:lpstr>クレーム・ゲーム②</vt:lpstr>
      <vt:lpstr>サービス業における質の管理</vt:lpstr>
      <vt:lpstr>サービス業の品質管理</vt:lpstr>
      <vt:lpstr>美容業界の構造</vt:lpstr>
      <vt:lpstr>サービス業における質の管理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第１８章振り返り</dc:title>
  <dc:creator>ken</dc:creator>
  <cp:lastModifiedBy>Kzm</cp:lastModifiedBy>
  <cp:revision>13</cp:revision>
  <dcterms:created xsi:type="dcterms:W3CDTF">2015-01-26T10:08:25Z</dcterms:created>
  <dcterms:modified xsi:type="dcterms:W3CDTF">2015-01-28T13:28:37Z</dcterms:modified>
</cp:coreProperties>
</file>