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0" r:id="rId4"/>
    <p:sldId id="261" r:id="rId5"/>
    <p:sldId id="264" r:id="rId6"/>
    <p:sldId id="271" r:id="rId7"/>
    <p:sldId id="272" r:id="rId8"/>
    <p:sldId id="277" r:id="rId9"/>
    <p:sldId id="278" r:id="rId10"/>
    <p:sldId id="262" r:id="rId11"/>
    <p:sldId id="276" r:id="rId12"/>
    <p:sldId id="266" r:id="rId13"/>
    <p:sldId id="275" r:id="rId14"/>
    <p:sldId id="284" r:id="rId15"/>
    <p:sldId id="285" r:id="rId16"/>
    <p:sldId id="263" r:id="rId17"/>
    <p:sldId id="273" r:id="rId18"/>
    <p:sldId id="267" r:id="rId19"/>
    <p:sldId id="265" r:id="rId20"/>
    <p:sldId id="279" r:id="rId21"/>
    <p:sldId id="280" r:id="rId22"/>
    <p:sldId id="289" r:id="rId23"/>
    <p:sldId id="291" r:id="rId24"/>
    <p:sldId id="269" r:id="rId25"/>
    <p:sldId id="287" r:id="rId26"/>
    <p:sldId id="286" r:id="rId27"/>
    <p:sldId id="288" r:id="rId28"/>
    <p:sldId id="268" r:id="rId29"/>
    <p:sldId id="290" r:id="rId30"/>
    <p:sldId id="292" r:id="rId31"/>
    <p:sldId id="293" r:id="rId32"/>
    <p:sldId id="294" r:id="rId33"/>
    <p:sldId id="295" r:id="rId34"/>
  </p:sldIdLst>
  <p:sldSz cx="12192000" cy="6858000"/>
  <p:notesSz cx="9945688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76"/>
    <a:srgbClr val="4472C4"/>
    <a:srgbClr val="FD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ropbox\&#12476;&#12511;\&#36650;&#35501;\&#12516;&#12510;&#12488;&#35430;&#3163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宅急便事業の売上高、売上高比率</a:t>
            </a:r>
            <a:endParaRPr lang="en-US" altLang="ja-JP"/>
          </a:p>
          <a:p>
            <a:pPr>
              <a:defRPr/>
            </a:pPr>
            <a:r>
              <a:rPr lang="ja-JP" altLang="en-US"/>
              <a:t>（</a:t>
            </a:r>
            <a:r>
              <a:rPr lang="en-US" altLang="ja-JP"/>
              <a:t>4/1-9/30</a:t>
            </a:r>
            <a:r>
              <a:rPr lang="ja-JP" altLang="en-US"/>
              <a:t>）</a:t>
            </a:r>
            <a:endParaRPr lang="en-US" altLang="ja-JP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Sheet1!$A$4:$B$4</c:f>
              <c:strCache>
                <c:ptCount val="2"/>
                <c:pt idx="0">
                  <c:v>売上</c:v>
                </c:pt>
                <c:pt idx="1">
                  <c:v>宅急便事業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Sheet1!$C$3:$H$3</c:f>
              <c:strCache>
                <c:ptCount val="6"/>
                <c:pt idx="0">
                  <c:v>1980年3月期</c:v>
                </c:pt>
                <c:pt idx="1">
                  <c:v>1990年3月期</c:v>
                </c:pt>
                <c:pt idx="2">
                  <c:v>2000年3月期</c:v>
                </c:pt>
                <c:pt idx="3">
                  <c:v>2005年3月期</c:v>
                </c:pt>
                <c:pt idx="4">
                  <c:v>2010年3月期</c:v>
                </c:pt>
                <c:pt idx="5">
                  <c:v>2014年3月期</c:v>
                </c:pt>
              </c:strCache>
            </c:strRef>
          </c:cat>
          <c:val>
            <c:numRef>
              <c:f>Sheet1!$C$4:$H$4</c:f>
              <c:numCache>
                <c:formatCode>#,##0_ </c:formatCode>
                <c:ptCount val="6"/>
                <c:pt idx="0">
                  <c:v>16560</c:v>
                </c:pt>
                <c:pt idx="1">
                  <c:v>134627</c:v>
                </c:pt>
                <c:pt idx="2">
                  <c:v>275119</c:v>
                </c:pt>
                <c:pt idx="3">
                  <c:v>340511</c:v>
                </c:pt>
                <c:pt idx="4">
                  <c:v>379857</c:v>
                </c:pt>
                <c:pt idx="5">
                  <c:v>534330</c:v>
                </c:pt>
              </c:numCache>
            </c:numRef>
          </c:val>
        </c:ser>
        <c:ser>
          <c:idx val="1"/>
          <c:order val="1"/>
          <c:tx>
            <c:strRef>
              <c:f>Sheet1!$A$5:$B$5</c:f>
              <c:strCache>
                <c:ptCount val="2"/>
                <c:pt idx="0">
                  <c:v>（百万円）</c:v>
                </c:pt>
                <c:pt idx="1">
                  <c:v>売上計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Sheet1!$C$3:$H$3</c:f>
              <c:strCache>
                <c:ptCount val="6"/>
                <c:pt idx="0">
                  <c:v>1980年3月期</c:v>
                </c:pt>
                <c:pt idx="1">
                  <c:v>1990年3月期</c:v>
                </c:pt>
                <c:pt idx="2">
                  <c:v>2000年3月期</c:v>
                </c:pt>
                <c:pt idx="3">
                  <c:v>2005年3月期</c:v>
                </c:pt>
                <c:pt idx="4">
                  <c:v>2010年3月期</c:v>
                </c:pt>
                <c:pt idx="5">
                  <c:v>2014年3月期</c:v>
                </c:pt>
              </c:strCache>
            </c:strRef>
          </c:cat>
          <c:val>
            <c:numRef>
              <c:f>Sheet1!$C$5:$H$5</c:f>
              <c:numCache>
                <c:formatCode>#,##0_ </c:formatCode>
                <c:ptCount val="6"/>
                <c:pt idx="0">
                  <c:v>26343</c:v>
                </c:pt>
                <c:pt idx="1">
                  <c:v>168359</c:v>
                </c:pt>
                <c:pt idx="2">
                  <c:v>350760</c:v>
                </c:pt>
                <c:pt idx="3">
                  <c:v>513931</c:v>
                </c:pt>
                <c:pt idx="4">
                  <c:v>624214</c:v>
                </c:pt>
                <c:pt idx="5">
                  <c:v>668748.43554443051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8751256"/>
        <c:axId val="238751648"/>
      </c:barChart>
      <c:lineChart>
        <c:grouping val="standard"/>
        <c:varyColors val="0"/>
        <c:ser>
          <c:idx val="2"/>
          <c:order val="2"/>
          <c:tx>
            <c:strRef>
              <c:f>Sheet1!$A$6:$B$6</c:f>
              <c:strCache>
                <c:ptCount val="2"/>
                <c:pt idx="0">
                  <c:v>売上比率</c:v>
                </c:pt>
                <c:pt idx="1">
                  <c:v>宅急便事業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Sheet1!$C$3:$H$3</c:f>
              <c:strCache>
                <c:ptCount val="6"/>
                <c:pt idx="0">
                  <c:v>1980年3月期</c:v>
                </c:pt>
                <c:pt idx="1">
                  <c:v>1990年3月期</c:v>
                </c:pt>
                <c:pt idx="2">
                  <c:v>2000年3月期</c:v>
                </c:pt>
                <c:pt idx="3">
                  <c:v>2005年3月期</c:v>
                </c:pt>
                <c:pt idx="4">
                  <c:v>2010年3月期</c:v>
                </c:pt>
                <c:pt idx="5">
                  <c:v>2014年3月期</c:v>
                </c:pt>
              </c:strCache>
            </c:strRef>
          </c:cat>
          <c:val>
            <c:numRef>
              <c:f>Sheet1!$C$6:$H$6</c:f>
              <c:numCache>
                <c:formatCode>0.0%</c:formatCode>
                <c:ptCount val="6"/>
                <c:pt idx="0">
                  <c:v>0.62862999658353258</c:v>
                </c:pt>
                <c:pt idx="1">
                  <c:v>0.79964243075808239</c:v>
                </c:pt>
                <c:pt idx="2">
                  <c:v>0.78435112327517387</c:v>
                </c:pt>
                <c:pt idx="3">
                  <c:v>0.66256170575427442</c:v>
                </c:pt>
                <c:pt idx="4">
                  <c:v>0.60853649549673672</c:v>
                </c:pt>
                <c:pt idx="5">
                  <c:v>0.79900000000000004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8745376"/>
        <c:axId val="238744592"/>
      </c:lineChart>
      <c:catAx>
        <c:axId val="238751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751648"/>
        <c:crosses val="autoZero"/>
        <c:auto val="1"/>
        <c:lblAlgn val="ctr"/>
        <c:lblOffset val="100"/>
        <c:noMultiLvlLbl val="0"/>
      </c:catAx>
      <c:valAx>
        <c:axId val="23875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751256"/>
        <c:crosses val="autoZero"/>
        <c:crossBetween val="between"/>
      </c:valAx>
      <c:valAx>
        <c:axId val="238744592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8745376"/>
        <c:crosses val="max"/>
        <c:crossBetween val="between"/>
      </c:valAx>
      <c:catAx>
        <c:axId val="238745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87445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1C8FE-6EDC-477A-A0D5-4C524E0970CC}" type="datetimeFigureOut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5DDE0-F1AA-4983-8342-D9FACCF26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145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26F6B-2CDB-4172-9CCC-AF11FA80FA6B}" type="datetimeFigureOut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4569" y="3300412"/>
            <a:ext cx="795655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9CAB1-8DC1-4AF2-B271-0B80038EB4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43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741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0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26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211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816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087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3200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007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757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9953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713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188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994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389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728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6644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7149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4132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0156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666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380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665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15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02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591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727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559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9CAB1-8DC1-4AF2-B271-0B80038EB4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25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5A0BA-FF47-4CB8-8DDF-C27EE122B90A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10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517B-48C2-446F-921D-98C6E4B28A79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906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EDA2-8B92-4FF4-9AF6-F0FFF24111A2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1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6CAD1-C12D-4623-B5D5-3E5BD2916B76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89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38FA9-C0F4-4C30-B80F-D9CBF72FF3BB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2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F430E-556B-4150-91D4-09E8B32ADA64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67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8D890-D884-4347-A1B0-62C070B4FB98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630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111A-85EC-42B3-98AE-480AC48E2F48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54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33AD-E53A-41B6-AE64-189A7AEBA79E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196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2B09-7EB1-44BA-B9BA-852F2293CE1D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414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4572-99A3-40DE-9528-57C1C387B877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A1872-B8BE-4881-ABF8-DBA3B6924715}" type="datetime1">
              <a:rPr kumimoji="1" lang="ja-JP" altLang="en-US" smtClean="0"/>
              <a:t>2015/1/29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58E91-4E83-4552-BB24-E490FC1DD8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6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kuronekoyamato.co.jp/company/30th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kuronekoyamato.co.jp/company/30th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hyperlink" Target="http://eoldb.jp/EolDb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hyperlink" Target="http://www.kuronekoyamato.co.jp/company/30th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kuronekoyamato.co.jp/company/30th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www.kuronekoyamato.co.jp/company/30th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ronekoyamato.co.jp/strategy/page00_04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amato-hd.co.jp/investors/financials/operations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hyperlink" Target="http://www.yamato-hd.co.jp/investors/financials/operation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19</a:t>
            </a:r>
            <a:r>
              <a:rPr kumimoji="1" lang="ja-JP" altLang="en-US" dirty="0" smtClean="0"/>
              <a:t>章ケース紹介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/>
              <a:t>2015/1/29</a:t>
            </a:r>
            <a:r>
              <a:rPr kumimoji="1" lang="ja-JP" altLang="en-US" sz="4400" dirty="0" smtClean="0"/>
              <a:t>　　　</a:t>
            </a:r>
            <a:r>
              <a:rPr kumimoji="1" lang="en-US" altLang="ja-JP" sz="4400" dirty="0" err="1" smtClean="0"/>
              <a:t>dyson</a:t>
            </a:r>
            <a:endParaRPr kumimoji="1" lang="ja-JP" altLang="en-US" sz="4400" dirty="0"/>
          </a:p>
        </p:txBody>
      </p:sp>
      <p:sp>
        <p:nvSpPr>
          <p:cNvPr id="4" name="正方形/長方形 3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/>
          <p:nvPr/>
        </p:nvCxnSpPr>
        <p:spPr>
          <a:xfrm>
            <a:off x="2627086" y="3352800"/>
            <a:ext cx="70539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7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３　給仕役としてのリーダー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522856" y="5882405"/>
            <a:ext cx="1072244" cy="350756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10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1104900" y="1226786"/>
            <a:ext cx="10515600" cy="5116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■要約</a:t>
            </a:r>
            <a:endParaRPr lang="en-US" altLang="ja-JP" sz="3600" b="1" dirty="0">
              <a:solidFill>
                <a:srgbClr val="008576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32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dirty="0" smtClean="0"/>
              <a:t>・ビジョン主導型の組織を作るには</a:t>
            </a:r>
            <a:r>
              <a:rPr lang="en-US" altLang="ja-JP" sz="3600" dirty="0" smtClean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　個人のビジョンをこえた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「目的物語」</a:t>
            </a:r>
            <a:r>
              <a:rPr lang="ja-JP" altLang="en-US" sz="3600" dirty="0" smtClean="0"/>
              <a:t>を</a:t>
            </a:r>
            <a:endParaRPr lang="en-US" altLang="ja-JP" sz="36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　組織全体に浸透（＝給仕）する必要がある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475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３　給仕役としてのリーダー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11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1104900" y="1226786"/>
            <a:ext cx="10515600" cy="51165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■小倉昌男氏の目的物語</a:t>
            </a:r>
            <a:endParaRPr lang="en-US" altLang="ja-JP" sz="3600" b="1" dirty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u="sng" dirty="0" smtClean="0"/>
              <a:t>成果例：“セールス”ドライバーのモチベーション向上</a:t>
            </a:r>
            <a:endParaRPr lang="en-US" altLang="ja-JP" u="sng" dirty="0" smtClean="0"/>
          </a:p>
          <a:p>
            <a:pPr marL="0" indent="0">
              <a:buNone/>
            </a:pPr>
            <a:r>
              <a:rPr lang="ja-JP" altLang="en-US" sz="1300" dirty="0"/>
              <a:t>　</a:t>
            </a:r>
            <a:r>
              <a:rPr lang="ja-JP" altLang="en-US" sz="1300" dirty="0" smtClean="0"/>
              <a:t>　　　　　　　　　</a:t>
            </a:r>
            <a:r>
              <a:rPr lang="ja-JP" altLang="en-US" sz="2000" dirty="0" smtClean="0"/>
              <a:t>「現場でのサービスの質が社の命運を握っている！」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　　　　　　　　→以前はブルーカラーだった、ドライバーのやりがいを創出</a:t>
            </a:r>
            <a:endParaRPr lang="en-US" altLang="ja-JP" sz="4400" dirty="0"/>
          </a:p>
        </p:txBody>
      </p:sp>
      <p:sp>
        <p:nvSpPr>
          <p:cNvPr id="16" name="円形吹き出し 15"/>
          <p:cNvSpPr/>
          <p:nvPr/>
        </p:nvSpPr>
        <p:spPr>
          <a:xfrm>
            <a:off x="1142891" y="2190034"/>
            <a:ext cx="4481847" cy="2640169"/>
          </a:xfrm>
          <a:prstGeom prst="wedgeEllipseCallout">
            <a:avLst>
              <a:gd name="adj1" fmla="val 39799"/>
              <a:gd name="adj2" fmla="val 52256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 smtClean="0"/>
              <a:t>ヤマト運輸の信念</a:t>
            </a:r>
            <a:endParaRPr kumimoji="1" lang="en-US" altLang="ja-JP" sz="2800" u="sng" dirty="0" smtClean="0"/>
          </a:p>
          <a:p>
            <a:pPr algn="ctr"/>
            <a:r>
              <a:rPr lang="ja-JP" altLang="en-US" sz="2800" dirty="0"/>
              <a:t>「エンドユーザーを大切にしてこその商売だ</a:t>
            </a:r>
            <a:r>
              <a:rPr lang="ja-JP" altLang="en-US" sz="2800" dirty="0" smtClean="0"/>
              <a:t>」</a:t>
            </a:r>
            <a:endParaRPr lang="en-US" altLang="ja-JP" sz="2800" dirty="0"/>
          </a:p>
        </p:txBody>
      </p:sp>
      <p:sp>
        <p:nvSpPr>
          <p:cNvPr id="17" name="円形吹き出し 16"/>
          <p:cNvSpPr/>
          <p:nvPr/>
        </p:nvSpPr>
        <p:spPr>
          <a:xfrm>
            <a:off x="5769881" y="1970425"/>
            <a:ext cx="4481847" cy="2640169"/>
          </a:xfrm>
          <a:prstGeom prst="wedgeEllipseCallout">
            <a:avLst>
              <a:gd name="adj1" fmla="val -44683"/>
              <a:gd name="adj2" fmla="val 63475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 smtClean="0"/>
              <a:t>小倉氏のビジョン</a:t>
            </a:r>
            <a:endParaRPr kumimoji="1" lang="en-US" altLang="ja-JP" sz="2800" u="sng" dirty="0" smtClean="0"/>
          </a:p>
          <a:p>
            <a:pPr algn="ctr"/>
            <a:r>
              <a:rPr lang="ja-JP" altLang="en-US" sz="2800" dirty="0"/>
              <a:t>「ヤマトは</a:t>
            </a:r>
            <a:r>
              <a:rPr lang="ja-JP" altLang="en-US" sz="2800" dirty="0" smtClean="0"/>
              <a:t>個人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宅配</a:t>
            </a:r>
            <a:r>
              <a:rPr lang="ja-JP" altLang="en-US" sz="2800" dirty="0"/>
              <a:t>を始めるしか生き残る道</a:t>
            </a:r>
            <a:r>
              <a:rPr lang="ja-JP" altLang="en-US" sz="2800" dirty="0" smtClean="0"/>
              <a:t>は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ない！」</a:t>
            </a:r>
            <a:endParaRPr kumimoji="1" lang="en-US" altLang="ja-JP" sz="2800" dirty="0" smtClean="0"/>
          </a:p>
        </p:txBody>
      </p:sp>
      <p:sp>
        <p:nvSpPr>
          <p:cNvPr id="18" name="正方形/長方形 17"/>
          <p:cNvSpPr/>
          <p:nvPr/>
        </p:nvSpPr>
        <p:spPr>
          <a:xfrm>
            <a:off x="614425" y="3155222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「目的物語」を現場レベルまで浸透させた</a:t>
            </a:r>
            <a:endParaRPr kumimoji="1" lang="ja-JP" altLang="en-US" sz="4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61517" y="624752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063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３　教師役としてのリーダー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12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9500" y="1226786"/>
            <a:ext cx="10515600" cy="511657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</a:t>
            </a:r>
            <a:r>
              <a:rPr lang="ja-JP" altLang="en-US" sz="3600" b="1" dirty="0" smtClean="0">
                <a:solidFill>
                  <a:srgbClr val="008576"/>
                </a:solidFill>
              </a:rPr>
              <a:t>要約</a:t>
            </a:r>
            <a:endParaRPr kumimoji="1" lang="en-US" altLang="ja-JP" sz="3600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sz="3200" dirty="0" smtClean="0"/>
              <a:t>・メンバーの、目的物語（⇐ビジョン）への理解を深め</a:t>
            </a: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3200" dirty="0"/>
              <a:t>　</a:t>
            </a:r>
            <a:r>
              <a:rPr kumimoji="1" lang="ja-JP" altLang="en-US" sz="3200" b="1" dirty="0" smtClean="0">
                <a:solidFill>
                  <a:srgbClr val="FF0000"/>
                </a:solidFill>
              </a:rPr>
              <a:t>システム的にものごとをとらえる学習をうながす</a:t>
            </a:r>
            <a:endParaRPr kumimoji="1" lang="en-US" altLang="ja-JP" sz="3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・</a:t>
            </a:r>
            <a:r>
              <a:rPr kumimoji="1" lang="ja-JP" altLang="en-US" sz="3200" dirty="0" smtClean="0"/>
              <a:t>システム的理解がないと、</a:t>
            </a:r>
            <a:endParaRPr kumimoji="1" lang="en-US" altLang="ja-JP" sz="3200" dirty="0" smtClean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r>
              <a:rPr kumimoji="1" lang="ja-JP" altLang="en-US" sz="3200" dirty="0" smtClean="0"/>
              <a:t>ものごとにうまく対処できない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7894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３　教師役としてのリーダー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13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900" b="1" dirty="0" smtClean="0">
                <a:solidFill>
                  <a:srgbClr val="008576"/>
                </a:solidFill>
              </a:rPr>
              <a:t>■</a:t>
            </a:r>
            <a:r>
              <a:rPr lang="ja-JP" altLang="en-US" sz="3900" b="1" dirty="0">
                <a:solidFill>
                  <a:srgbClr val="008576"/>
                </a:solidFill>
              </a:rPr>
              <a:t>小倉</a:t>
            </a:r>
            <a:r>
              <a:rPr lang="ja-JP" altLang="en-US" sz="3900" b="1" dirty="0" smtClean="0">
                <a:solidFill>
                  <a:srgbClr val="008576"/>
                </a:solidFill>
              </a:rPr>
              <a:t>氏が考えた構造</a:t>
            </a:r>
            <a:endParaRPr lang="en-US" altLang="ja-JP" sz="3900" b="1" dirty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　「ビジネスモデル</a:t>
            </a:r>
            <a:r>
              <a:rPr lang="ja-JP" altLang="en-US" dirty="0"/>
              <a:t>＝</a:t>
            </a:r>
            <a:r>
              <a:rPr lang="ja-JP" altLang="en-US" dirty="0" smtClean="0"/>
              <a:t>構造」そのもの</a:t>
            </a:r>
            <a:r>
              <a:rPr lang="ja-JP" altLang="en-US" dirty="0"/>
              <a:t>が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問題</a:t>
            </a:r>
            <a:r>
              <a:rPr lang="ja-JP" altLang="en-US" dirty="0"/>
              <a:t>であることを何度</a:t>
            </a:r>
            <a:r>
              <a:rPr lang="ja-JP" altLang="en-US" dirty="0" smtClean="0"/>
              <a:t>も</a:t>
            </a:r>
            <a:r>
              <a:rPr lang="ja-JP" altLang="en-US" dirty="0"/>
              <a:t>社員</a:t>
            </a:r>
            <a:r>
              <a:rPr lang="ja-JP" altLang="en-US" dirty="0" smtClean="0"/>
              <a:t>に説いて回った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 smtClean="0"/>
              <a:t>　「百貨店事業と通運事業に依存した収益構造」</a:t>
            </a:r>
            <a:endParaRPr lang="en-US" altLang="ja-JP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60408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777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円/楕円 11"/>
          <p:cNvSpPr/>
          <p:nvPr/>
        </p:nvSpPr>
        <p:spPr>
          <a:xfrm>
            <a:off x="6841906" y="1397979"/>
            <a:ext cx="4958371" cy="4958371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1622733" y="1397980"/>
            <a:ext cx="4958371" cy="4958371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9FD58E91-4E83-4552-BB24-E490FC1DD83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63425" y="2715534"/>
            <a:ext cx="13737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利益</a:t>
            </a:r>
            <a:endParaRPr kumimoji="1"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02209" y="5635130"/>
            <a:ext cx="163776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通運</a:t>
            </a:r>
            <a:r>
              <a:rPr kumimoji="1" lang="ja-JP" altLang="en-US" sz="2800" dirty="0" smtClean="0"/>
              <a:t>事業</a:t>
            </a:r>
            <a:endParaRPr kumimoji="1" lang="en-US" altLang="ja-JP" sz="2800" dirty="0" smtClean="0"/>
          </a:p>
          <a:p>
            <a:r>
              <a:rPr kumimoji="1" lang="ja-JP" altLang="en-US" sz="2800" dirty="0" err="1" smtClean="0"/>
              <a:t>への</a:t>
            </a:r>
            <a:r>
              <a:rPr kumimoji="1" lang="ja-JP" altLang="en-US" sz="2800" dirty="0" smtClean="0"/>
              <a:t>依存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5283" y="3729056"/>
            <a:ext cx="27174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配送量</a:t>
            </a:r>
            <a:endParaRPr kumimoji="1" lang="en-US" altLang="ja-JP" sz="28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80385" y="1132358"/>
            <a:ext cx="234395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  百貨店事業</a:t>
            </a:r>
            <a:endParaRPr lang="en-US" altLang="ja-JP" sz="2800" dirty="0" smtClean="0"/>
          </a:p>
          <a:p>
            <a:r>
              <a:rPr lang="ja-JP" altLang="en-US" sz="2800" dirty="0" err="1" smtClean="0"/>
              <a:t>への</a:t>
            </a:r>
            <a:r>
              <a:rPr lang="ja-JP" altLang="en-US" sz="2800" dirty="0" smtClean="0"/>
              <a:t>設備</a:t>
            </a:r>
            <a:r>
              <a:rPr lang="ja-JP" altLang="en-US" sz="2800" dirty="0"/>
              <a:t>投資</a:t>
            </a:r>
            <a:endParaRPr kumimoji="1" lang="en-US" altLang="ja-JP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40298" y="5635130"/>
            <a:ext cx="202413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百貨店事業</a:t>
            </a:r>
            <a:endParaRPr kumimoji="1" lang="en-US" altLang="ja-JP" sz="2800" dirty="0" smtClean="0"/>
          </a:p>
          <a:p>
            <a:r>
              <a:rPr lang="ja-JP" altLang="en-US" sz="2800" dirty="0"/>
              <a:t> </a:t>
            </a:r>
            <a:r>
              <a:rPr lang="ja-JP" altLang="en-US" sz="2800" dirty="0" smtClean="0"/>
              <a:t> </a:t>
            </a:r>
            <a:r>
              <a:rPr kumimoji="1" lang="ja-JP" altLang="en-US" sz="2800" dirty="0" err="1" smtClean="0"/>
              <a:t>への</a:t>
            </a:r>
            <a:r>
              <a:rPr kumimoji="1" lang="ja-JP" altLang="en-US" sz="2800" dirty="0" smtClean="0"/>
              <a:t>依存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29835" y="3990666"/>
            <a:ext cx="271744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新規事業</a:t>
            </a:r>
            <a:endParaRPr kumimoji="1" lang="en-US" altLang="ja-JP" sz="2800" dirty="0" smtClean="0"/>
          </a:p>
          <a:p>
            <a:r>
              <a:rPr lang="ja-JP" altLang="en-US" sz="2800" dirty="0" err="1" smtClean="0"/>
              <a:t>への</a:t>
            </a:r>
            <a:r>
              <a:rPr lang="ja-JP" altLang="en-US" sz="2800" dirty="0"/>
              <a:t>投資</a:t>
            </a:r>
            <a:endParaRPr kumimoji="1" lang="ja-JP" altLang="en-US" sz="2800" dirty="0"/>
          </a:p>
        </p:txBody>
      </p:sp>
      <p:sp>
        <p:nvSpPr>
          <p:cNvPr id="2" name="二等辺三角形 1"/>
          <p:cNvSpPr/>
          <p:nvPr/>
        </p:nvSpPr>
        <p:spPr>
          <a:xfrm rot="8094678">
            <a:off x="5800345" y="2070934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二等辺三角形 13"/>
          <p:cNvSpPr/>
          <p:nvPr/>
        </p:nvSpPr>
        <p:spPr>
          <a:xfrm rot="3198022">
            <a:off x="2232770" y="1655516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二等辺三角形 14"/>
          <p:cNvSpPr/>
          <p:nvPr/>
        </p:nvSpPr>
        <p:spPr>
          <a:xfrm rot="20146337">
            <a:off x="1731464" y="4873889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二等辺三角形 15"/>
          <p:cNvSpPr/>
          <p:nvPr/>
        </p:nvSpPr>
        <p:spPr>
          <a:xfrm rot="13175031">
            <a:off x="5375961" y="5504974"/>
            <a:ext cx="531211" cy="569385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二等辺三角形 16"/>
          <p:cNvSpPr/>
          <p:nvPr/>
        </p:nvSpPr>
        <p:spPr>
          <a:xfrm rot="7189823">
            <a:off x="7688707" y="5598411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二等辺三角形 17"/>
          <p:cNvSpPr/>
          <p:nvPr/>
        </p:nvSpPr>
        <p:spPr>
          <a:xfrm rot="13287338">
            <a:off x="7135457" y="1999702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240907" y="277617"/>
            <a:ext cx="63401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？クエスチョン？（１分）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円形吹き出し 2"/>
          <p:cNvSpPr/>
          <p:nvPr/>
        </p:nvSpPr>
        <p:spPr>
          <a:xfrm>
            <a:off x="9028090" y="4494727"/>
            <a:ext cx="2099256" cy="906283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衰退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している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15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円/楕円 11"/>
          <p:cNvSpPr/>
          <p:nvPr/>
        </p:nvSpPr>
        <p:spPr>
          <a:xfrm>
            <a:off x="6841906" y="1397979"/>
            <a:ext cx="4958371" cy="4958371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1622733" y="1397980"/>
            <a:ext cx="4958371" cy="4958371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9FD58E91-4E83-4552-BB24-E490FC1DD837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63425" y="2715534"/>
            <a:ext cx="137374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利益</a:t>
            </a:r>
            <a:endParaRPr kumimoji="1"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02209" y="5635130"/>
            <a:ext cx="163776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通運</a:t>
            </a:r>
            <a:r>
              <a:rPr kumimoji="1" lang="ja-JP" altLang="en-US" sz="2800" dirty="0" smtClean="0"/>
              <a:t>事業</a:t>
            </a:r>
            <a:endParaRPr kumimoji="1" lang="en-US" altLang="ja-JP" sz="2800" dirty="0" smtClean="0"/>
          </a:p>
          <a:p>
            <a:r>
              <a:rPr kumimoji="1" lang="ja-JP" altLang="en-US" sz="2800" dirty="0" err="1" smtClean="0"/>
              <a:t>への</a:t>
            </a:r>
            <a:r>
              <a:rPr kumimoji="1" lang="ja-JP" altLang="en-US" sz="2800" dirty="0" smtClean="0"/>
              <a:t>依存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5283" y="3729056"/>
            <a:ext cx="271744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配送量</a:t>
            </a:r>
            <a:endParaRPr kumimoji="1" lang="en-US" altLang="ja-JP" sz="28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80385" y="1132358"/>
            <a:ext cx="2343956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  百貨店事業</a:t>
            </a:r>
            <a:endParaRPr lang="en-US" altLang="ja-JP" sz="2800" dirty="0" smtClean="0"/>
          </a:p>
          <a:p>
            <a:r>
              <a:rPr lang="ja-JP" altLang="en-US" sz="2800" dirty="0" err="1" smtClean="0"/>
              <a:t>への</a:t>
            </a:r>
            <a:r>
              <a:rPr lang="ja-JP" altLang="en-US" sz="2800" dirty="0" smtClean="0"/>
              <a:t>設備</a:t>
            </a:r>
            <a:r>
              <a:rPr lang="ja-JP" altLang="en-US" sz="2800" dirty="0"/>
              <a:t>投資</a:t>
            </a:r>
            <a:endParaRPr kumimoji="1" lang="en-US" altLang="ja-JP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40298" y="5635130"/>
            <a:ext cx="202413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百貨店事業</a:t>
            </a:r>
            <a:endParaRPr kumimoji="1" lang="en-US" altLang="ja-JP" sz="2800" dirty="0" smtClean="0"/>
          </a:p>
          <a:p>
            <a:r>
              <a:rPr lang="ja-JP" altLang="en-US" sz="2800" dirty="0"/>
              <a:t> </a:t>
            </a:r>
            <a:r>
              <a:rPr lang="ja-JP" altLang="en-US" sz="2800" dirty="0" smtClean="0"/>
              <a:t> </a:t>
            </a:r>
            <a:r>
              <a:rPr kumimoji="1" lang="ja-JP" altLang="en-US" sz="2800" dirty="0" err="1" smtClean="0"/>
              <a:t>への</a:t>
            </a:r>
            <a:r>
              <a:rPr kumimoji="1" lang="ja-JP" altLang="en-US" sz="2800" dirty="0" smtClean="0"/>
              <a:t>依存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29835" y="3990666"/>
            <a:ext cx="271744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新規事業</a:t>
            </a:r>
            <a:endParaRPr kumimoji="1" lang="en-US" altLang="ja-JP" sz="2800" dirty="0" smtClean="0"/>
          </a:p>
          <a:p>
            <a:r>
              <a:rPr lang="ja-JP" altLang="en-US" sz="2800" dirty="0" err="1" smtClean="0"/>
              <a:t>への</a:t>
            </a:r>
            <a:r>
              <a:rPr lang="ja-JP" altLang="en-US" sz="2800" dirty="0"/>
              <a:t>投資</a:t>
            </a:r>
            <a:endParaRPr kumimoji="1" lang="ja-JP" altLang="en-US" sz="2800" dirty="0"/>
          </a:p>
        </p:txBody>
      </p:sp>
      <p:sp>
        <p:nvSpPr>
          <p:cNvPr id="13" name="正方形/長方形 12"/>
          <p:cNvSpPr/>
          <p:nvPr/>
        </p:nvSpPr>
        <p:spPr>
          <a:xfrm>
            <a:off x="742788" y="291661"/>
            <a:ext cx="32624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！</a:t>
            </a:r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アンサー！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二等辺三角形 1"/>
          <p:cNvSpPr/>
          <p:nvPr/>
        </p:nvSpPr>
        <p:spPr>
          <a:xfrm rot="8094678">
            <a:off x="5800345" y="2070934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二等辺三角形 13"/>
          <p:cNvSpPr/>
          <p:nvPr/>
        </p:nvSpPr>
        <p:spPr>
          <a:xfrm rot="3198022">
            <a:off x="2232770" y="1655516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二等辺三角形 14"/>
          <p:cNvSpPr/>
          <p:nvPr/>
        </p:nvSpPr>
        <p:spPr>
          <a:xfrm rot="20146337">
            <a:off x="1731465" y="4906745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二等辺三角形 15"/>
          <p:cNvSpPr/>
          <p:nvPr/>
        </p:nvSpPr>
        <p:spPr>
          <a:xfrm rot="13175031">
            <a:off x="5375961" y="5504974"/>
            <a:ext cx="531211" cy="569385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二等辺三角形 16"/>
          <p:cNvSpPr/>
          <p:nvPr/>
        </p:nvSpPr>
        <p:spPr>
          <a:xfrm rot="7189823">
            <a:off x="7688707" y="5598411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二等辺三角形 17"/>
          <p:cNvSpPr/>
          <p:nvPr/>
        </p:nvSpPr>
        <p:spPr>
          <a:xfrm rot="13287338">
            <a:off x="7135457" y="1999702"/>
            <a:ext cx="531211" cy="64394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円形吹き出し 18"/>
          <p:cNvSpPr/>
          <p:nvPr/>
        </p:nvSpPr>
        <p:spPr>
          <a:xfrm>
            <a:off x="9028090" y="4494727"/>
            <a:ext cx="2099256" cy="906283"/>
          </a:xfrm>
          <a:prstGeom prst="wedgeEllipse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衰退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している</a:t>
            </a:r>
            <a:endParaRPr kumimoji="1" lang="ja-JP" altLang="en-US" dirty="0"/>
          </a:p>
        </p:txBody>
      </p:sp>
      <p:pic>
        <p:nvPicPr>
          <p:cNvPr id="2050" name="Picture 2" descr="https://encrypted-tbn3.gstatic.com/images?q=tbn:ANd9GcT0Viv26I-8icMRVT-dxlF-A-1pNcfdqcGY1yz7vfHMasQJoq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703" y="286173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encrypted-tbn3.gstatic.com/images?q=tbn:ANd9GcT0Viv26I-8icMRVT-dxlF-A-1pNcfdqcGY1yz7vfHMasQJoq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669" y="232894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下矢印 24"/>
          <p:cNvSpPr/>
          <p:nvPr/>
        </p:nvSpPr>
        <p:spPr>
          <a:xfrm>
            <a:off x="6366018" y="3996281"/>
            <a:ext cx="594088" cy="827340"/>
          </a:xfrm>
          <a:prstGeom prst="downArrow">
            <a:avLst/>
          </a:prstGeom>
          <a:solidFill>
            <a:srgbClr val="4472C4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下矢印 27"/>
          <p:cNvSpPr/>
          <p:nvPr/>
        </p:nvSpPr>
        <p:spPr>
          <a:xfrm>
            <a:off x="6426753" y="2628936"/>
            <a:ext cx="594088" cy="827340"/>
          </a:xfrm>
          <a:prstGeom prst="downArrow">
            <a:avLst/>
          </a:prstGeom>
          <a:solidFill>
            <a:srgbClr val="4472C4">
              <a:alpha val="4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下矢印 28"/>
          <p:cNvSpPr/>
          <p:nvPr/>
        </p:nvSpPr>
        <p:spPr>
          <a:xfrm rot="10800000">
            <a:off x="3811304" y="5598223"/>
            <a:ext cx="594088" cy="827340"/>
          </a:xfrm>
          <a:prstGeom prst="downArrow">
            <a:avLst/>
          </a:prstGeom>
          <a:solidFill>
            <a:srgbClr val="FF0000">
              <a:alpha val="4902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下矢印 29"/>
          <p:cNvSpPr/>
          <p:nvPr/>
        </p:nvSpPr>
        <p:spPr>
          <a:xfrm rot="10800000">
            <a:off x="1347335" y="3463494"/>
            <a:ext cx="594088" cy="827340"/>
          </a:xfrm>
          <a:prstGeom prst="downArrow">
            <a:avLst/>
          </a:prstGeom>
          <a:solidFill>
            <a:srgbClr val="FF0000">
              <a:alpha val="4902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下矢印 30"/>
          <p:cNvSpPr/>
          <p:nvPr/>
        </p:nvSpPr>
        <p:spPr>
          <a:xfrm rot="10800000">
            <a:off x="3772146" y="1079602"/>
            <a:ext cx="594088" cy="827340"/>
          </a:xfrm>
          <a:prstGeom prst="downArrow">
            <a:avLst/>
          </a:prstGeom>
          <a:solidFill>
            <a:srgbClr val="FF0000">
              <a:alpha val="4902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下矢印 31"/>
          <p:cNvSpPr/>
          <p:nvPr/>
        </p:nvSpPr>
        <p:spPr>
          <a:xfrm rot="10800000">
            <a:off x="9024047" y="5631326"/>
            <a:ext cx="594088" cy="827340"/>
          </a:xfrm>
          <a:prstGeom prst="downArrow">
            <a:avLst/>
          </a:prstGeom>
          <a:solidFill>
            <a:srgbClr val="FF0000">
              <a:alpha val="4902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02276" y="2785924"/>
            <a:ext cx="11298001" cy="15589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ヤマト運輸は、</a:t>
            </a:r>
            <a:endParaRPr kumimoji="1" lang="en-US" altLang="ja-JP" sz="4400" dirty="0" smtClean="0"/>
          </a:p>
          <a:p>
            <a:pPr algn="ctr"/>
            <a:r>
              <a:rPr kumimoji="1" lang="ja-JP" altLang="en-US" sz="4400" dirty="0" smtClean="0"/>
              <a:t>負の拡張プロセスに陥っていた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3352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３　設計者としてのリーダー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16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</a:t>
            </a:r>
            <a:r>
              <a:rPr lang="ja-JP" altLang="en-US" sz="3600" b="1" dirty="0" smtClean="0">
                <a:solidFill>
                  <a:srgbClr val="008576"/>
                </a:solidFill>
              </a:rPr>
              <a:t>要約</a:t>
            </a:r>
            <a:endParaRPr kumimoji="1" lang="en-US" altLang="ja-JP" sz="3600" dirty="0" smtClean="0"/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・問題を</a:t>
            </a:r>
            <a:r>
              <a:rPr lang="ja-JP" altLang="en-US" sz="3600" b="1" dirty="0">
                <a:solidFill>
                  <a:srgbClr val="FF0000"/>
                </a:solidFill>
              </a:rPr>
              <a:t>回避</a:t>
            </a:r>
            <a:r>
              <a:rPr lang="ja-JP" altLang="en-US" sz="3600" dirty="0" smtClean="0"/>
              <a:t>する（</a:t>
            </a:r>
            <a:r>
              <a:rPr lang="en-US" altLang="ja-JP" sz="3600" dirty="0" smtClean="0"/>
              <a:t>not</a:t>
            </a:r>
            <a:r>
              <a:rPr lang="ja-JP" altLang="en-US" sz="3600" dirty="0" smtClean="0"/>
              <a:t>解決）</a:t>
            </a:r>
            <a:endParaRPr lang="en-US" altLang="ja-JP" sz="36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・５つのディシプリンを学ぶための、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 </a:t>
            </a:r>
            <a:r>
              <a:rPr kumimoji="1" lang="ja-JP" altLang="en-US" sz="3600" dirty="0" smtClean="0"/>
              <a:t>実際に使える学習プロセスを設計する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・今までの模範（パラダイム）は通用しない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32079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３　設計者としてのリーダー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827657" y="5882404"/>
            <a:ext cx="767443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17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</a:t>
            </a:r>
            <a:r>
              <a:rPr lang="ja-JP" altLang="en-US" sz="3600" b="1" dirty="0">
                <a:solidFill>
                  <a:srgbClr val="008576"/>
                </a:solidFill>
              </a:rPr>
              <a:t>小倉</a:t>
            </a:r>
            <a:r>
              <a:rPr lang="ja-JP" altLang="en-US" sz="3600" b="1" dirty="0" smtClean="0">
                <a:solidFill>
                  <a:srgbClr val="008576"/>
                </a:solidFill>
              </a:rPr>
              <a:t>氏のチーム設計</a:t>
            </a:r>
          </a:p>
          <a:p>
            <a:pPr marL="0" indent="0">
              <a:buNone/>
            </a:pPr>
            <a:r>
              <a:rPr lang="ja-JP" altLang="en-US" sz="3600" b="1" dirty="0" smtClean="0"/>
              <a:t>宅急便事業立ち上げのプロジェクトチーム</a:t>
            </a:r>
            <a:endParaRPr lang="en-US" altLang="ja-JP" sz="3600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u="sng" dirty="0" smtClean="0"/>
              <a:t>小倉氏の工夫</a:t>
            </a:r>
            <a:endParaRPr lang="en-US" altLang="ja-JP" u="sng" dirty="0"/>
          </a:p>
          <a:p>
            <a:pPr marL="0" indent="0">
              <a:buNone/>
            </a:pPr>
            <a:r>
              <a:rPr kumimoji="1" lang="ja-JP" altLang="en-US" dirty="0" smtClean="0"/>
              <a:t>　あえて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労働組合員</a:t>
            </a:r>
            <a:r>
              <a:rPr kumimoji="1" lang="ja-JP" altLang="en-US" dirty="0" smtClean="0"/>
              <a:t>をいれた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←</a:t>
            </a:r>
            <a:r>
              <a:rPr kumimoji="1" lang="ja-JP" altLang="en-US" dirty="0" smtClean="0"/>
              <a:t>新しい物をとりあえず批判する組合の力を弱めるため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←</a:t>
            </a:r>
            <a:r>
              <a:rPr kumimoji="1" lang="ja-JP" altLang="en-US" dirty="0" smtClean="0"/>
              <a:t>全社員からの支持を集めるため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1517" y="624752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614425" y="3155222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労働組合の反発を事前に回避</a:t>
            </a:r>
            <a:r>
              <a:rPr lang="ja-JP" altLang="en-US" sz="4400" dirty="0" smtClean="0"/>
              <a:t>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10552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４．リーダーのクリエイティブテンション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18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</a:t>
            </a:r>
            <a:r>
              <a:rPr lang="ja-JP" altLang="en-US" sz="3600" b="1" dirty="0" smtClean="0">
                <a:solidFill>
                  <a:srgbClr val="008576"/>
                </a:solidFill>
              </a:rPr>
              <a:t>要約</a:t>
            </a:r>
            <a:endParaRPr kumimoji="1" lang="en-US" altLang="ja-JP" sz="3600" dirty="0" smtClean="0"/>
          </a:p>
          <a:p>
            <a:pPr marL="0" indent="0">
              <a:buNone/>
            </a:pPr>
            <a:endParaRPr lang="en-US" altLang="ja-JP" sz="3200" b="1" dirty="0" smtClean="0"/>
          </a:p>
          <a:p>
            <a:pPr marL="0" indent="0">
              <a:buNone/>
            </a:pPr>
            <a:r>
              <a:rPr lang="ja-JP" altLang="en-US" sz="3200" b="1" dirty="0" smtClean="0"/>
              <a:t>リーダー</a:t>
            </a:r>
            <a:r>
              <a:rPr lang="ja-JP" altLang="en-US" sz="3200" b="1" dirty="0"/>
              <a:t>の</a:t>
            </a:r>
            <a:r>
              <a:rPr lang="ja-JP" altLang="en-US" sz="3200" b="1" dirty="0" smtClean="0"/>
              <a:t>クリエイティブテンション</a:t>
            </a:r>
            <a:endParaRPr lang="en-US" altLang="ja-JP" sz="3200" b="1" dirty="0" smtClean="0"/>
          </a:p>
          <a:p>
            <a:pPr marL="0" indent="0">
              <a:buNone/>
            </a:pPr>
            <a:r>
              <a:rPr kumimoji="1" lang="ja-JP" altLang="en-US" sz="3200" dirty="0" smtClean="0"/>
              <a:t>　＝真実を重んじ、最新の現実の底にある力</a:t>
            </a:r>
            <a:r>
              <a:rPr kumimoji="1" lang="ja-JP" altLang="en-US" sz="3200" dirty="0" smtClean="0"/>
              <a:t>を</a:t>
            </a:r>
            <a:endParaRPr kumimoji="1" lang="en-US" altLang="ja-JP" sz="3200" dirty="0" smtClean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r>
              <a:rPr lang="ja-JP" altLang="en-US" sz="3200" dirty="0" smtClean="0"/>
              <a:t>　</a:t>
            </a:r>
            <a:r>
              <a:rPr kumimoji="1" lang="ja-JP" altLang="en-US" sz="3200" dirty="0" smtClean="0"/>
              <a:t>見極めようと</a:t>
            </a:r>
            <a:r>
              <a:rPr lang="ja-JP" altLang="en-US" sz="3200" dirty="0" smtClean="0"/>
              <a:t>する</a:t>
            </a:r>
            <a:r>
              <a:rPr lang="ja-JP" altLang="en-US" sz="3200" dirty="0" smtClean="0"/>
              <a:t>毅然とした態度</a:t>
            </a:r>
            <a:endParaRPr lang="en-US" altLang="ja-JP" sz="3200" dirty="0" smtClean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こ</a:t>
            </a:r>
            <a:r>
              <a:rPr lang="ja-JP" altLang="en-US" sz="3200" dirty="0" smtClean="0"/>
              <a:t>の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クリエイティブテンションを組織全体に作り出し</a:t>
            </a:r>
            <a:endParaRPr lang="en-US" altLang="ja-JP" sz="3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kumimoji="1" lang="ja-JP" altLang="en-US" sz="3200" b="1" dirty="0">
                <a:solidFill>
                  <a:srgbClr val="FF0000"/>
                </a:solidFill>
              </a:rPr>
              <a:t>調整</a:t>
            </a:r>
            <a:r>
              <a:rPr kumimoji="1" lang="ja-JP" altLang="en-US" sz="3200" b="1" dirty="0" smtClean="0">
                <a:solidFill>
                  <a:srgbClr val="FF0000"/>
                </a:solidFill>
              </a:rPr>
              <a:t>する</a:t>
            </a:r>
            <a:r>
              <a:rPr kumimoji="1" lang="ja-JP" altLang="en-US" sz="3200" dirty="0" smtClean="0"/>
              <a:t>ことが</a:t>
            </a:r>
            <a:r>
              <a:rPr kumimoji="1" lang="ja-JP" altLang="en-US" sz="3200" dirty="0"/>
              <a:t>リーダ</a:t>
            </a:r>
            <a:r>
              <a:rPr kumimoji="1" lang="ja-JP" altLang="en-US" sz="3200" dirty="0" smtClean="0"/>
              <a:t>ーの基本的役割＆存在意義！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655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５．リーダーはどう生み出されるのか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19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■要約</a:t>
            </a:r>
            <a:endParaRPr lang="en-US" altLang="ja-JP" sz="3600" dirty="0"/>
          </a:p>
          <a:p>
            <a:pPr marL="0" indent="0">
              <a:buNone/>
            </a:pP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sz="4400" b="1" dirty="0" smtClean="0"/>
              <a:t>リーダーのディシプリンは</a:t>
            </a: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sz="4400" b="1" dirty="0" smtClean="0"/>
              <a:t>５つのディシプリンと一致する</a:t>
            </a:r>
            <a:endParaRPr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81037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もく</a:t>
            </a:r>
            <a:r>
              <a:rPr lang="ja-JP" altLang="en-US" dirty="0"/>
              <a:t>じ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１</a:t>
            </a:r>
            <a:r>
              <a:rPr lang="ja-JP" altLang="en-US" sz="3600" dirty="0" smtClean="0"/>
              <a:t>．ケース紹介の目的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２</a:t>
            </a:r>
            <a:r>
              <a:rPr kumimoji="1" lang="ja-JP" altLang="en-US" sz="3600" dirty="0" smtClean="0"/>
              <a:t>．リーダーとして必要な資質とは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３</a:t>
            </a:r>
            <a:r>
              <a:rPr lang="ja-JP" altLang="en-US" sz="3600" dirty="0"/>
              <a:t>．</a:t>
            </a:r>
            <a:r>
              <a:rPr lang="ja-JP" altLang="en-US" sz="3600" dirty="0" smtClean="0"/>
              <a:t>給仕役／教師</a:t>
            </a:r>
            <a:r>
              <a:rPr lang="ja-JP" altLang="en-US" sz="3600" dirty="0"/>
              <a:t>／設計者と</a:t>
            </a:r>
            <a:r>
              <a:rPr lang="ja-JP" altLang="en-US" sz="3600" dirty="0" smtClean="0"/>
              <a:t>してのリーダー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４．リーダーのクリエイティブ・テンション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５</a:t>
            </a:r>
            <a:r>
              <a:rPr kumimoji="1" lang="ja-JP" altLang="en-US" sz="3600" dirty="0" smtClean="0"/>
              <a:t>．リーダーはどう生み出されるのか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/>
              <a:t>６</a:t>
            </a:r>
            <a:r>
              <a:rPr lang="ja-JP" altLang="en-US" sz="3600" dirty="0" smtClean="0"/>
              <a:t>．選択の時</a:t>
            </a:r>
            <a:endParaRPr lang="en-US" altLang="ja-JP" sz="36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７．まとめ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6166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５．リーダーはどう生み出されるのか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20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3825603" cy="51165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①共有ビジョン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②メンタルモデルの克服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③チーム学習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④自己マスタリー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⑤システム思考</a:t>
            </a:r>
            <a:endParaRPr lang="en-US" altLang="ja-JP" dirty="0"/>
          </a:p>
        </p:txBody>
      </p:sp>
      <p:sp>
        <p:nvSpPr>
          <p:cNvPr id="13" name="正方形/長方形 12"/>
          <p:cNvSpPr/>
          <p:nvPr/>
        </p:nvSpPr>
        <p:spPr>
          <a:xfrm>
            <a:off x="718457" y="1406125"/>
            <a:ext cx="63401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？クエスチョン？（１分）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5893610" y="1130951"/>
            <a:ext cx="5624291" cy="5116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A.</a:t>
            </a:r>
            <a:r>
              <a:rPr lang="ja-JP" altLang="en-US" sz="2600" dirty="0" smtClean="0"/>
              <a:t>２つの拡張プロセスへの気づき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B.</a:t>
            </a:r>
            <a:r>
              <a:rPr lang="ja-JP" altLang="en-US" sz="2600" dirty="0"/>
              <a:t>競合他社の追随を許さない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C.</a:t>
            </a:r>
            <a:r>
              <a:rPr lang="ja-JP" altLang="en-US" sz="2600" dirty="0" smtClean="0"/>
              <a:t>一人の意見による新事業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1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D.</a:t>
            </a:r>
            <a:r>
              <a:rPr lang="ja-JP" altLang="en-US" sz="2600" dirty="0" smtClean="0"/>
              <a:t>個人宅配 ≠ 郵便局の仕事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E.</a:t>
            </a:r>
            <a:r>
              <a:rPr lang="ja-JP" altLang="en-US" sz="2600" dirty="0" smtClean="0"/>
              <a:t>宅急便でしか社を救えない！</a:t>
            </a:r>
            <a:endParaRPr lang="en-US" altLang="ja-JP" sz="2600" dirty="0"/>
          </a:p>
        </p:txBody>
      </p:sp>
    </p:spTree>
    <p:extLst>
      <p:ext uri="{BB962C8B-B14F-4D97-AF65-F5344CB8AC3E}">
        <p14:creationId xmlns:p14="http://schemas.microsoft.com/office/powerpoint/2010/main" val="15432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５．リーダーはどう生み出されるのか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21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3825603" cy="51165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①共有ビジョン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②メンタルモデルの克服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③チーム学習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④自己マスタリー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⑤システム思考</a:t>
            </a:r>
            <a:endParaRPr lang="en-US" altLang="ja-JP" dirty="0"/>
          </a:p>
        </p:txBody>
      </p:sp>
      <p:sp>
        <p:nvSpPr>
          <p:cNvPr id="13" name="正方形/長方形 12"/>
          <p:cNvSpPr/>
          <p:nvPr/>
        </p:nvSpPr>
        <p:spPr>
          <a:xfrm>
            <a:off x="718458" y="1406125"/>
            <a:ext cx="63401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！アンサー！　　　　　　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5893610" y="1130951"/>
            <a:ext cx="5624291" cy="5116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A.</a:t>
            </a:r>
            <a:r>
              <a:rPr lang="ja-JP" altLang="en-US" sz="2600" dirty="0" smtClean="0"/>
              <a:t>２つの拡張プロセスへの気づき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B.</a:t>
            </a:r>
            <a:r>
              <a:rPr lang="ja-JP" altLang="en-US" sz="2600" dirty="0"/>
              <a:t>競合他社の追随を許さない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C</a:t>
            </a:r>
            <a:r>
              <a:rPr lang="en-US" altLang="ja-JP" sz="2600" dirty="0" smtClean="0"/>
              <a:t>.</a:t>
            </a:r>
            <a:r>
              <a:rPr lang="ja-JP" altLang="en-US" sz="2600" dirty="0" smtClean="0"/>
              <a:t>一人の意見による新事業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1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D.</a:t>
            </a:r>
            <a:r>
              <a:rPr lang="ja-JP" altLang="en-US" sz="2600" dirty="0" smtClean="0"/>
              <a:t>個人宅配 ≠ 郵便局の仕事</a:t>
            </a:r>
            <a:endParaRPr lang="en-US" altLang="ja-JP" sz="2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600" dirty="0" smtClean="0"/>
              <a:t>E.</a:t>
            </a:r>
            <a:r>
              <a:rPr lang="ja-JP" altLang="en-US" sz="2600" dirty="0" smtClean="0"/>
              <a:t>宅急便でしか社を救えない！</a:t>
            </a:r>
            <a:endParaRPr lang="en-US" altLang="ja-JP" sz="26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474720" y="2255520"/>
            <a:ext cx="2418890" cy="36268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4760922" y="3080376"/>
            <a:ext cx="1209445" cy="1933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252010" y="4068962"/>
            <a:ext cx="264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3730402" y="3375227"/>
            <a:ext cx="2236010" cy="16110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3443132" y="2306695"/>
            <a:ext cx="2452455" cy="358419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形吹き出し 20"/>
          <p:cNvSpPr/>
          <p:nvPr/>
        </p:nvSpPr>
        <p:spPr>
          <a:xfrm>
            <a:off x="609602" y="2879890"/>
            <a:ext cx="3629889" cy="1584618"/>
          </a:xfrm>
          <a:prstGeom prst="wedgeEllipseCallout">
            <a:avLst>
              <a:gd name="adj1" fmla="val 6049"/>
              <a:gd name="adj2" fmla="val 68506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ビジョンと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現実の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ギャップを認識</a:t>
            </a:r>
            <a:endParaRPr kumimoji="1" lang="ja-JP" altLang="en-US" sz="2400" dirty="0"/>
          </a:p>
        </p:txBody>
      </p:sp>
      <p:sp>
        <p:nvSpPr>
          <p:cNvPr id="23" name="円形吹き出し 22"/>
          <p:cNvSpPr/>
          <p:nvPr/>
        </p:nvSpPr>
        <p:spPr>
          <a:xfrm>
            <a:off x="6541245" y="1115127"/>
            <a:ext cx="3629889" cy="1584618"/>
          </a:xfrm>
          <a:prstGeom prst="wedgeEllipseCallout">
            <a:avLst>
              <a:gd name="adj1" fmla="val 6049"/>
              <a:gd name="adj2" fmla="val 68506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シロネコ宅配便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なん</a:t>
            </a:r>
            <a:r>
              <a:rPr lang="ja-JP" altLang="en-US" sz="2400" dirty="0"/>
              <a:t>て</a:t>
            </a:r>
            <a:r>
              <a:rPr lang="ja-JP" altLang="en-US" sz="2400" dirty="0" smtClean="0"/>
              <a:t>しょぼい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けど</a:t>
            </a:r>
            <a:r>
              <a:rPr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27" name="円形吹き出し 26"/>
          <p:cNvSpPr/>
          <p:nvPr/>
        </p:nvSpPr>
        <p:spPr>
          <a:xfrm>
            <a:off x="8367116" y="1130951"/>
            <a:ext cx="3629889" cy="1584618"/>
          </a:xfrm>
          <a:prstGeom prst="wedgeEllipseCallout">
            <a:avLst>
              <a:gd name="adj1" fmla="val -8498"/>
              <a:gd name="adj2" fmla="val 65255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油断しない！</a:t>
            </a:r>
            <a:endParaRPr lang="en-US" altLang="ja-JP" sz="2400" dirty="0" smtClean="0"/>
          </a:p>
          <a:p>
            <a:pPr algn="ctr"/>
            <a:r>
              <a:rPr kumimoji="1" lang="ja-JP" altLang="en-US" sz="2400" dirty="0" smtClean="0"/>
              <a:t>（＝ビジョンを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引き下げない）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60870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3" grpId="0" animBg="1"/>
      <p:bldP spid="23" grpId="1" animBg="1"/>
      <p:bldP spid="27" grpId="0" animBg="1"/>
      <p:bldP spid="2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②補足</a:t>
            </a:r>
            <a:r>
              <a:rPr lang="en-US" altLang="ja-JP" dirty="0" smtClean="0"/>
              <a:t>]</a:t>
            </a:r>
            <a:r>
              <a:rPr lang="ja-JP" altLang="en-US" dirty="0"/>
              <a:t> </a:t>
            </a:r>
            <a:r>
              <a:rPr lang="ja-JP" altLang="en-US" dirty="0" smtClean="0"/>
              <a:t>メンタルモデルの克服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22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「</a:t>
            </a:r>
            <a:r>
              <a:rPr kumimoji="1" lang="ja-JP" altLang="en-US" sz="3600" b="1" dirty="0" smtClean="0"/>
              <a:t>今までの規範は通用しない」</a:t>
            </a:r>
            <a:endParaRPr kumimoji="1" lang="ja-JP" altLang="en-US" sz="3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47529"/>
            <a:ext cx="777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</a:t>
            </a:r>
            <a:r>
              <a:rPr kumimoji="1" lang="ja-JP" altLang="en-US" dirty="0" smtClean="0"/>
              <a:t>：宅急便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年の歩み　</a:t>
            </a:r>
            <a:r>
              <a:rPr lang="en-US" altLang="ja-JP" dirty="0">
                <a:hlinkClick r:id="rId4"/>
              </a:rPr>
              <a:t>http://www.kuronekoyamato.co.jp/company/30th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5"/>
          <a:srcRect l="24801" t="24802" r="42027" b="48944"/>
          <a:stretch/>
        </p:blipFill>
        <p:spPr>
          <a:xfrm>
            <a:off x="658873" y="1483527"/>
            <a:ext cx="10324525" cy="4396235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V="1">
            <a:off x="4893972" y="2871989"/>
            <a:ext cx="5788542" cy="128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V="1">
            <a:off x="3706969" y="3284856"/>
            <a:ext cx="6975545" cy="155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3706969" y="3719861"/>
            <a:ext cx="6975545" cy="155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833611" y="4172352"/>
            <a:ext cx="1717183" cy="38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727219" y="2831415"/>
            <a:ext cx="10980676" cy="15627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メンタルモデルを克服し、</a:t>
            </a:r>
            <a:endParaRPr kumimoji="1" lang="en-US" altLang="ja-JP" sz="4400" dirty="0" smtClean="0"/>
          </a:p>
          <a:p>
            <a:pPr algn="ctr"/>
            <a:r>
              <a:rPr lang="ja-JP" altLang="en-US" sz="4400" dirty="0" smtClean="0"/>
              <a:t>ブルー</a:t>
            </a:r>
            <a:r>
              <a:rPr lang="ja-JP" altLang="en-US" sz="4400" dirty="0"/>
              <a:t>オーシャン</a:t>
            </a:r>
            <a:r>
              <a:rPr lang="ja-JP" altLang="en-US" sz="4400" dirty="0" smtClean="0"/>
              <a:t>へと漕ぎ出した</a:t>
            </a:r>
            <a:r>
              <a:rPr lang="ja-JP" altLang="en-US" sz="4400" dirty="0"/>
              <a:t>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04121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③補足</a:t>
            </a:r>
            <a:r>
              <a:rPr lang="en-US" altLang="ja-JP" dirty="0" smtClean="0"/>
              <a:t>]</a:t>
            </a:r>
            <a:r>
              <a:rPr lang="ja-JP" altLang="en-US" dirty="0"/>
              <a:t> </a:t>
            </a:r>
            <a:r>
              <a:rPr lang="ja-JP" altLang="en-US" dirty="0" smtClean="0"/>
              <a:t>チーム学習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23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「</a:t>
            </a:r>
            <a:r>
              <a:rPr kumimoji="1" lang="ja-JP" altLang="en-US" sz="3600" b="1" dirty="0" smtClean="0"/>
              <a:t>今までの規範は通用しない」</a:t>
            </a:r>
            <a:endParaRPr kumimoji="1" lang="ja-JP" altLang="en-US" sz="3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47529"/>
            <a:ext cx="777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</a:t>
            </a:r>
            <a:r>
              <a:rPr kumimoji="1" lang="ja-JP" altLang="en-US" dirty="0" smtClean="0"/>
              <a:t>：宅急便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年の歩み　</a:t>
            </a:r>
            <a:r>
              <a:rPr lang="en-US" altLang="ja-JP" dirty="0">
                <a:hlinkClick r:id="rId4"/>
              </a:rPr>
              <a:t>http://www.kuronekoyamato.co.jp/company/30th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5"/>
          <a:srcRect l="3832" t="13034" r="5735" b="17647"/>
          <a:stretch/>
        </p:blipFill>
        <p:spPr>
          <a:xfrm>
            <a:off x="686446" y="1169363"/>
            <a:ext cx="9088619" cy="5103302"/>
          </a:xfrm>
          <a:prstGeom prst="rect">
            <a:avLst/>
          </a:prstGeom>
        </p:spPr>
      </p:pic>
      <p:cxnSp>
        <p:nvCxnSpPr>
          <p:cNvPr id="13" name="直線コネクタ 12"/>
          <p:cNvCxnSpPr/>
          <p:nvPr/>
        </p:nvCxnSpPr>
        <p:spPr>
          <a:xfrm flipV="1">
            <a:off x="3858136" y="2148221"/>
            <a:ext cx="4088250" cy="128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727219" y="1395063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①現場社員が自分の仮説を呈示</a:t>
            </a:r>
            <a:endParaRPr kumimoji="1" lang="ja-JP" altLang="en-US" sz="4400" dirty="0"/>
          </a:p>
        </p:txBody>
      </p:sp>
      <p:sp>
        <p:nvSpPr>
          <p:cNvPr id="16" name="正方形/長方形 15"/>
          <p:cNvSpPr/>
          <p:nvPr/>
        </p:nvSpPr>
        <p:spPr>
          <a:xfrm>
            <a:off x="686446" y="3113688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dirty="0" smtClean="0"/>
              <a:t>②</a:t>
            </a:r>
            <a:r>
              <a:rPr kumimoji="1" lang="ja-JP" altLang="en-US" sz="4400" dirty="0" smtClean="0"/>
              <a:t>階位を超えた意見の吸い上げ</a:t>
            </a:r>
            <a:endParaRPr kumimoji="1" lang="ja-JP" altLang="en-US" sz="4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686446" y="4825332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dirty="0" smtClean="0"/>
              <a:t>③全社でサービスを展開</a:t>
            </a:r>
            <a:endParaRPr kumimoji="1" lang="ja-JP" altLang="en-US" sz="4400" dirty="0"/>
          </a:p>
        </p:txBody>
      </p:sp>
      <p:sp>
        <p:nvSpPr>
          <p:cNvPr id="6" name="円/楕円 5"/>
          <p:cNvSpPr/>
          <p:nvPr/>
        </p:nvSpPr>
        <p:spPr>
          <a:xfrm>
            <a:off x="1938425" y="2148221"/>
            <a:ext cx="8434880" cy="3332815"/>
          </a:xfrm>
          <a:prstGeom prst="ellipse">
            <a:avLst/>
          </a:prstGeom>
          <a:solidFill>
            <a:srgbClr val="008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チーム学習の</a:t>
            </a:r>
            <a:endParaRPr kumimoji="1" lang="en-US" altLang="ja-JP" sz="5400" dirty="0" smtClean="0"/>
          </a:p>
          <a:p>
            <a:pPr algn="ctr"/>
            <a:r>
              <a:rPr lang="ja-JP" altLang="en-US" sz="5400" dirty="0" smtClean="0"/>
              <a:t>基本</a:t>
            </a:r>
            <a:r>
              <a:rPr lang="en-US" altLang="ja-JP" sz="5400" dirty="0" smtClean="0"/>
              <a:t>3</a:t>
            </a:r>
            <a:r>
              <a:rPr lang="ja-JP" altLang="en-US" sz="5400" dirty="0"/>
              <a:t>条件</a:t>
            </a:r>
            <a:r>
              <a:rPr lang="ja-JP" altLang="en-US" sz="5400" dirty="0" smtClean="0"/>
              <a:t>と</a:t>
            </a:r>
            <a:endParaRPr lang="en-US" altLang="ja-JP" sz="5400" dirty="0" smtClean="0"/>
          </a:p>
          <a:p>
            <a:pPr algn="ctr"/>
            <a:r>
              <a:rPr kumimoji="1" lang="ja-JP" altLang="en-US" sz="5400" dirty="0" smtClean="0"/>
              <a:t>合致</a:t>
            </a:r>
            <a:r>
              <a:rPr kumimoji="1" lang="ja-JP" altLang="en-US" sz="5400" dirty="0"/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79197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６．選択の時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24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■要約</a:t>
            </a:r>
            <a:endParaRPr lang="en-US" altLang="ja-JP" sz="3600" dirty="0"/>
          </a:p>
          <a:p>
            <a:pPr marL="0" indent="0">
              <a:buNone/>
            </a:pP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sz="4400" b="1" dirty="0" smtClean="0"/>
              <a:t>ラーニング・オーガニゼーションを</a:t>
            </a: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sz="4400" b="1" dirty="0"/>
              <a:t>選択</a:t>
            </a:r>
            <a:r>
              <a:rPr lang="ja-JP" altLang="en-US" sz="4400" b="1" dirty="0" smtClean="0"/>
              <a:t>するかどうかはあなた次第</a:t>
            </a:r>
            <a:r>
              <a:rPr lang="ja-JP" altLang="en-US" sz="4400" b="1" dirty="0"/>
              <a:t>！</a:t>
            </a:r>
            <a:endParaRPr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1098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 smtClean="0"/>
              <a:t>７．まとめ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25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1112157" y="1422045"/>
            <a:ext cx="10515600" cy="5116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smtClean="0">
                <a:solidFill>
                  <a:srgbClr val="008576"/>
                </a:solidFill>
              </a:rPr>
              <a:t>■</a:t>
            </a:r>
            <a:r>
              <a:rPr lang="ja-JP" altLang="en-US" sz="3600" smtClean="0"/>
              <a:t>輪読本の言う「リーダーシップ」を実行し、</a:t>
            </a: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smtClean="0"/>
              <a:t>　革新的な事業を生み出した例を知ってほしい！</a:t>
            </a: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smtClean="0">
                <a:solidFill>
                  <a:srgbClr val="008576"/>
                </a:solidFill>
              </a:rPr>
              <a:t>■</a:t>
            </a:r>
            <a:r>
              <a:rPr lang="ja-JP" altLang="en-US" sz="3600" smtClean="0"/>
              <a:t>あまりなじみのない業界の例を紹介したい！</a:t>
            </a: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36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ja-JP" altLang="en-US" sz="3600" smtClean="0">
                <a:solidFill>
                  <a:srgbClr val="008576"/>
                </a:solidFill>
              </a:rPr>
              <a:t>■</a:t>
            </a:r>
            <a:r>
              <a:rPr lang="ja-JP" altLang="en-US" sz="3600" smtClean="0"/>
              <a:t>クイズによる輪読本の総復習</a:t>
            </a:r>
            <a:endParaRPr lang="en-US" altLang="ja-JP" sz="3600" dirty="0" smtClean="0"/>
          </a:p>
        </p:txBody>
      </p:sp>
      <p:sp>
        <p:nvSpPr>
          <p:cNvPr id="15" name="正方形/長方形 14"/>
          <p:cNvSpPr/>
          <p:nvPr/>
        </p:nvSpPr>
        <p:spPr>
          <a:xfrm>
            <a:off x="614425" y="3155222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全問正解出来ましたか？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31323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/>
              <a:t>ご清聴ありがとうございました！</a:t>
            </a:r>
            <a:endParaRPr kumimoji="1" lang="ja-JP" altLang="en-US" sz="4400" dirty="0"/>
          </a:p>
        </p:txBody>
      </p:sp>
      <p:sp>
        <p:nvSpPr>
          <p:cNvPr id="4" name="正方形/長方形 3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/>
          <p:nvPr/>
        </p:nvCxnSpPr>
        <p:spPr>
          <a:xfrm>
            <a:off x="1880315" y="3361386"/>
            <a:ext cx="8152327" cy="128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3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補足資料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8E91-4E83-4552-BB24-E490FC1DD83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84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売上高</a:t>
            </a:r>
            <a:r>
              <a:rPr lang="ja-JP" altLang="en-US" dirty="0" smtClean="0"/>
              <a:t>と売上高</a:t>
            </a:r>
            <a:r>
              <a:rPr lang="ja-JP" altLang="en-US" dirty="0"/>
              <a:t>比率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28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61517" y="6247529"/>
            <a:ext cx="4907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</a:t>
            </a:r>
            <a:r>
              <a:rPr kumimoji="1" lang="en-US" altLang="ja-JP" dirty="0" err="1" smtClean="0"/>
              <a:t>eol</a:t>
            </a:r>
            <a:r>
              <a:rPr kumimoji="1" lang="ja-JP" altLang="en-US" dirty="0" smtClean="0"/>
              <a:t>データベース　</a:t>
            </a:r>
            <a:r>
              <a:rPr lang="en-US" altLang="ja-JP" dirty="0">
                <a:hlinkClick r:id="rId4"/>
              </a:rPr>
              <a:t>http://eoldb.jp/EolDb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372610"/>
              </p:ext>
            </p:extLst>
          </p:nvPr>
        </p:nvGraphicFramePr>
        <p:xfrm>
          <a:off x="1531257" y="1269645"/>
          <a:ext cx="9151257" cy="4972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32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宅急便事業の拡大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29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「</a:t>
            </a:r>
            <a:r>
              <a:rPr kumimoji="1" lang="ja-JP" altLang="en-US" sz="3600" b="1" dirty="0" smtClean="0"/>
              <a:t>今までの規範は通用しない」</a:t>
            </a:r>
            <a:endParaRPr kumimoji="1" lang="ja-JP" altLang="en-US" sz="3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47529"/>
            <a:ext cx="777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</a:t>
            </a:r>
            <a:r>
              <a:rPr kumimoji="1" lang="ja-JP" altLang="en-US" dirty="0" smtClean="0"/>
              <a:t>：宅急便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年の歩み　</a:t>
            </a:r>
            <a:r>
              <a:rPr lang="en-US" altLang="ja-JP" dirty="0">
                <a:hlinkClick r:id="rId4"/>
              </a:rPr>
              <a:t>http://www.kuronekoyamato.co.jp/company/30th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1026" name="Picture 2" descr="商品開発と取扱個数の推移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82" y="1325106"/>
            <a:ext cx="9205507" cy="482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83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ja-JP" altLang="en-US" dirty="0"/>
              <a:t>１</a:t>
            </a:r>
            <a:r>
              <a:rPr lang="ja-JP" altLang="en-US" dirty="0" smtClean="0"/>
              <a:t>　ケース紹介の目的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3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>
                <a:solidFill>
                  <a:srgbClr val="008576"/>
                </a:solidFill>
              </a:rPr>
              <a:t>■</a:t>
            </a:r>
            <a:r>
              <a:rPr lang="ja-JP" altLang="en-US" sz="3600" dirty="0" smtClean="0"/>
              <a:t>輪読本の言う「リーダーシップ」を実行し、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　革新的な</a:t>
            </a:r>
            <a:r>
              <a:rPr lang="ja-JP" altLang="en-US" sz="3600" dirty="0"/>
              <a:t>事業</a:t>
            </a:r>
            <a:r>
              <a:rPr lang="ja-JP" altLang="en-US" sz="3600" dirty="0" smtClean="0"/>
              <a:t>を生み出した例を知ってほしい！</a:t>
            </a:r>
            <a:endParaRPr lang="en-US" altLang="ja-JP" sz="3600" dirty="0" smtClean="0"/>
          </a:p>
          <a:p>
            <a:pPr marL="0" indent="0">
              <a:buNone/>
            </a:pP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 smtClean="0">
                <a:solidFill>
                  <a:srgbClr val="008576"/>
                </a:solidFill>
              </a:rPr>
              <a:t>■</a:t>
            </a:r>
            <a:r>
              <a:rPr lang="ja-JP" altLang="en-US" sz="3600" dirty="0" smtClean="0"/>
              <a:t>あまりなじみのない業界の例を紹介したい！</a:t>
            </a:r>
            <a:endParaRPr lang="en-US" altLang="ja-JP" sz="3600" dirty="0" smtClean="0"/>
          </a:p>
          <a:p>
            <a:pPr marL="0" indent="0">
              <a:buNone/>
            </a:pP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 smtClean="0">
                <a:solidFill>
                  <a:srgbClr val="008576"/>
                </a:solidFill>
              </a:rPr>
              <a:t>■</a:t>
            </a:r>
            <a:r>
              <a:rPr lang="ja-JP" altLang="en-US" sz="3600" dirty="0" smtClean="0"/>
              <a:t>クイズによる輪読本の総復習</a:t>
            </a:r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193894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宅急便事業の拡大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30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「</a:t>
            </a:r>
            <a:r>
              <a:rPr kumimoji="1" lang="ja-JP" altLang="en-US" sz="3600" b="1" dirty="0" smtClean="0"/>
              <a:t>今までの規範は通用しない」</a:t>
            </a:r>
            <a:endParaRPr kumimoji="1" lang="ja-JP" altLang="en-US" sz="3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47529"/>
            <a:ext cx="777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</a:t>
            </a:r>
            <a:r>
              <a:rPr kumimoji="1" lang="ja-JP" altLang="en-US" dirty="0" smtClean="0"/>
              <a:t>：宅急便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年の歩み　</a:t>
            </a:r>
            <a:r>
              <a:rPr lang="en-US" altLang="ja-JP" dirty="0">
                <a:hlinkClick r:id="rId4"/>
              </a:rPr>
              <a:t>http://www.kuronekoyamato.co.jp/company/30th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2050" name="Picture 2" descr="宅急便サービスエリアの拡大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61" y="1192242"/>
            <a:ext cx="7821488" cy="494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チーム学習の例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31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95403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/>
              <a:t>「</a:t>
            </a:r>
            <a:r>
              <a:rPr kumimoji="1" lang="ja-JP" altLang="en-US" sz="3600" b="1" dirty="0" smtClean="0"/>
              <a:t>今までの規範は通用しない」</a:t>
            </a:r>
            <a:endParaRPr kumimoji="1" lang="ja-JP" altLang="en-US" sz="3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1517" y="6247529"/>
            <a:ext cx="777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</a:t>
            </a:r>
            <a:r>
              <a:rPr kumimoji="1" lang="ja-JP" altLang="en-US" dirty="0" smtClean="0"/>
              <a:t>：宅急便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年の歩み　</a:t>
            </a:r>
            <a:r>
              <a:rPr lang="en-US" altLang="ja-JP" dirty="0">
                <a:hlinkClick r:id="rId4"/>
              </a:rPr>
              <a:t>http://www.kuronekoyamato.co.jp/company/30th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5"/>
          <a:srcRect l="12666" t="9504" r="13077" b="19473"/>
          <a:stretch/>
        </p:blipFill>
        <p:spPr>
          <a:xfrm>
            <a:off x="1051404" y="1269644"/>
            <a:ext cx="8234264" cy="4816699"/>
          </a:xfrm>
          <a:prstGeom prst="rect">
            <a:avLst/>
          </a:prstGeom>
        </p:spPr>
      </p:pic>
      <p:cxnSp>
        <p:nvCxnSpPr>
          <p:cNvPr id="13" name="直線コネクタ 12"/>
          <p:cNvCxnSpPr/>
          <p:nvPr/>
        </p:nvCxnSpPr>
        <p:spPr>
          <a:xfrm flipV="1">
            <a:off x="4047952" y="3503679"/>
            <a:ext cx="949051" cy="128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V="1">
            <a:off x="2113975" y="3871656"/>
            <a:ext cx="1933977" cy="130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2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百貨店事業への依存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32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 smtClean="0"/>
              <a:t>「ヤマト</a:t>
            </a:r>
            <a:r>
              <a:rPr lang="ja-JP" altLang="en-US" b="1" dirty="0"/>
              <a:t>運輸</a:t>
            </a:r>
            <a:r>
              <a:rPr lang="ja-JP" altLang="en-US" b="1" dirty="0" smtClean="0"/>
              <a:t>にとって、三越はもっとも大事な取引先であった</a:t>
            </a:r>
            <a:r>
              <a:rPr kumimoji="1" lang="ja-JP" altLang="en-US" b="1" dirty="0" smtClean="0"/>
              <a:t>」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kumimoji="1" lang="ja-JP" altLang="en-US" dirty="0" smtClean="0"/>
              <a:t>　・創業当初に交わされた配送委託の契約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・「相互の一体感と信頼関係は確固たるものがあった」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　</a:t>
            </a:r>
            <a:r>
              <a:rPr lang="ja-JP" altLang="en-US" dirty="0" smtClean="0"/>
              <a:t>・</a:t>
            </a:r>
            <a:r>
              <a:rPr lang="en-US" altLang="ja-JP" dirty="0" smtClean="0"/>
              <a:t>1959</a:t>
            </a:r>
            <a:r>
              <a:rPr lang="ja-JP" altLang="en-US" dirty="0" smtClean="0"/>
              <a:t>年には、全収入の</a:t>
            </a:r>
            <a:r>
              <a:rPr lang="en-US" altLang="ja-JP" dirty="0" smtClean="0"/>
              <a:t>21%</a:t>
            </a:r>
            <a:r>
              <a:rPr lang="ja-JP" altLang="en-US" dirty="0" smtClean="0"/>
              <a:t>を占めた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b="1" dirty="0" smtClean="0"/>
              <a:t> </a:t>
            </a:r>
          </a:p>
          <a:p>
            <a:pPr marL="0" indent="0">
              <a:buNone/>
            </a:pPr>
            <a:r>
              <a:rPr kumimoji="1" lang="ja-JP" altLang="en-US" b="1" dirty="0" smtClean="0"/>
              <a:t>三越の社長（売上至上主義）が替わってから、事態は激変・・・</a:t>
            </a:r>
            <a:endParaRPr kumimoji="1" lang="en-US" altLang="ja-JP" b="1" dirty="0" smtClean="0"/>
          </a:p>
          <a:p>
            <a:pPr marL="0" indent="0">
              <a:buNone/>
            </a:pPr>
            <a:r>
              <a:rPr lang="ja-JP" altLang="en-US" b="1" dirty="0"/>
              <a:t>　</a:t>
            </a:r>
            <a:r>
              <a:rPr lang="ja-JP" altLang="en-US" dirty="0" smtClean="0"/>
              <a:t>・絵画や時計等、高価なものを買わされる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b="1" dirty="0"/>
              <a:t>　</a:t>
            </a:r>
            <a:r>
              <a:rPr kumimoji="1" lang="ja-JP" altLang="en-US" dirty="0" smtClean="0"/>
              <a:t>・社長が個人製作した映画のチケット数千枚を買わされる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・配送料の引き下げ、物流センターにおける駐車料金等の徴収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1517" y="624752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614424" y="1451728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日本の企業は、昔からの繋がりを重視する</a:t>
            </a:r>
            <a:endParaRPr kumimoji="1" lang="ja-JP" altLang="en-US" sz="4400" dirty="0"/>
          </a:p>
        </p:txBody>
      </p:sp>
      <p:sp>
        <p:nvSpPr>
          <p:cNvPr id="20" name="正方形/長方形 19"/>
          <p:cNvSpPr/>
          <p:nvPr/>
        </p:nvSpPr>
        <p:spPr>
          <a:xfrm>
            <a:off x="562119" y="4519926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宅急便の成功に押され、</a:t>
            </a:r>
            <a:r>
              <a:rPr kumimoji="1" lang="en-US" altLang="ja-JP" sz="4400" dirty="0" smtClean="0"/>
              <a:t>1979</a:t>
            </a:r>
            <a:r>
              <a:rPr kumimoji="1" lang="ja-JP" altLang="en-US" sz="4400" dirty="0" smtClean="0"/>
              <a:t>年に契約打切</a:t>
            </a:r>
            <a:endParaRPr kumimoji="1" lang="ja-JP" altLang="en-US" sz="4400" dirty="0"/>
          </a:p>
        </p:txBody>
      </p:sp>
      <p:sp>
        <p:nvSpPr>
          <p:cNvPr id="21" name="正方形/長方形 20"/>
          <p:cNvSpPr/>
          <p:nvPr/>
        </p:nvSpPr>
        <p:spPr>
          <a:xfrm>
            <a:off x="614424" y="2762096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収入の</a:t>
            </a:r>
            <a:r>
              <a:rPr kumimoji="1" lang="en-US" altLang="ja-JP" sz="4400" dirty="0" smtClean="0"/>
              <a:t>2</a:t>
            </a:r>
            <a:r>
              <a:rPr kumimoji="1" lang="ja-JP" altLang="en-US" sz="4400" dirty="0" smtClean="0"/>
              <a:t>割を占める一大事業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08996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補足</a:t>
            </a:r>
            <a:r>
              <a:rPr lang="en-US" altLang="ja-JP" dirty="0" smtClean="0"/>
              <a:t>]</a:t>
            </a:r>
            <a:r>
              <a:rPr lang="ja-JP" altLang="en-US" dirty="0" smtClean="0"/>
              <a:t>　通運事業への依存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682514" y="5882404"/>
            <a:ext cx="912586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33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600" b="1" dirty="0" smtClean="0"/>
              <a:t>通運とは？</a:t>
            </a:r>
            <a:endParaRPr lang="en-US" altLang="ja-JP" sz="3600" b="1" dirty="0" smtClean="0"/>
          </a:p>
          <a:p>
            <a:pPr marL="0" indent="0">
              <a:buNone/>
            </a:pPr>
            <a:r>
              <a:rPr kumimoji="1" lang="ja-JP" altLang="en-US" sz="3600" dirty="0"/>
              <a:t>　</a:t>
            </a:r>
            <a:r>
              <a:rPr lang="ja-JP" altLang="en-US" sz="3200" dirty="0" smtClean="0"/>
              <a:t>鉄道</a:t>
            </a:r>
            <a:r>
              <a:rPr lang="en-US" altLang="ja-JP" sz="3200" dirty="0" smtClean="0"/>
              <a:t> </a:t>
            </a:r>
            <a:r>
              <a:rPr lang="ja-JP" altLang="en-US" sz="3200" dirty="0"/>
              <a:t>を利用しての運送にかかわる各種</a:t>
            </a:r>
            <a:r>
              <a:rPr lang="ja-JP" altLang="en-US" sz="3200" dirty="0" smtClean="0"/>
              <a:t>作業を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r>
              <a:rPr lang="ja-JP" altLang="en-US" sz="3200" dirty="0" smtClean="0">
                <a:solidFill>
                  <a:srgbClr val="FF0000"/>
                </a:solidFill>
              </a:rPr>
              <a:t>鉄道</a:t>
            </a:r>
            <a:r>
              <a:rPr lang="ja-JP" altLang="en-US" sz="3200" dirty="0">
                <a:solidFill>
                  <a:srgbClr val="FF0000"/>
                </a:solidFill>
              </a:rPr>
              <a:t>と荷主の間に立って行う</a:t>
            </a:r>
            <a:r>
              <a:rPr lang="ja-JP" altLang="en-US" sz="3200" dirty="0" smtClean="0"/>
              <a:t>事業。</a:t>
            </a:r>
            <a:endParaRPr lang="en-US" altLang="ja-JP" sz="3200" dirty="0" smtClean="0"/>
          </a:p>
          <a:p>
            <a:pPr marL="0" indent="0">
              <a:buNone/>
            </a:pPr>
            <a:endParaRPr kumimoji="1" lang="en-US" altLang="ja-JP" sz="3600" b="1" dirty="0" smtClean="0"/>
          </a:p>
          <a:p>
            <a:pPr marL="0" indent="0">
              <a:buNone/>
            </a:pPr>
            <a:r>
              <a:rPr kumimoji="1" lang="en-US" altLang="ja-JP" sz="3600" b="1" dirty="0" smtClean="0"/>
              <a:t>1955</a:t>
            </a:r>
            <a:r>
              <a:rPr kumimoji="1" lang="ja-JP" altLang="en-US" sz="3600" b="1" dirty="0" smtClean="0"/>
              <a:t>年には、収入の</a:t>
            </a:r>
            <a:r>
              <a:rPr kumimoji="1" lang="en-US" altLang="ja-JP" sz="3600" b="1" dirty="0" smtClean="0"/>
              <a:t>21</a:t>
            </a:r>
            <a:r>
              <a:rPr kumimoji="1" lang="ja-JP" altLang="en-US" sz="3600" b="1" dirty="0" smtClean="0"/>
              <a:t>％を占めるほどの大事業</a:t>
            </a:r>
            <a:endParaRPr kumimoji="1" lang="en-US" altLang="ja-JP" sz="3600" b="1" dirty="0" smtClean="0"/>
          </a:p>
          <a:p>
            <a:pPr marL="0" indent="0">
              <a:buNone/>
            </a:pPr>
            <a:r>
              <a:rPr lang="ja-JP" altLang="en-US" sz="3200" dirty="0" smtClean="0"/>
              <a:t>　なぜか？　→通運事業には</a:t>
            </a:r>
            <a:r>
              <a:rPr lang="ja-JP" altLang="en-US" sz="3200" dirty="0" smtClean="0">
                <a:solidFill>
                  <a:srgbClr val="FF0000"/>
                </a:solidFill>
              </a:rPr>
              <a:t>免許が必要</a:t>
            </a:r>
            <a:r>
              <a:rPr lang="ja-JP" altLang="en-US" sz="3200" dirty="0" smtClean="0"/>
              <a:t>だったため、</a:t>
            </a: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3200" dirty="0"/>
              <a:t>　</a:t>
            </a:r>
            <a:r>
              <a:rPr kumimoji="1" lang="ja-JP" altLang="en-US" sz="3200" dirty="0" smtClean="0"/>
              <a:t>　　　　　　いわゆる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寡占市場</a:t>
            </a:r>
            <a:r>
              <a:rPr kumimoji="1" lang="ja-JP" altLang="en-US" sz="3200" dirty="0" smtClean="0"/>
              <a:t>であった！</a:t>
            </a:r>
            <a:endParaRPr kumimoji="1" lang="en-US" altLang="ja-JP" sz="3200" dirty="0" smtClean="0"/>
          </a:p>
          <a:p>
            <a:pPr marL="0" indent="0">
              <a:buNone/>
            </a:pP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1517" y="624752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614424" y="2663444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収入の</a:t>
            </a:r>
            <a:r>
              <a:rPr kumimoji="1" lang="en-US" altLang="ja-JP" sz="4400" dirty="0" smtClean="0"/>
              <a:t>2</a:t>
            </a:r>
            <a:r>
              <a:rPr kumimoji="1" lang="ja-JP" altLang="en-US" sz="4400" dirty="0" smtClean="0"/>
              <a:t>割を占める一大事業</a:t>
            </a:r>
            <a:endParaRPr kumimoji="1" lang="ja-JP" altLang="en-US" sz="4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614424" y="4054721"/>
            <a:ext cx="10980676" cy="12146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競合の少ない寡占市場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34851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785611" y="3709115"/>
            <a:ext cx="10109916" cy="1984540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kumimoji="1" lang="ja-JP" altLang="en-US" dirty="0" smtClean="0"/>
              <a:t>２　リーダーとして必要な資質とは</a:t>
            </a:r>
            <a:r>
              <a:rPr kumimoji="1" lang="en-US" altLang="ja-JP" dirty="0" smtClean="0"/>
              <a:t>	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4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008576"/>
                </a:solidFill>
              </a:rPr>
              <a:t>■</a:t>
            </a:r>
            <a:r>
              <a:rPr kumimoji="1" lang="ja-JP" altLang="en-US" sz="3600" b="1" dirty="0" smtClean="0">
                <a:solidFill>
                  <a:srgbClr val="008576"/>
                </a:solidFill>
              </a:rPr>
              <a:t>伝統的なリーダー</a:t>
            </a:r>
            <a:endParaRPr kumimoji="1"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　考え方：人間は無力、偉大なリーダーが補完せねば！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行　動：部下を働かせようと叱咤激励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sz="3600" b="1" dirty="0" smtClean="0">
                <a:solidFill>
                  <a:srgbClr val="008576"/>
                </a:solidFill>
              </a:rPr>
              <a:t>■ラーニング・オーガニゼーションのリーダー</a:t>
            </a:r>
            <a:endParaRPr kumimoji="1"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考え方：５つのディシプリンに即する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行　動：組織の人々の学習の場となる組織を構築する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/>
              <a:t>※</a:t>
            </a:r>
            <a:r>
              <a:rPr lang="ja-JP" altLang="en-US" dirty="0"/>
              <a:t>　企業・経営者紹介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5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ある企業が、宅急便</a:t>
            </a:r>
            <a:r>
              <a:rPr kumimoji="1" lang="ja-JP" altLang="en-US" dirty="0" smtClean="0"/>
              <a:t>事業を開始した際に</a:t>
            </a:r>
            <a:r>
              <a:rPr kumimoji="1" lang="ja-JP" altLang="en-US" dirty="0" smtClean="0"/>
              <a:t>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当時</a:t>
            </a:r>
            <a:r>
              <a:rPr kumimoji="1" lang="ja-JP" altLang="en-US" dirty="0" smtClean="0"/>
              <a:t>の経営者が取った選択は</a:t>
            </a:r>
            <a:r>
              <a:rPr kumimoji="1" lang="ja-JP" altLang="en-US" dirty="0" smtClean="0"/>
              <a:t>、次</a:t>
            </a:r>
            <a:r>
              <a:rPr kumimoji="1" lang="ja-JP" altLang="en-US" dirty="0" smtClean="0"/>
              <a:t>のうちどちらでしょうか？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15251" y="1406125"/>
            <a:ext cx="63466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？クエスチョン？（</a:t>
            </a:r>
            <a:r>
              <a:rPr lang="en-US" altLang="ja-JP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30</a:t>
            </a:r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秒）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1517" y="6247529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1088571" y="3425371"/>
            <a:ext cx="4397829" cy="2656115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運転手＋営業を行う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b="1" dirty="0" smtClean="0"/>
              <a:t>セールスドライバー</a:t>
            </a:r>
            <a:r>
              <a:rPr kumimoji="1" lang="ja-JP" altLang="en-US" sz="3200" dirty="0" smtClean="0"/>
              <a:t>の導入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5885542" y="3426405"/>
            <a:ext cx="4397829" cy="2656115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現場</a:t>
            </a:r>
            <a:r>
              <a:rPr kumimoji="1" lang="en-US" altLang="ja-JP" sz="3200" dirty="0" smtClean="0"/>
              <a:t>(</a:t>
            </a:r>
            <a:r>
              <a:rPr kumimoji="1" lang="ja-JP" altLang="en-US" sz="3200" dirty="0" smtClean="0"/>
              <a:t>運転手</a:t>
            </a:r>
            <a:r>
              <a:rPr kumimoji="1" lang="en-US" altLang="ja-JP" sz="3200" dirty="0" smtClean="0"/>
              <a:t>)</a:t>
            </a:r>
            <a:r>
              <a:rPr lang="ja-JP" altLang="en-US" sz="3200" dirty="0"/>
              <a:t>と</a:t>
            </a:r>
            <a:r>
              <a:rPr kumimoji="1" lang="ja-JP" altLang="en-US" sz="3200" dirty="0" smtClean="0"/>
              <a:t>本社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 smtClean="0"/>
              <a:t>をむすぶ</a:t>
            </a:r>
            <a:r>
              <a:rPr lang="ja-JP" altLang="en-US" sz="3200" b="1" dirty="0" smtClean="0"/>
              <a:t>緊急連絡</a:t>
            </a:r>
            <a:endParaRPr lang="en-US" altLang="ja-JP" sz="3200" b="1" dirty="0" smtClean="0"/>
          </a:p>
          <a:p>
            <a:pPr algn="ctr"/>
            <a:r>
              <a:rPr kumimoji="1" lang="ja-JP" altLang="en-US" sz="3200" b="1" dirty="0"/>
              <a:t>ダイヤル</a:t>
            </a:r>
            <a:r>
              <a:rPr kumimoji="1" lang="ja-JP" altLang="en-US" sz="3200" dirty="0" smtClean="0"/>
              <a:t>の</a:t>
            </a:r>
            <a:r>
              <a:rPr kumimoji="1" lang="ja-JP" altLang="en-US" sz="3200" dirty="0"/>
              <a:t>設置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105343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B183"/>
                                      </p:to>
                                    </p:animClr>
                                    <p:set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/>
              <a:t>※</a:t>
            </a:r>
            <a:r>
              <a:rPr lang="ja-JP" altLang="en-US" dirty="0"/>
              <a:t>　企業・経営者紹介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6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■セールスドライバーとは</a:t>
            </a:r>
            <a:endParaRPr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『</a:t>
            </a:r>
            <a:r>
              <a:rPr lang="ja-JP" altLang="en-US" dirty="0" smtClean="0"/>
              <a:t>「そこまでやるの」と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びっくりするほど、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料金・荷の契約・緊急の集荷・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配達、</a:t>
            </a:r>
            <a:r>
              <a:rPr lang="ja-JP" altLang="en-US" b="1" dirty="0" smtClean="0">
                <a:solidFill>
                  <a:srgbClr val="FF0000"/>
                </a:solidFill>
              </a:rPr>
              <a:t>すべて即時判断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行っている</a:t>
            </a:r>
            <a:r>
              <a:rPr lang="en-US" altLang="ja-JP" dirty="0" smtClean="0"/>
              <a:t>』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60153" y="1382321"/>
            <a:ext cx="4288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！アンサー！　　</a:t>
            </a:r>
            <a:endParaRPr lang="ja-JP" altLang="en-US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6720" y="5850525"/>
            <a:ext cx="89017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出典：クロネコヤマトの</a:t>
            </a:r>
            <a:r>
              <a:rPr kumimoji="1" lang="en-US" altLang="ja-JP" dirty="0" smtClean="0"/>
              <a:t>IT</a:t>
            </a:r>
            <a:r>
              <a:rPr kumimoji="1" lang="ja-JP" altLang="en-US" dirty="0" smtClean="0"/>
              <a:t>物流戦略／舘澤貢次／オーエス出版社（</a:t>
            </a:r>
            <a:r>
              <a:rPr lang="en-US" altLang="ja-JP" dirty="0" smtClean="0"/>
              <a:t>2001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ヤマトストラテジー　</a:t>
            </a:r>
            <a:r>
              <a:rPr lang="en-US" altLang="ja-JP" dirty="0">
                <a:hlinkClick r:id="rId3"/>
              </a:rPr>
              <a:t>http://</a:t>
            </a:r>
            <a:r>
              <a:rPr lang="en-US" altLang="ja-JP" dirty="0" smtClean="0">
                <a:hlinkClick r:id="rId3"/>
              </a:rPr>
              <a:t>www.kuronekoyamato.co.jp/strategy/page00_04.html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1026" name="Picture 2" descr="http://itpro.nikkeibp.co.jp/article/JIREI/20110320/358519/ph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671" y="2790153"/>
            <a:ext cx="4323443" cy="302279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371600" y="2790153"/>
            <a:ext cx="5389418" cy="265468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・車両の運転と荷物の配送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・お客様の疑問を解決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・決済業務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・新しい荷の契約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385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 smtClean="0"/>
              <a:t>※</a:t>
            </a:r>
            <a:r>
              <a:rPr kumimoji="1" lang="ja-JP" altLang="en-US" dirty="0" smtClean="0"/>
              <a:t>　企業・経営者紹介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7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■今回紹介するリーダー</a:t>
            </a:r>
            <a:endParaRPr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b="1" u="sng" dirty="0" smtClean="0"/>
              <a:t>ヤマト</a:t>
            </a:r>
            <a:r>
              <a:rPr lang="ja-JP" altLang="en-US" b="1" u="sng" dirty="0" smtClean="0"/>
              <a:t>運輸２代目社長</a:t>
            </a:r>
            <a:endParaRPr lang="en-US" altLang="ja-JP" b="1" u="sng" dirty="0" smtClean="0"/>
          </a:p>
          <a:p>
            <a:pPr marL="0" indent="0">
              <a:buNone/>
            </a:pPr>
            <a:r>
              <a:rPr lang="ja-JP" altLang="en-US" sz="4000" b="1" dirty="0" smtClean="0"/>
              <a:t>小倉昌男氏</a:t>
            </a:r>
            <a:endParaRPr lang="en-US" altLang="ja-JP" sz="4000" b="1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先代</a:t>
            </a:r>
            <a:r>
              <a:rPr lang="ja-JP" altLang="en-US" dirty="0" smtClean="0"/>
              <a:t>の</a:t>
            </a:r>
            <a:r>
              <a:rPr kumimoji="1" lang="ja-JP" altLang="en-US" dirty="0" smtClean="0"/>
              <a:t>父から社を譲り受けるも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当時のヤマト運輸は倒産寸前</a:t>
            </a:r>
            <a:r>
              <a:rPr kumimoji="1" lang="en-US" altLang="ja-JP" dirty="0" smtClean="0"/>
              <a:t>…</a:t>
            </a:r>
            <a:r>
              <a:rPr kumimoji="1" lang="ja-JP" altLang="en-US" dirty="0" err="1" smtClean="0"/>
              <a:t>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宅急便</a:t>
            </a:r>
            <a:r>
              <a:rPr lang="ja-JP" altLang="en-US" b="1" dirty="0"/>
              <a:t>事業</a:t>
            </a:r>
            <a:r>
              <a:rPr lang="ja-JP" altLang="en-US" b="1" dirty="0" smtClean="0"/>
              <a:t>で立て直しを図った功労者。</a:t>
            </a:r>
            <a:endParaRPr kumimoji="1" lang="en-US" altLang="ja-JP" b="1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6" name="Picture 2" descr="http://www2s.biglobe.ne.jp/~seigaku/mogu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12" y="2060837"/>
            <a:ext cx="2727325" cy="385942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361517" y="6260408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出典：小倉昌男　経営学／小倉昌男／日経</a:t>
            </a:r>
            <a:r>
              <a:rPr kumimoji="1" lang="en-US" altLang="ja-JP" dirty="0" smtClean="0"/>
              <a:t>BP</a:t>
            </a:r>
            <a:r>
              <a:rPr kumimoji="1" lang="ja-JP" altLang="en-US" dirty="0" smtClean="0"/>
              <a:t>社（</a:t>
            </a:r>
            <a:r>
              <a:rPr kumimoji="1" lang="en-US" altLang="ja-JP" dirty="0" smtClean="0"/>
              <a:t>1999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593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/>
              <a:t>※</a:t>
            </a:r>
            <a:r>
              <a:rPr kumimoji="1" lang="ja-JP" altLang="en-US" dirty="0" smtClean="0"/>
              <a:t>　企業・経営者紹介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8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5116578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■今回取り扱うケース</a:t>
            </a:r>
            <a:endParaRPr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4400" b="1" dirty="0" smtClean="0"/>
              <a:t>宅急便事業の</a:t>
            </a:r>
            <a:r>
              <a:rPr lang="ja-JP" altLang="en-US" sz="4400" b="1" dirty="0" smtClean="0"/>
              <a:t>誕生（</a:t>
            </a:r>
            <a:r>
              <a:rPr lang="en-US" altLang="ja-JP" sz="4400" b="1" dirty="0" smtClean="0"/>
              <a:t>1976</a:t>
            </a:r>
            <a:r>
              <a:rPr lang="ja-JP" altLang="en-US" sz="4400" b="1" dirty="0" smtClean="0"/>
              <a:t>）</a:t>
            </a: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2748" y="5984135"/>
            <a:ext cx="9135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出典：ヤマト</a:t>
            </a:r>
            <a:r>
              <a:rPr kumimoji="1" lang="en-US" altLang="ja-JP" dirty="0" smtClean="0"/>
              <a:t>HD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IR</a:t>
            </a:r>
            <a:r>
              <a:rPr kumimoji="1" lang="ja-JP" altLang="en-US" dirty="0" smtClean="0"/>
              <a:t>情報　</a:t>
            </a:r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www.yamato-hd.co.jp/investors/financials/operations.html</a:t>
            </a:r>
            <a:endParaRPr lang="en-US" altLang="ja-JP" dirty="0" smtClean="0"/>
          </a:p>
          <a:p>
            <a:r>
              <a:rPr lang="ja-JP" altLang="en-US" dirty="0"/>
              <a:t>　　　小倉昌男　経営学／小倉昌男／日経</a:t>
            </a:r>
            <a:r>
              <a:rPr lang="en-US" altLang="ja-JP" dirty="0"/>
              <a:t>BP</a:t>
            </a:r>
            <a:r>
              <a:rPr lang="ja-JP" altLang="en-US" dirty="0"/>
              <a:t>社（</a:t>
            </a:r>
            <a:r>
              <a:rPr lang="en-US" altLang="ja-JP" dirty="0"/>
              <a:t>1999</a:t>
            </a:r>
            <a:r>
              <a:rPr lang="ja-JP" altLang="en-US" dirty="0"/>
              <a:t>）</a:t>
            </a:r>
          </a:p>
          <a:p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934734" y="3118847"/>
            <a:ext cx="3843563" cy="2560900"/>
            <a:chOff x="1531257" y="3686629"/>
            <a:chExt cx="2968172" cy="2560900"/>
          </a:xfrm>
        </p:grpSpPr>
        <p:sp>
          <p:nvSpPr>
            <p:cNvPr id="5" name="正方形/長方形 4"/>
            <p:cNvSpPr/>
            <p:nvPr/>
          </p:nvSpPr>
          <p:spPr>
            <a:xfrm>
              <a:off x="1531257" y="3686629"/>
              <a:ext cx="2968172" cy="595085"/>
            </a:xfrm>
            <a:prstGeom prst="rect">
              <a:avLst/>
            </a:prstGeom>
            <a:solidFill>
              <a:srgbClr val="008576"/>
            </a:solidFill>
            <a:ln w="28575">
              <a:solidFill>
                <a:srgbClr val="0085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/>
                <a:t>宅急便以前</a:t>
              </a:r>
              <a:endParaRPr kumimoji="1" lang="ja-JP" altLang="en-US" sz="3200" b="1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531257" y="4281714"/>
              <a:ext cx="2968172" cy="196581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5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800" u="sng" dirty="0" smtClean="0">
                  <a:solidFill>
                    <a:schemeClr val="tx1"/>
                  </a:solidFill>
                </a:rPr>
                <a:t>B2B</a:t>
              </a:r>
              <a:r>
                <a:rPr kumimoji="1" lang="ja-JP" altLang="en-US" sz="2800" u="sng" dirty="0" smtClean="0">
                  <a:solidFill>
                    <a:schemeClr val="tx1"/>
                  </a:solidFill>
                </a:rPr>
                <a:t>物流企業</a:t>
              </a:r>
              <a:endParaRPr kumimoji="1" lang="en-US" altLang="ja-JP" dirty="0" smtClean="0">
                <a:solidFill>
                  <a:schemeClr val="tx1"/>
                </a:solidFill>
              </a:endParaRPr>
            </a:p>
            <a:p>
              <a:r>
                <a:rPr kumimoji="1" lang="ja-JP" altLang="en-US" sz="2400" dirty="0" smtClean="0">
                  <a:solidFill>
                    <a:schemeClr val="tx1"/>
                  </a:solidFill>
                </a:rPr>
                <a:t>・トラック運送の業績悪化</a:t>
              </a:r>
              <a:endParaRPr kumimoji="1" lang="en-US" altLang="ja-JP" sz="2400" dirty="0" smtClean="0">
                <a:solidFill>
                  <a:schemeClr val="tx1"/>
                </a:solidFill>
              </a:endParaRPr>
            </a:p>
            <a:p>
              <a:r>
                <a:rPr lang="ja-JP" altLang="en-US" sz="2400" dirty="0" smtClean="0">
                  <a:solidFill>
                    <a:schemeClr val="tx1"/>
                  </a:solidFill>
                </a:rPr>
                <a:t>　　└①通運部門</a:t>
              </a:r>
              <a:endParaRPr lang="en-US" altLang="ja-JP" sz="2400" dirty="0" smtClean="0">
                <a:solidFill>
                  <a:schemeClr val="tx1"/>
                </a:solidFill>
              </a:endParaRPr>
            </a:p>
            <a:p>
              <a:r>
                <a:rPr kumimoji="1" lang="ja-JP" altLang="en-US" sz="2400" dirty="0" smtClean="0">
                  <a:solidFill>
                    <a:schemeClr val="tx1"/>
                  </a:solidFill>
                </a:rPr>
                <a:t>　　  ②百貨店部門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円/楕円 10"/>
          <p:cNvSpPr/>
          <p:nvPr/>
        </p:nvSpPr>
        <p:spPr>
          <a:xfrm>
            <a:off x="1000459" y="3957054"/>
            <a:ext cx="3837709" cy="128847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倒産の危機</a:t>
            </a:r>
            <a:r>
              <a:rPr lang="ja-JP" altLang="en-US" sz="3200" dirty="0"/>
              <a:t>！</a:t>
            </a:r>
            <a:endParaRPr kumimoji="1" lang="ja-JP" altLang="en-US" sz="3200" dirty="0"/>
          </a:p>
        </p:txBody>
      </p:sp>
      <p:sp>
        <p:nvSpPr>
          <p:cNvPr id="19" name="爆発 1 18"/>
          <p:cNvSpPr/>
          <p:nvPr/>
        </p:nvSpPr>
        <p:spPr>
          <a:xfrm>
            <a:off x="3529698" y="2939484"/>
            <a:ext cx="4946072" cy="3044651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個人宅配という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ブルー</a:t>
            </a:r>
            <a:r>
              <a:rPr lang="ja-JP" altLang="en-US" sz="2400" dirty="0">
                <a:solidFill>
                  <a:schemeClr val="tx1"/>
                </a:solidFill>
              </a:rPr>
              <a:t>オーシャン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7167299" y="3118847"/>
            <a:ext cx="3811813" cy="2560900"/>
            <a:chOff x="1531257" y="3686629"/>
            <a:chExt cx="2968172" cy="2560900"/>
          </a:xfrm>
        </p:grpSpPr>
        <p:sp>
          <p:nvSpPr>
            <p:cNvPr id="17" name="正方形/長方形 16"/>
            <p:cNvSpPr/>
            <p:nvPr/>
          </p:nvSpPr>
          <p:spPr>
            <a:xfrm>
              <a:off x="1531257" y="4281714"/>
              <a:ext cx="2968172" cy="196581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85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800" u="sng" dirty="0" smtClean="0">
                  <a:solidFill>
                    <a:schemeClr val="tx1"/>
                  </a:solidFill>
                </a:rPr>
                <a:t>C2C</a:t>
              </a:r>
              <a:r>
                <a:rPr kumimoji="1" lang="ja-JP" altLang="en-US" sz="2800" u="sng" dirty="0" smtClean="0">
                  <a:solidFill>
                    <a:schemeClr val="tx1"/>
                  </a:solidFill>
                </a:rPr>
                <a:t>物流企業</a:t>
              </a:r>
              <a:endParaRPr kumimoji="1" lang="en-US" altLang="ja-JP" sz="2800" u="sng" dirty="0" smtClean="0">
                <a:solidFill>
                  <a:schemeClr val="tx1"/>
                </a:solidFill>
              </a:endParaRPr>
            </a:p>
            <a:p>
              <a:r>
                <a:rPr lang="ja-JP" altLang="en-US" sz="2400" dirty="0" smtClean="0">
                  <a:solidFill>
                    <a:schemeClr val="tx1"/>
                  </a:solidFill>
                </a:rPr>
                <a:t>・小口貨物輸送を専門に</a:t>
              </a:r>
              <a:endParaRPr lang="en-US" altLang="ja-JP" sz="2400" dirty="0" smtClean="0">
                <a:solidFill>
                  <a:schemeClr val="tx1"/>
                </a:solidFill>
              </a:endParaRPr>
            </a:p>
            <a:p>
              <a:r>
                <a:rPr kumimoji="1" lang="ja-JP" altLang="en-US" sz="2400" dirty="0" smtClean="0">
                  <a:solidFill>
                    <a:schemeClr val="tx1"/>
                  </a:solidFill>
                </a:rPr>
                <a:t>・宅急便商品の拡充</a:t>
              </a:r>
              <a:endParaRPr kumimoji="1" lang="en-US" altLang="ja-JP" sz="2400" dirty="0">
                <a:solidFill>
                  <a:schemeClr val="tx1"/>
                </a:solidFill>
              </a:endParaRPr>
            </a:p>
            <a:p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531257" y="3686629"/>
              <a:ext cx="2968172" cy="595085"/>
            </a:xfrm>
            <a:prstGeom prst="rect">
              <a:avLst/>
            </a:prstGeom>
            <a:solidFill>
              <a:srgbClr val="008576"/>
            </a:solidFill>
            <a:ln w="28575">
              <a:solidFill>
                <a:srgbClr val="0085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/>
                <a:t>宅急便開始後</a:t>
              </a:r>
              <a:endParaRPr kumimoji="1" lang="ja-JP" altLang="en-US" sz="3200" b="1" dirty="0"/>
            </a:p>
          </p:txBody>
        </p:sp>
      </p:grpSp>
      <p:sp>
        <p:nvSpPr>
          <p:cNvPr id="18" name="円/楕円 17"/>
          <p:cNvSpPr/>
          <p:nvPr/>
        </p:nvSpPr>
        <p:spPr>
          <a:xfrm>
            <a:off x="7141403" y="3969896"/>
            <a:ext cx="3837709" cy="12884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大企業へ発展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32495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416268"/>
            <a:ext cx="10515600" cy="878513"/>
          </a:xfrm>
        </p:spPr>
        <p:txBody>
          <a:bodyPr/>
          <a:lstStyle/>
          <a:p>
            <a:r>
              <a:rPr lang="en-US" altLang="ja-JP" dirty="0"/>
              <a:t>※</a:t>
            </a:r>
            <a:r>
              <a:rPr kumimoji="1" lang="ja-JP" altLang="en-US" dirty="0" smtClean="0"/>
              <a:t>　企業・経営者紹介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0628" y="116114"/>
            <a:ext cx="11901714" cy="6570201"/>
          </a:xfrm>
          <a:prstGeom prst="rect">
            <a:avLst/>
          </a:prstGeom>
          <a:noFill/>
          <a:ln w="38100">
            <a:solidFill>
              <a:srgbClr val="00857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6720" y="227458"/>
            <a:ext cx="11649529" cy="6347514"/>
          </a:xfrm>
          <a:prstGeom prst="rect">
            <a:avLst/>
          </a:prstGeom>
          <a:noFill/>
          <a:ln w="38100">
            <a:solidFill>
              <a:srgbClr val="FDD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682514" y="5725457"/>
            <a:ext cx="1034143" cy="766230"/>
          </a:xfrm>
          <a:prstGeom prst="ellipse">
            <a:avLst/>
          </a:prstGeom>
          <a:solidFill>
            <a:srgbClr val="FDD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10989128" y="5882404"/>
            <a:ext cx="605972" cy="365125"/>
          </a:xfrm>
        </p:spPr>
        <p:txBody>
          <a:bodyPr/>
          <a:lstStyle/>
          <a:p>
            <a:fld id="{9FD58E91-4E83-4552-BB24-E490FC1DD837}" type="slidenum">
              <a:rPr kumimoji="1" lang="ja-JP" altLang="en-US" sz="4000" b="1" smtClean="0">
                <a:solidFill>
                  <a:schemeClr val="tx1"/>
                </a:solidFill>
              </a:rPr>
              <a:t>9</a:t>
            </a:fld>
            <a:endParaRPr kumimoji="1" lang="ja-JP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8257" y="1080898"/>
            <a:ext cx="1132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1" t="11525" r="81052" b="82656"/>
          <a:stretch/>
        </p:blipFill>
        <p:spPr>
          <a:xfrm>
            <a:off x="388257" y="227458"/>
            <a:ext cx="1143000" cy="853440"/>
          </a:xfrm>
          <a:prstGeom prst="rect">
            <a:avLst/>
          </a:prstGeom>
        </p:spPr>
      </p:pic>
      <p:sp>
        <p:nvSpPr>
          <p:cNvPr id="1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9757" y="1269645"/>
            <a:ext cx="10515600" cy="43444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sz="3600" b="1" dirty="0" smtClean="0">
                <a:solidFill>
                  <a:srgbClr val="008576"/>
                </a:solidFill>
              </a:rPr>
              <a:t>■今回取り扱うケース</a:t>
            </a:r>
            <a:endParaRPr lang="en-US" altLang="ja-JP" sz="3600" b="1" dirty="0" smtClean="0">
              <a:solidFill>
                <a:srgbClr val="008576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4400" b="1" dirty="0" smtClean="0"/>
              <a:t>宅急便事業の誕生</a:t>
            </a:r>
            <a:endParaRPr lang="en-US" altLang="ja-JP" sz="4400" b="1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2748" y="5984135"/>
            <a:ext cx="9135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出典：ヤマト</a:t>
            </a:r>
            <a:r>
              <a:rPr kumimoji="1" lang="en-US" altLang="ja-JP" dirty="0" smtClean="0"/>
              <a:t>HD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IR</a:t>
            </a:r>
            <a:r>
              <a:rPr kumimoji="1" lang="ja-JP" altLang="en-US" dirty="0" smtClean="0"/>
              <a:t>情報　</a:t>
            </a:r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www.yamato-hd.co.jp/investors/financials/operations.html</a:t>
            </a:r>
            <a:endParaRPr lang="en-US" altLang="ja-JP" dirty="0" smtClean="0"/>
          </a:p>
          <a:p>
            <a:r>
              <a:rPr lang="ja-JP" altLang="en-US" dirty="0"/>
              <a:t>　　　小倉昌男　経営学／小倉昌男／日経</a:t>
            </a:r>
            <a:r>
              <a:rPr lang="en-US" altLang="ja-JP" dirty="0"/>
              <a:t>BP</a:t>
            </a:r>
            <a:r>
              <a:rPr lang="ja-JP" altLang="en-US" dirty="0"/>
              <a:t>社（</a:t>
            </a:r>
            <a:r>
              <a:rPr lang="en-US" altLang="ja-JP" dirty="0"/>
              <a:t>1999</a:t>
            </a:r>
            <a:r>
              <a:rPr lang="ja-JP" altLang="en-US" dirty="0"/>
              <a:t>）</a:t>
            </a:r>
          </a:p>
          <a:p>
            <a:endParaRPr kumimoji="1" lang="ja-JP" altLang="en-US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800099" y="2288026"/>
            <a:ext cx="9841743" cy="3664348"/>
            <a:chOff x="782714" y="2394432"/>
            <a:chExt cx="9841743" cy="3664348"/>
          </a:xfrm>
        </p:grpSpPr>
        <p:pic>
          <p:nvPicPr>
            <p:cNvPr id="25" name="Picture 2" descr="営業収益構成比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3"/>
            <a:stretch/>
          </p:blipFill>
          <p:spPr bwMode="auto">
            <a:xfrm>
              <a:off x="782714" y="2394432"/>
              <a:ext cx="9841743" cy="3664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円/楕円 25"/>
            <p:cNvSpPr/>
            <p:nvPr/>
          </p:nvSpPr>
          <p:spPr>
            <a:xfrm>
              <a:off x="7359646" y="4542882"/>
              <a:ext cx="2496457" cy="102282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800099" y="2270402"/>
            <a:ext cx="9928681" cy="3725413"/>
            <a:chOff x="1026617" y="2089489"/>
            <a:chExt cx="9928681" cy="3725413"/>
          </a:xfrm>
        </p:grpSpPr>
        <p:pic>
          <p:nvPicPr>
            <p:cNvPr id="28" name="Picture 4" descr="営業収益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617" y="2089489"/>
              <a:ext cx="9928681" cy="3725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直線矢印コネクタ 28"/>
            <p:cNvCxnSpPr/>
            <p:nvPr/>
          </p:nvCxnSpPr>
          <p:spPr>
            <a:xfrm flipV="1">
              <a:off x="3826980" y="3073181"/>
              <a:ext cx="5747657" cy="19214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角丸四角形吹き出し 39"/>
          <p:cNvSpPr/>
          <p:nvPr/>
        </p:nvSpPr>
        <p:spPr>
          <a:xfrm>
            <a:off x="8042435" y="375848"/>
            <a:ext cx="3713843" cy="2405534"/>
          </a:xfrm>
          <a:prstGeom prst="wedgeRoundRectCallout">
            <a:avLst>
              <a:gd name="adj1" fmla="val -56963"/>
              <a:gd name="adj2" fmla="val 71822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現在でも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主要事業として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/>
              <a:t>業績</a:t>
            </a:r>
            <a:r>
              <a:rPr kumimoji="1" lang="ja-JP" altLang="en-US" sz="2800" dirty="0" smtClean="0"/>
              <a:t>を</a:t>
            </a:r>
            <a:r>
              <a:rPr kumimoji="1" lang="ja-JP" altLang="en-US" sz="2800" dirty="0"/>
              <a:t>上</a:t>
            </a:r>
            <a:r>
              <a:rPr kumimoji="1" lang="ja-JP" altLang="en-US" sz="2800" dirty="0" smtClean="0"/>
              <a:t>げている！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72963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950</Words>
  <Application>Microsoft Office PowerPoint</Application>
  <PresentationFormat>ワイド画面</PresentationFormat>
  <Paragraphs>398</Paragraphs>
  <Slides>33</Slides>
  <Notes>28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8" baseType="lpstr">
      <vt:lpstr>ＭＳ Ｐゴシック</vt:lpstr>
      <vt:lpstr>メイリオ</vt:lpstr>
      <vt:lpstr>Arial</vt:lpstr>
      <vt:lpstr>Calibri</vt:lpstr>
      <vt:lpstr>Office テーマ</vt:lpstr>
      <vt:lpstr>第19章ケース紹介</vt:lpstr>
      <vt:lpstr>もくじ</vt:lpstr>
      <vt:lpstr>１　ケース紹介の目的</vt:lpstr>
      <vt:lpstr>２　リーダーとして必要な資質とは </vt:lpstr>
      <vt:lpstr>※　企業・経営者紹介</vt:lpstr>
      <vt:lpstr>※　企業・経営者紹介</vt:lpstr>
      <vt:lpstr>※　企業・経営者紹介</vt:lpstr>
      <vt:lpstr>※　企業・経営者紹介</vt:lpstr>
      <vt:lpstr>※　企業・経営者紹介</vt:lpstr>
      <vt:lpstr>３　給仕役としてのリーダー</vt:lpstr>
      <vt:lpstr>３　給仕役としてのリーダー</vt:lpstr>
      <vt:lpstr>３　教師役としてのリーダー</vt:lpstr>
      <vt:lpstr>３　教師役としてのリーダー</vt:lpstr>
      <vt:lpstr>PowerPoint プレゼンテーション</vt:lpstr>
      <vt:lpstr>PowerPoint プレゼンテーション</vt:lpstr>
      <vt:lpstr>３　設計者としてのリーダー</vt:lpstr>
      <vt:lpstr>３　設計者としてのリーダー</vt:lpstr>
      <vt:lpstr>４．リーダーのクリエイティブテンション</vt:lpstr>
      <vt:lpstr>５．リーダーはどう生み出されるのか</vt:lpstr>
      <vt:lpstr>５．リーダーはどう生み出されるのか</vt:lpstr>
      <vt:lpstr>５．リーダーはどう生み出されるのか</vt:lpstr>
      <vt:lpstr>[②補足] メンタルモデルの克服</vt:lpstr>
      <vt:lpstr>[③補足] チーム学習</vt:lpstr>
      <vt:lpstr>６．選択の時</vt:lpstr>
      <vt:lpstr>７．まとめ</vt:lpstr>
      <vt:lpstr>ご清聴ありがとうございました！</vt:lpstr>
      <vt:lpstr>補足資料</vt:lpstr>
      <vt:lpstr>[補足]　売上高と売上高比率</vt:lpstr>
      <vt:lpstr>[補足]　宅急便事業の拡大</vt:lpstr>
      <vt:lpstr>[補足]　宅急便事業の拡大</vt:lpstr>
      <vt:lpstr>[補足]　チーム学習の例</vt:lpstr>
      <vt:lpstr>[補足]　百貨店事業への依存</vt:lpstr>
      <vt:lpstr>[補足]　通運事業への依存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Sambongi</dc:creator>
  <cp:lastModifiedBy>Yuki Sambongi</cp:lastModifiedBy>
  <cp:revision>57</cp:revision>
  <cp:lastPrinted>2015-01-20T22:41:13Z</cp:lastPrinted>
  <dcterms:created xsi:type="dcterms:W3CDTF">2015-01-19T23:26:38Z</dcterms:created>
  <dcterms:modified xsi:type="dcterms:W3CDTF">2015-01-29T05:20:16Z</dcterms:modified>
</cp:coreProperties>
</file>